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17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sk.nios.ru/novosibirskoe_kraevedeni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www.balatsky.ru/NSO/Zakmay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file:///E:\&#1043;&#1072;&#1083;&#1077;&#1088;&#1077;&#1103;\&#1043;&#1086;&#1088;&#1100;&#1082;&#1086;&#1077;\" TargetMode="External"/><Relationship Id="rId13" Type="http://schemas.openxmlformats.org/officeDocument/2006/relationships/image" Target="../media/image5.jpeg"/><Relationship Id="rId1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12" Type="http://schemas.openxmlformats.org/officeDocument/2006/relationships/hyperlink" Target="file:///E:\&#1043;&#1072;&#1083;&#1077;&#1088;&#1077;&#1103;\&#1052;&#1077;&#1084;&#1086;&#1088;&#1080;&#1072;&#1083;\" TargetMode="External"/><Relationship Id="rId17" Type="http://schemas.openxmlformats.org/officeDocument/2006/relationships/image" Target="../media/image7.jpeg"/><Relationship Id="rId2" Type="http://schemas.openxmlformats.org/officeDocument/2006/relationships/audio" Target="../media/audio1.wav"/><Relationship Id="rId16" Type="http://schemas.openxmlformats.org/officeDocument/2006/relationships/hyperlink" Target="file:///E:\&#1043;&#1072;&#1083;&#1077;&#1088;&#1077;&#1103;\&#1071;&#1085;&#1095;&#1077;&#1074;&#1089;&#1082;&#1080;&#1081;\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.jpeg"/><Relationship Id="rId5" Type="http://schemas.openxmlformats.org/officeDocument/2006/relationships/slide" Target="slide9.xml"/><Relationship Id="rId15" Type="http://schemas.openxmlformats.org/officeDocument/2006/relationships/image" Target="../media/image6.jpeg"/><Relationship Id="rId10" Type="http://schemas.openxmlformats.org/officeDocument/2006/relationships/hyperlink" Target="file:///E:\&#1043;&#1072;&#1083;&#1077;&#1088;&#1077;&#1103;\&#1061;&#1088;&#1072;&#1084;\" TargetMode="External"/><Relationship Id="rId4" Type="http://schemas.openxmlformats.org/officeDocument/2006/relationships/slide" Target="slide7.xml"/><Relationship Id="rId9" Type="http://schemas.openxmlformats.org/officeDocument/2006/relationships/image" Target="../media/image3.jpeg"/><Relationship Id="rId14" Type="http://schemas.openxmlformats.org/officeDocument/2006/relationships/hyperlink" Target="file:///E:\&#1043;&#1072;&#1083;&#1077;&#1088;&#1077;&#1103;\&#1047;&#1072;&#1082;&#1072;&#1079;&#1085;&#1080;&#1082;\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абота\Без имени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9144000" cy="2744207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572396" y="6072206"/>
            <a:ext cx="1214446" cy="42862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90500" h="5080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Заказник «Майское утро»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5329246" cy="52530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900" dirty="0" smtClean="0"/>
              <a:t>     </a:t>
            </a:r>
            <a:r>
              <a:rPr lang="ru-RU" sz="1200" dirty="0" smtClean="0"/>
              <a:t>Заказник «Майское утро» находится в </a:t>
            </a:r>
            <a:r>
              <a:rPr lang="ru-RU" sz="1200" dirty="0" err="1" smtClean="0"/>
              <a:t>Купинском</a:t>
            </a:r>
            <a:r>
              <a:rPr lang="ru-RU" sz="1200" dirty="0" smtClean="0"/>
              <a:t> районе Новосибирской области, немного южнее озера Малые Чаны.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Образован этот государственный биологический заказник, площадь которого составляет 21800 га, в 1995 году по решению областной администрации. Экологическая значимость и уникальность заказника «Майское утро» состоит в том, что по его территории проходят миграционные пути многих разновидностей птиц. Здесь произрастает большое количество редких и полезных растений, многие из которых входят в Красную книгу Новосибирской области и РФ. Территорию «Майского утра» заселяют степные и лесостепные виды животных.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Особый интерес представляет заказник «Майское утро» для сохранения охотничье-промысловых видов животных: гусей, уток, косуль, ондатр, лисиц, хоря, барсука, перепела, горностая и прочих. В отношении вышеперечисленных особей на заповедной территории предусмотрены определенные меры, которые направлены на их охрану.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Сегодня на территории заказника «Майское утро» регулярно проводятся охранные мероприятия, в ходе которых задерживаются лица, которые нарушают режим заказника. Кроме этого, сотрудники борются с очагами пожаров, организуют мероприятия, направленные на сохранение, восстановление и воспроизводство природных ресурсов.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Documents and Settings\Admin\Рабочий стол\Работа\картинки\0010-008-Po-territorii-zakaznika-prolegajut-magistralnye-migratsionnye-pu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00174"/>
            <a:ext cx="3106876" cy="4271955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6072206"/>
            <a:ext cx="714380" cy="571504"/>
          </a:xfrm>
          <a:prstGeom prst="actionButtonHom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20650" h="133350"/>
            <a:bevelB w="1079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Янчевский</a:t>
            </a:r>
            <a:r>
              <a:rPr lang="ru-RU" dirty="0" smtClean="0"/>
              <a:t> В.А.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4714908" cy="5429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В. А. </a:t>
            </a:r>
            <a:r>
              <a:rPr lang="ru-RU" dirty="0" err="1" smtClean="0"/>
              <a:t>Янчевский</a:t>
            </a:r>
            <a:r>
              <a:rPr lang="ru-RU" dirty="0" smtClean="0"/>
              <a:t>, уроженец Смоленской губернии, прибыл в Томскую губернию в 1904 году. В дальнейшем он принимал самое активное участие в жизни села Купино, в 1907 году он был одним из организаторов Купинского опытного поля. К этому времени Томское переселенческое управление определило подрайоны для проведения агрономических опытов и создания опытных полей </a:t>
            </a:r>
            <a:r>
              <a:rPr lang="ru-RU" dirty="0" err="1" smtClean="0"/>
              <a:t>Тетошь</a:t>
            </a:r>
            <a:r>
              <a:rPr lang="ru-RU" dirty="0" smtClean="0"/>
              <a:t> – </a:t>
            </a:r>
            <a:r>
              <a:rPr lang="ru-RU" dirty="0" err="1" smtClean="0"/>
              <a:t>Шенгарский</a:t>
            </a:r>
            <a:r>
              <a:rPr lang="ru-RU" dirty="0" smtClean="0"/>
              <a:t>, </a:t>
            </a:r>
            <a:r>
              <a:rPr lang="ru-RU" dirty="0" err="1" smtClean="0"/>
              <a:t>Зачулымский</a:t>
            </a:r>
            <a:r>
              <a:rPr lang="ru-RU" dirty="0" smtClean="0"/>
              <a:t>, </a:t>
            </a:r>
            <a:r>
              <a:rPr lang="ru-RU" dirty="0" err="1" smtClean="0"/>
              <a:t>Тюхтетский</a:t>
            </a:r>
            <a:r>
              <a:rPr lang="ru-RU" dirty="0" smtClean="0"/>
              <a:t> и Южно Каинский.</a:t>
            </a:r>
          </a:p>
          <a:p>
            <a:pPr>
              <a:buNone/>
            </a:pPr>
            <a:r>
              <a:rPr lang="ru-RU" dirty="0" smtClean="0"/>
              <a:t>            В 1907 году было организовано  </a:t>
            </a:r>
            <a:r>
              <a:rPr lang="ru-RU" dirty="0" err="1" smtClean="0"/>
              <a:t>Купинское</a:t>
            </a:r>
            <a:r>
              <a:rPr lang="ru-RU" dirty="0" smtClean="0"/>
              <a:t> опытное поле. Это опытное поле должно было помочь крестьянам, прибывавшим из европейской части России, приспособиться к новой земле и незнакомому климату.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Documents and Settings\Admin\Рабочий стол\Новая папка (3)\5 жемчужин\Янчевский\Янчевский В. 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928670"/>
            <a:ext cx="3494182" cy="5020587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42862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90500" h="5080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5753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ru-RU" dirty="0" smtClean="0"/>
              <a:t>Огромное значение для сохранения истории </a:t>
            </a:r>
            <a:r>
              <a:rPr lang="ru-RU" dirty="0" err="1" smtClean="0"/>
              <a:t>Купинской</a:t>
            </a:r>
            <a:r>
              <a:rPr lang="ru-RU" dirty="0" smtClean="0"/>
              <a:t> волости имело увлечение </a:t>
            </a:r>
            <a:r>
              <a:rPr lang="ru-RU" dirty="0" err="1" smtClean="0"/>
              <a:t>Янчевского</a:t>
            </a:r>
            <a:r>
              <a:rPr lang="ru-RU" dirty="0" smtClean="0"/>
              <a:t> фотографией.  Без  участия </a:t>
            </a:r>
            <a:r>
              <a:rPr lang="ru-RU" dirty="0" err="1" smtClean="0"/>
              <a:t>Янчевского</a:t>
            </a:r>
            <a:r>
              <a:rPr lang="ru-RU" dirty="0" smtClean="0"/>
              <a:t> не проходило ни одно важное событие в жизни села Купино и </a:t>
            </a:r>
            <a:r>
              <a:rPr lang="ru-RU" dirty="0" err="1" smtClean="0"/>
              <a:t>Купинской</a:t>
            </a:r>
            <a:r>
              <a:rPr lang="ru-RU" dirty="0" smtClean="0"/>
              <a:t> волости, для потомков он оставил множество фотографий. На них были запечатлены: прибытие в Купино первого поезда, молебен по случаю победы на германском фронте, приезд в Купино томского губернатора. Землемер </a:t>
            </a:r>
            <a:r>
              <a:rPr lang="ru-RU" dirty="0" err="1" smtClean="0"/>
              <a:t>Янчевский</a:t>
            </a:r>
            <a:r>
              <a:rPr lang="ru-RU" dirty="0" smtClean="0"/>
              <a:t> создал и сохранил для потомков важнейшие фотодокументы по истории Купинского </a:t>
            </a:r>
            <a:r>
              <a:rPr lang="ru-RU" dirty="0" smtClean="0"/>
              <a:t>района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		В 1916 году 52-летний  Владимир Антонович связал свою судьбу с молодой учительницей из Рождественки 23-летней сибирячкой Анютой Тимоловой. Они воспитали троих сыновей: Вячеслава, Владимира и Михаила.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ru-RU" dirty="0" smtClean="0"/>
              <a:t>Умер В.А. </a:t>
            </a:r>
            <a:r>
              <a:rPr lang="ru-RU" dirty="0" err="1" smtClean="0"/>
              <a:t>Янчевский</a:t>
            </a:r>
            <a:r>
              <a:rPr lang="ru-RU" dirty="0" smtClean="0"/>
              <a:t> в апреле 1943 года, после его смерти А. М. </a:t>
            </a:r>
            <a:r>
              <a:rPr lang="ru-RU" dirty="0" err="1" smtClean="0"/>
              <a:t>Янчевская</a:t>
            </a:r>
            <a:r>
              <a:rPr lang="ru-RU" dirty="0" smtClean="0"/>
              <a:t> уехала к сыновьям в Москву, где еще продолжала работать, умерла она в 1983 в возрасте 90 лет.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01024" y="6072206"/>
            <a:ext cx="714380" cy="571504"/>
          </a:xfrm>
          <a:prstGeom prst="actionButtonHom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20650" h="133350"/>
            <a:bevelB w="1079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Места отдыха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5214974" cy="56436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         </a:t>
            </a:r>
            <a:r>
              <a:rPr lang="ru-RU" dirty="0" smtClean="0"/>
              <a:t>По своему рельефу </a:t>
            </a:r>
            <a:r>
              <a:rPr lang="ru-RU" dirty="0" err="1" smtClean="0"/>
              <a:t>Кулундинская</a:t>
            </a:r>
            <a:r>
              <a:rPr lang="ru-RU" dirty="0" smtClean="0"/>
              <a:t> степь представляет собой низкую равнину, на территории которой много  соленых и пресных озер, самое крупное из которых – Чаны. В настоящее время наши озера славятся за пределами области не только своим изобилием рыбы, но и прекрасными условиями для отдыха. Практически каждые село или деревня, расположены на берегу большого или маленького озера. 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ru-RU" dirty="0" smtClean="0"/>
              <a:t>	Название озера </a:t>
            </a:r>
            <a:r>
              <a:rPr lang="ru-RU" dirty="0" err="1" smtClean="0"/>
              <a:t>Яркуль</a:t>
            </a:r>
            <a:r>
              <a:rPr lang="ru-RU" dirty="0" smtClean="0"/>
              <a:t> пришло из тюркского языка от слов «Яр» - крутой берег и «куль» - озеро, и означает «озеро с крутым берегом». Ежегодно в летнее время на это озеро  приезжают отдохнуть не только жители Купинского района, но и гости из других сибирских регионов. Озеро </a:t>
            </a:r>
            <a:r>
              <a:rPr lang="ru-RU" dirty="0" err="1" smtClean="0"/>
              <a:t>Яркуль</a:t>
            </a:r>
            <a:r>
              <a:rPr lang="ru-RU" dirty="0" smtClean="0"/>
              <a:t> каналом сообщается с большим озером Чаны, берега которого особенно живописны.  На берегу озера </a:t>
            </a:r>
            <a:r>
              <a:rPr lang="ru-RU" dirty="0" err="1" smtClean="0"/>
              <a:t>Яркуль</a:t>
            </a:r>
            <a:r>
              <a:rPr lang="ru-RU" dirty="0" smtClean="0"/>
              <a:t> расположены два населенных пункта – </a:t>
            </a:r>
            <a:r>
              <a:rPr lang="ru-RU" dirty="0" err="1" smtClean="0"/>
              <a:t>Яркуль</a:t>
            </a:r>
            <a:r>
              <a:rPr lang="ru-RU" dirty="0" smtClean="0"/>
              <a:t> и </a:t>
            </a:r>
            <a:r>
              <a:rPr lang="ru-RU" dirty="0" err="1" smtClean="0"/>
              <a:t>Мальково</a:t>
            </a:r>
            <a:r>
              <a:rPr lang="ru-RU" dirty="0" smtClean="0"/>
              <a:t>, жители которых всегда радушно встречают отдыхающих. 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6" name="Picture 2" descr="C:\Documents and Settings\Admin\Рабочий стол\Новая папка (3)\5 жемчужин\фото пейзаж\ШСП-июль 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4422"/>
            <a:ext cx="3188708" cy="212882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 (3)\5 жемчужин\фото пейзаж\ШСП-июль 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643314"/>
            <a:ext cx="1500198" cy="228601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овая папка (3)\5 жемчужин\фото пейзаж\ШСП-июль 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643618"/>
            <a:ext cx="1525973" cy="2285712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42862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90500" h="5080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5472122" cy="59674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        </a:t>
            </a:r>
            <a:r>
              <a:rPr lang="ru-RU" dirty="0" err="1" smtClean="0"/>
              <a:t>Новоключевское</a:t>
            </a:r>
            <a:r>
              <a:rPr lang="ru-RU" dirty="0" smtClean="0"/>
              <a:t> соленое озеро известно далеко за пределами района, своими лечебными свойствами. Вода и  лечебная грязь этого озера помогают при болезнях суставов, лечат нервную систему,  кожные заболевания и аллергию.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/>
              <a:t>       </a:t>
            </a:r>
            <a:r>
              <a:rPr lang="ru-RU" dirty="0" smtClean="0"/>
              <a:t> С названием озера тесно связана история названия Новые ключи.  В конце </a:t>
            </a:r>
            <a:r>
              <a:rPr lang="en-US" dirty="0" smtClean="0"/>
              <a:t>XVIII</a:t>
            </a:r>
            <a:r>
              <a:rPr lang="ru-RU" dirty="0" smtClean="0"/>
              <a:t> века  - беглые крестьяне основали деревню Ключи, потому что вокруг нее было несколько  родников (ключей). В последующие столетие число жителей в Ключах сильно увеличилось, и им пришлось вырубить лес, для строительства домов. В результате вырубки возник котлован, посередине  которого стал бить горько-соленый ключ, а саму деревню вскоре переименовали в Новые Ключи. Сейчас село </a:t>
            </a:r>
            <a:r>
              <a:rPr lang="ru-RU" dirty="0" err="1" smtClean="0"/>
              <a:t>Новоключи</a:t>
            </a:r>
            <a:r>
              <a:rPr lang="ru-RU" dirty="0" smtClean="0"/>
              <a:t>, один из самых больших населенных пунктов Купинского района, в нм расположен санаторий с грязелечебницей.   </a:t>
            </a:r>
          </a:p>
        </p:txBody>
      </p:sp>
      <p:pic>
        <p:nvPicPr>
          <p:cNvPr id="2050" name="Picture 2" descr="C:\Documents and Settings\Admin\Рабочий стол\Новая папка (3)\5 жемчужин\фото пейзаж\ШСП-июль 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71480"/>
            <a:ext cx="2201872" cy="1470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 (3)\5 жемчужин\фото пейзаж\ШСП-июль 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214554"/>
            <a:ext cx="2249434" cy="1501753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Новая папка (3)\5 жемчужин\фото пейзаж\ШСП-июль 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929066"/>
            <a:ext cx="2250449" cy="150243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001024" y="6072206"/>
            <a:ext cx="714380" cy="571504"/>
          </a:xfrm>
          <a:prstGeom prst="actionButtonHom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20650" h="133350"/>
            <a:bevelB w="1079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000108"/>
            <a:ext cx="62151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Район относится к северной части настоящих степей – </a:t>
            </a:r>
            <a:r>
              <a:rPr lang="ru-RU" dirty="0" err="1" smtClean="0"/>
              <a:t>подзоне</a:t>
            </a:r>
            <a:r>
              <a:rPr lang="ru-RU" dirty="0" smtClean="0"/>
              <a:t> </a:t>
            </a:r>
            <a:r>
              <a:rPr lang="ru-RU" dirty="0" err="1" smtClean="0"/>
              <a:t>богаторазнотравно</a:t>
            </a:r>
            <a:r>
              <a:rPr lang="ru-RU" dirty="0" smtClean="0"/>
              <a:t> – ковыльных степей на чернозёмах. Целинные степи на </a:t>
            </a:r>
            <a:r>
              <a:rPr lang="ru-RU" dirty="0" err="1" smtClean="0"/>
              <a:t>пахотнопригодных</a:t>
            </a:r>
            <a:r>
              <a:rPr lang="ru-RU" dirty="0" smtClean="0"/>
              <a:t> почвах занимают западины по склонам грив и </a:t>
            </a:r>
            <a:r>
              <a:rPr lang="ru-RU" dirty="0" err="1" smtClean="0"/>
              <a:t>останцевым</a:t>
            </a:r>
            <a:r>
              <a:rPr lang="ru-RU" dirty="0" smtClean="0"/>
              <a:t> равнинам. </a:t>
            </a:r>
          </a:p>
          <a:p>
            <a:r>
              <a:rPr lang="ru-RU" dirty="0" smtClean="0"/>
              <a:t>    В </a:t>
            </a:r>
            <a:r>
              <a:rPr lang="ru-RU" dirty="0" err="1" smtClean="0"/>
              <a:t>межгривных</a:t>
            </a:r>
            <a:r>
              <a:rPr lang="ru-RU" dirty="0" smtClean="0"/>
              <a:t> понижениях и на слабодренированных поверхностях распространена комплексная растительность – разнотравно-типчаковых и типчаково-полынных солонцеватых степей, </a:t>
            </a:r>
            <a:r>
              <a:rPr lang="ru-RU" dirty="0" err="1" smtClean="0"/>
              <a:t>волоснецовых</a:t>
            </a:r>
            <a:r>
              <a:rPr lang="ru-RU" dirty="0" smtClean="0"/>
              <a:t> и полынно – </a:t>
            </a:r>
            <a:r>
              <a:rPr lang="ru-RU" dirty="0" err="1" smtClean="0"/>
              <a:t>бескильнецевых</a:t>
            </a:r>
            <a:r>
              <a:rPr lang="ru-RU" dirty="0" smtClean="0"/>
              <a:t> солонцово-солончаковых лугов, широко используемых как пастбища.  </a:t>
            </a:r>
          </a:p>
          <a:p>
            <a:r>
              <a:rPr lang="ru-RU" dirty="0" smtClean="0"/>
              <a:t>  На луговых солонцах и солончаках плоских понижений – </a:t>
            </a:r>
            <a:r>
              <a:rPr lang="ru-RU" dirty="0" err="1" smtClean="0"/>
              <a:t>бескильницевые</a:t>
            </a:r>
            <a:r>
              <a:rPr lang="ru-RU" dirty="0" smtClean="0"/>
              <a:t> солончаковые луга и заросли галофитов. По периферии озёрных и болотных котловин – неширокие полосы злаковых, </a:t>
            </a:r>
            <a:r>
              <a:rPr lang="ru-RU" dirty="0" err="1" smtClean="0"/>
              <a:t>осоково</a:t>
            </a:r>
            <a:r>
              <a:rPr lang="ru-RU" dirty="0" smtClean="0"/>
              <a:t> – злаковых и </a:t>
            </a:r>
            <a:r>
              <a:rPr lang="ru-RU" dirty="0" err="1" smtClean="0"/>
              <a:t>злаково</a:t>
            </a:r>
            <a:r>
              <a:rPr lang="ru-RU" dirty="0" smtClean="0"/>
              <a:t> – разнотравных </a:t>
            </a:r>
            <a:r>
              <a:rPr lang="ru-RU" dirty="0" err="1" smtClean="0"/>
              <a:t>болотно</a:t>
            </a:r>
            <a:r>
              <a:rPr lang="ru-RU" dirty="0" smtClean="0"/>
              <a:t> – солончаковых лугов с </a:t>
            </a:r>
            <a:r>
              <a:rPr lang="ru-RU" dirty="0" err="1" smtClean="0"/>
              <a:t>лисохвостым</a:t>
            </a:r>
            <a:r>
              <a:rPr lang="ru-RU" dirty="0" smtClean="0"/>
              <a:t> пыреем, </a:t>
            </a:r>
            <a:r>
              <a:rPr lang="ru-RU" dirty="0" err="1" smtClean="0"/>
              <a:t>бескильницей</a:t>
            </a:r>
            <a:r>
              <a:rPr lang="ru-RU" dirty="0" smtClean="0"/>
              <a:t>, ячменём </a:t>
            </a:r>
            <a:r>
              <a:rPr lang="ru-RU" dirty="0" err="1" smtClean="0"/>
              <a:t>короткоостистым</a:t>
            </a:r>
            <a:r>
              <a:rPr lang="ru-RU" dirty="0" smtClean="0"/>
              <a:t>, ситником </a:t>
            </a:r>
            <a:r>
              <a:rPr lang="ru-RU" dirty="0" err="1" smtClean="0"/>
              <a:t>Жерара</a:t>
            </a:r>
            <a:r>
              <a:rPr lang="ru-RU" dirty="0" smtClean="0"/>
              <a:t> и болотными видами разнотравья. 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3074" name="Picture 2" descr="C:\Documents and Settings\Admin\Рабочий стол\Новая папка (3)\5 жемчужин\фото пейзаж\ШСП-июль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71546"/>
            <a:ext cx="2139492" cy="1428354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 (3)\5 жемчужин\фото пейзаж\ШСП-июль 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643182"/>
            <a:ext cx="2139492" cy="1428354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Новая папка (3)\5 жемчужин\фото пейзаж\ШСП-июль 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286256"/>
            <a:ext cx="2143139" cy="1459021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42862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90500" h="5080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6500826" cy="62865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        </a:t>
            </a:r>
            <a:r>
              <a:rPr lang="ru-RU" dirty="0" smtClean="0"/>
              <a:t>На северо-востоке к озеру Малые Чаны прилегают большие площади тростниковых займищ и </a:t>
            </a:r>
            <a:r>
              <a:rPr lang="ru-RU" dirty="0" err="1" smtClean="0"/>
              <a:t>злаково</a:t>
            </a:r>
            <a:r>
              <a:rPr lang="ru-RU" dirty="0" smtClean="0"/>
              <a:t> тростниковых болот. На сезонно – обсыхающих отмелях – </a:t>
            </a:r>
            <a:r>
              <a:rPr lang="ru-RU" dirty="0" err="1" smtClean="0"/>
              <a:t>галофитные</a:t>
            </a:r>
            <a:r>
              <a:rPr lang="ru-RU" dirty="0" smtClean="0"/>
              <a:t> разнотравье с солянками. Общая площадь лесного фонда – 35,6 тыс. га, в том числе лесная 31,3, лесистость – 5,1%,. Лесной фонд отнесён к </a:t>
            </a:r>
            <a:r>
              <a:rPr lang="en-US" dirty="0" smtClean="0"/>
              <a:t>I</a:t>
            </a:r>
            <a:r>
              <a:rPr lang="ru-RU" dirty="0" smtClean="0"/>
              <a:t> группе лесов, категория </a:t>
            </a:r>
            <a:r>
              <a:rPr lang="ru-RU" dirty="0" err="1" smtClean="0"/>
              <a:t>защитности</a:t>
            </a:r>
            <a:r>
              <a:rPr lang="ru-RU" dirty="0" smtClean="0"/>
              <a:t> степные колки. В пределах </a:t>
            </a:r>
            <a:r>
              <a:rPr lang="ru-RU" dirty="0" err="1" smtClean="0"/>
              <a:t>гослефонда</a:t>
            </a:r>
            <a:r>
              <a:rPr lang="ru-RU" dirty="0" smtClean="0"/>
              <a:t> дополнительно выделены: государственные лесные площади и защитные полосы вдоль железных и автомобильных дорог.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    Среди покрытых лесом земель преобладают естественные насаждения: лесные культуры государственные лесные полосы занимают около 2%  площади.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    Породный состав лесов беден. Более 85% покрытой лесом площади занято берёзой, около 10% осиной. На долю других пород и кустарников приходится не менее 5%, в том числе сосны и лиственницы – 0,1%. Подавляющее большинство лиственных насаждений одновозрастные. 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ru-RU" dirty="0" smtClean="0"/>
              <a:t>   Степные колки выполняют преимущественно поле – и почвозащитные, </a:t>
            </a:r>
            <a:r>
              <a:rPr lang="ru-RU" dirty="0" err="1" smtClean="0"/>
              <a:t>водоохранные</a:t>
            </a:r>
            <a:r>
              <a:rPr lang="ru-RU" dirty="0" smtClean="0"/>
              <a:t> и ветрозащитные функции. Государственные лесные полосы заложены в наиболее малолесных угодьях, как барьеры на пути суховеев и сильных ветров для предупреждения почвенной эрозии. Все леса выполняют исключительно важные функции по охране окружающей среды и, кроме того,  имеют важное сырьевое значение: на 82 – 84 % они удовлетворяют потребности района в лиственной древесине, используются для отдыха, сбора полезной продукции.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Новая папка (3)\5 жемчужин\фото пейзаж\ШСП-июль 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85728"/>
            <a:ext cx="2568120" cy="171451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овая папка (3)\5 жемчужин\фото пейзаж\ШСП-июль 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143116"/>
            <a:ext cx="2568102" cy="171450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Новая папка (3)\5 жемчужин\фото пейзаж\ШСП-июль 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000504"/>
            <a:ext cx="2571768" cy="1716948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001024" y="6072206"/>
            <a:ext cx="714380" cy="571504"/>
          </a:xfrm>
          <a:prstGeom prst="actionButtonHom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20650" h="133350"/>
            <a:bevelB w="1079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 проекте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5004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     Данный проект содержит информацию по местам и людям Купинского района. При создании проекта проводился социологический вопрос жителей района по теме: «Как вы считаете что является жемчужиной Купинского района?». По результатам опроса было выбрано пять «жемчужин».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01024" y="6072206"/>
            <a:ext cx="714380" cy="571504"/>
          </a:xfrm>
          <a:prstGeom prst="actionButtonHom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20650" h="133350"/>
            <a:bevelB w="1079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857232"/>
          </a:xfrm>
        </p:spPr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87154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Москвин Б. </a:t>
            </a:r>
          </a:p>
          <a:p>
            <a:pPr marL="342900" indent="-342900"/>
            <a:r>
              <a:rPr lang="ru-RU" dirty="0" smtClean="0"/>
              <a:t>В памяти народной (фотографии памятника героям ВОВ)//Сов.Сиб.-1997.-9 октября.-с.4.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Егоров В.</a:t>
            </a:r>
          </a:p>
          <a:p>
            <a:pPr marL="342900" indent="-342900"/>
            <a:r>
              <a:rPr lang="ru-RU" dirty="0" smtClean="0"/>
              <a:t>Будем памяти верны.(памятники, обелиски в г.Купино)//М.К.-2001.-4 июня.-с.2.</a:t>
            </a:r>
          </a:p>
          <a:p>
            <a:pPr marL="342900" indent="-342900"/>
            <a:r>
              <a:rPr lang="ru-RU" dirty="0" smtClean="0"/>
              <a:t>3.    </a:t>
            </a:r>
            <a:r>
              <a:rPr lang="ru-RU" dirty="0" err="1" smtClean="0"/>
              <a:t>Дизендорф</a:t>
            </a:r>
            <a:r>
              <a:rPr lang="ru-RU" dirty="0" smtClean="0"/>
              <a:t> А.</a:t>
            </a:r>
          </a:p>
          <a:p>
            <a:pPr marL="342900" indent="-342900"/>
            <a:r>
              <a:rPr lang="ru-RU" dirty="0" smtClean="0"/>
              <a:t>И грязь бывает полезной (об оз. Горькое в </a:t>
            </a:r>
            <a:r>
              <a:rPr lang="ru-RU" dirty="0" err="1" smtClean="0"/>
              <a:t>Новоключах</a:t>
            </a:r>
            <a:r>
              <a:rPr lang="ru-RU" dirty="0" smtClean="0"/>
              <a:t>)//М.К. – 2002. -7 декабря.-с.4.</a:t>
            </a:r>
          </a:p>
          <a:p>
            <a:pPr marL="342900" indent="-342900">
              <a:buAutoNum type="arabicPeriod" startAt="4"/>
            </a:pPr>
            <a:r>
              <a:rPr lang="ru-RU" dirty="0" err="1" smtClean="0"/>
              <a:t>Дизендорф</a:t>
            </a:r>
            <a:r>
              <a:rPr lang="ru-RU" dirty="0" smtClean="0"/>
              <a:t> А.</a:t>
            </a:r>
          </a:p>
          <a:p>
            <a:pPr marL="342900" indent="-342900"/>
            <a:r>
              <a:rPr lang="ru-RU" dirty="0" smtClean="0"/>
              <a:t>«Майское утро»(заповедник)//Маяк Кулунды.-2002.-4 мая. –с.4.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Новый памятник природы (о. Горькое)//М.К.-2002.-13 ноября. -с.1.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Озеро «Горькое» – стало заповедным (фото)// М.К. – 2003.-13 сентября. – с.3.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Озеро Горькое, уголки заповедные//Сов.Сибирь.-2005. – 4 мая. –с.4.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Кресты возвратились на храм//</a:t>
            </a:r>
            <a:r>
              <a:rPr lang="ru-RU" dirty="0" err="1" smtClean="0"/>
              <a:t>Сов.Сибирь</a:t>
            </a:r>
            <a:r>
              <a:rPr lang="ru-RU" dirty="0" smtClean="0"/>
              <a:t>.- 2005.-26 февраля.-с.3</a:t>
            </a:r>
            <a:r>
              <a:rPr lang="ru-RU" dirty="0" smtClean="0"/>
              <a:t>.</a:t>
            </a:r>
            <a:endParaRPr lang="ru-RU" dirty="0" smtClean="0"/>
          </a:p>
          <a:p>
            <a:pPr marL="342900" indent="-342900">
              <a:buAutoNum type="arabicPeriod" startAt="5"/>
            </a:pPr>
            <a:r>
              <a:rPr lang="ru-RU" dirty="0" smtClean="0"/>
              <a:t>Заказник «Майское утро». Особо охраняемые природные территории НСО. –Новосибирск.-2005. –с.12.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Удостоены высшей награды /за проведенный ремонт – реставрационные работы и по случаю освещения </a:t>
            </a:r>
            <a:r>
              <a:rPr lang="ru-RU" dirty="0" err="1" smtClean="0"/>
              <a:t>Храмасв.Луки</a:t>
            </a:r>
            <a:r>
              <a:rPr lang="ru-RU" dirty="0" smtClean="0"/>
              <a:t>)//М.К.-2006.-22 </a:t>
            </a:r>
            <a:r>
              <a:rPr lang="ru-RU" dirty="0" err="1" smtClean="0"/>
              <a:t>декобря</a:t>
            </a:r>
            <a:endParaRPr lang="ru-RU" dirty="0" smtClean="0"/>
          </a:p>
          <a:p>
            <a:pPr marL="342900" indent="-342900">
              <a:buAutoNum type="arabicPeriod" startAt="5"/>
            </a:pPr>
            <a:r>
              <a:rPr lang="ru-RU" dirty="0" smtClean="0"/>
              <a:t>Самсонов Г.</a:t>
            </a:r>
          </a:p>
          <a:p>
            <a:pPr marL="342900" indent="-342900"/>
            <a:r>
              <a:rPr lang="ru-RU" dirty="0" smtClean="0"/>
              <a:t>Минеральные воды и лечебные грязи их использование (оз. Горькое) //</a:t>
            </a:r>
            <a:r>
              <a:rPr lang="ru-RU" dirty="0" err="1" smtClean="0"/>
              <a:t>Сов.Сибирь</a:t>
            </a:r>
            <a:r>
              <a:rPr lang="ru-RU" dirty="0" smtClean="0"/>
              <a:t>. -2007.-4 сентября. –с.6.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42862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90500" h="5080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1800" dirty="0" smtClean="0"/>
              <a:t>12.    Богданова Л.</a:t>
            </a:r>
          </a:p>
          <a:p>
            <a:pPr marL="514350" indent="-514350">
              <a:buNone/>
            </a:pPr>
            <a:r>
              <a:rPr lang="ru-RU" sz="1800" dirty="0" smtClean="0"/>
              <a:t>Путевки на Горькое уже раскуплены (о. Горькое)//</a:t>
            </a:r>
            <a:r>
              <a:rPr lang="ru-RU" sz="1800" dirty="0" err="1" smtClean="0"/>
              <a:t>Ком.Правда</a:t>
            </a:r>
            <a:r>
              <a:rPr lang="ru-RU" sz="1800" dirty="0" smtClean="0"/>
              <a:t>. -2008.-23 декабря. –с.17.</a:t>
            </a:r>
          </a:p>
          <a:p>
            <a:pPr marL="514350" indent="-514350">
              <a:buNone/>
            </a:pPr>
            <a:r>
              <a:rPr lang="ru-RU" sz="1800" dirty="0" smtClean="0"/>
              <a:t>13.     Федорова Т.</a:t>
            </a:r>
          </a:p>
          <a:p>
            <a:pPr marL="514350" indent="-514350">
              <a:buNone/>
            </a:pPr>
            <a:r>
              <a:rPr lang="ru-RU" sz="1800" dirty="0" smtClean="0"/>
              <a:t>Церковь св.Луки//М.К. – 2008. – 2 мая. – с.5</a:t>
            </a:r>
          </a:p>
          <a:p>
            <a:pPr marL="514350" indent="-514350">
              <a:buNone/>
            </a:pPr>
            <a:r>
              <a:rPr lang="ru-RU" sz="1800" dirty="0" smtClean="0"/>
              <a:t>14.     Человек славен делами (Хр.св.Луки)//М.К.-2009.-2 октября. –с.4.</a:t>
            </a:r>
          </a:p>
          <a:p>
            <a:pPr marL="514350" indent="-514350">
              <a:buAutoNum type="arabicPeriod" startAt="15"/>
            </a:pPr>
            <a:r>
              <a:rPr lang="ru-RU" sz="1800" dirty="0" smtClean="0"/>
              <a:t>Каталог</a:t>
            </a:r>
            <a:r>
              <a:rPr lang="ru-RU" sz="1800" dirty="0" smtClean="0"/>
              <a:t>. Памятники истории, архитектуры и монументального искусства НСО. – Новосибирск . -2012</a:t>
            </a:r>
            <a:r>
              <a:rPr lang="ru-RU" sz="1800" dirty="0" smtClean="0"/>
              <a:t>.</a:t>
            </a:r>
          </a:p>
          <a:p>
            <a:pPr marL="514350" indent="-514350">
              <a:buAutoNum type="arabicPeriod" startAt="15"/>
            </a:pPr>
            <a:r>
              <a:rPr lang="ru-RU" sz="1800" dirty="0" smtClean="0"/>
              <a:t>Овчинников  А.  А. «Православные церкви Купинского района». </a:t>
            </a:r>
            <a:r>
              <a:rPr lang="en-US" sz="1800" dirty="0" smtClean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bsk.nios.ru/novosibirskoe_kraevedenie</a:t>
            </a:r>
            <a:r>
              <a:rPr lang="ru-RU" sz="1800" dirty="0" smtClean="0"/>
              <a:t>. </a:t>
            </a:r>
          </a:p>
          <a:p>
            <a:pPr marL="514350" indent="-514350">
              <a:buAutoNum type="arabicPeriod" startAt="15"/>
            </a:pPr>
            <a:r>
              <a:rPr lang="ru-RU" sz="1800" dirty="0" smtClean="0"/>
              <a:t>Социально-экономическое  и культурное  развитие  Купинского района. </a:t>
            </a:r>
            <a:r>
              <a:rPr lang="en-US" sz="1800" dirty="0" smtClean="0">
                <a:hlinkClick r:id="rId3"/>
              </a:rPr>
              <a:t>http://bsk.nios.ru/novosibirskoe_kraevedenie</a:t>
            </a:r>
            <a:endParaRPr lang="ru-RU" sz="1800" dirty="0" smtClean="0"/>
          </a:p>
          <a:p>
            <a:pPr marL="514350" indent="-514350">
              <a:buNone/>
            </a:pPr>
            <a:r>
              <a:rPr lang="ru-RU" sz="1800" dirty="0" smtClean="0"/>
              <a:t>18.</a:t>
            </a:r>
            <a:r>
              <a:rPr lang="en-US" sz="1800" dirty="0" smtClean="0">
                <a:hlinkClick r:id="rId4"/>
              </a:rPr>
              <a:t> </a:t>
            </a:r>
            <a:r>
              <a:rPr lang="en-US" sz="1800" dirty="0" smtClean="0">
                <a:hlinkClick r:id="rId4"/>
              </a:rPr>
              <a:t>http://www.balatsky.ru/NSO/Zakmay.htm</a:t>
            </a:r>
            <a:endParaRPr lang="ru-RU" sz="1800" dirty="0" smtClean="0"/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001024" y="6072206"/>
            <a:ext cx="714380" cy="571504"/>
          </a:xfrm>
          <a:prstGeom prst="actionButtonHom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20650" h="133350"/>
            <a:bevelB w="1079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285860"/>
            <a:ext cx="2571768" cy="5032062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 районе</a:t>
            </a:r>
          </a:p>
          <a:p>
            <a:pPr marL="514350" indent="-514350">
              <a:buAutoNum type="arabicPeriod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Жемчужины</a:t>
            </a:r>
          </a:p>
          <a:p>
            <a:pPr marL="514350" indent="-51435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Места отдыха</a:t>
            </a:r>
          </a:p>
          <a:p>
            <a:pPr marL="514350" indent="-51435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Природа</a:t>
            </a:r>
          </a:p>
          <a:p>
            <a:pPr marL="514350" indent="-51435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 проекте</a:t>
            </a:r>
          </a:p>
          <a:p>
            <a:pPr marL="514350" indent="-51435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Источники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42862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90500" h="5080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286380" y="1285860"/>
            <a:ext cx="1357322" cy="57150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82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5286380" y="2143116"/>
            <a:ext cx="1357322" cy="57150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82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5286380" y="3000372"/>
            <a:ext cx="1357322" cy="57150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82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5286380" y="3857628"/>
            <a:ext cx="1357322" cy="57150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82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5286380" y="4714884"/>
            <a:ext cx="1357322" cy="57150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82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5286380" y="5572140"/>
            <a:ext cx="1357322" cy="57150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82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86380" y="13572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перейти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22145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перейти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307181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перейти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392906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перейти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478632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перейти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564357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перейти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515320" cy="50387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         </a:t>
            </a:r>
            <a:r>
              <a:rPr lang="ru-RU" dirty="0" smtClean="0"/>
              <a:t>В 1911 году была образована </a:t>
            </a:r>
            <a:r>
              <a:rPr lang="ru-RU" dirty="0" err="1" smtClean="0"/>
              <a:t>Купинская</a:t>
            </a:r>
            <a:r>
              <a:rPr lang="ru-RU" dirty="0" smtClean="0"/>
              <a:t> волость Каинского уезда Томской губернии. </a:t>
            </a:r>
            <a:r>
              <a:rPr lang="ru-RU" dirty="0" smtClean="0"/>
              <a:t>24 </a:t>
            </a:r>
            <a:r>
              <a:rPr lang="ru-RU" dirty="0" smtClean="0"/>
              <a:t>.09 .1924г </a:t>
            </a:r>
            <a:r>
              <a:rPr lang="ru-RU" dirty="0" err="1" smtClean="0"/>
              <a:t>Сибревком</a:t>
            </a:r>
            <a:r>
              <a:rPr lang="ru-RU" dirty="0" smtClean="0"/>
              <a:t> принял решение об укрупнении волостей, в скорее название новых территориальных образований – </a:t>
            </a:r>
            <a:r>
              <a:rPr lang="ru-RU" dirty="0" smtClean="0"/>
              <a:t>«укрупненная </a:t>
            </a:r>
            <a:r>
              <a:rPr lang="ru-RU" dirty="0" smtClean="0"/>
              <a:t>волость» уступила место более привычному для нас - «район». </a:t>
            </a:r>
            <a:r>
              <a:rPr lang="ru-RU" dirty="0" smtClean="0"/>
              <a:t>Так был создан </a:t>
            </a:r>
            <a:r>
              <a:rPr lang="ru-RU" dirty="0" err="1" smtClean="0"/>
              <a:t>Купинский</a:t>
            </a:r>
            <a:r>
              <a:rPr lang="ru-RU" dirty="0" smtClean="0"/>
              <a:t> район. 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           </a:t>
            </a:r>
            <a:r>
              <a:rPr lang="ru-RU" dirty="0" smtClean="0"/>
              <a:t>В</a:t>
            </a:r>
            <a:r>
              <a:rPr lang="ru-RU" dirty="0" smtClean="0"/>
              <a:t> 1937 район был включён во вновь образованную Новосибирскую область.</a:t>
            </a:r>
            <a:r>
              <a:rPr lang="en-US" dirty="0" smtClean="0"/>
              <a:t>            </a:t>
            </a:r>
          </a:p>
          <a:p>
            <a:pPr algn="just">
              <a:buNone/>
            </a:pPr>
            <a:r>
              <a:rPr lang="en-US" dirty="0" smtClean="0"/>
              <a:t>           </a:t>
            </a:r>
            <a:r>
              <a:rPr lang="ru-RU" dirty="0" smtClean="0"/>
              <a:t>Район расположен на юго-западе Новосибирской области в </a:t>
            </a:r>
            <a:r>
              <a:rPr lang="ru-RU" dirty="0" err="1" smtClean="0"/>
              <a:t>Кулундинской</a:t>
            </a:r>
            <a:r>
              <a:rPr lang="ru-RU" dirty="0" smtClean="0"/>
              <a:t> степи, вытянувшись полосой от озера Чаны до казахстанской границы. Граничит с Чистоозёрным, </a:t>
            </a:r>
            <a:r>
              <a:rPr lang="ru-RU" dirty="0" err="1" smtClean="0"/>
              <a:t>Чановским</a:t>
            </a:r>
            <a:r>
              <a:rPr lang="ru-RU" dirty="0" smtClean="0"/>
              <a:t>, Барабинским, </a:t>
            </a:r>
            <a:r>
              <a:rPr lang="ru-RU" dirty="0" err="1" smtClean="0"/>
              <a:t>Здвинским</a:t>
            </a:r>
            <a:r>
              <a:rPr lang="ru-RU" dirty="0" smtClean="0"/>
              <a:t> иБаганским районами области и с Казахстаном.</a:t>
            </a:r>
          </a:p>
          <a:p>
            <a:pPr algn="just">
              <a:buNone/>
            </a:pPr>
            <a:r>
              <a:rPr lang="en-US" dirty="0" smtClean="0"/>
              <a:t>           </a:t>
            </a:r>
            <a:r>
              <a:rPr lang="ru-RU" dirty="0" smtClean="0"/>
              <a:t>Территория района — 463,3 тыс. га, в том числе </a:t>
            </a:r>
            <a:r>
              <a:rPr lang="ru-RU" dirty="0" err="1" smtClean="0"/>
              <a:t>сельхозугодья</a:t>
            </a:r>
            <a:r>
              <a:rPr lang="ru-RU" dirty="0" smtClean="0"/>
              <a:t> — 374,9 тыс. га (80,9 % всей площади)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районе</a:t>
            </a: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001024" y="6072206"/>
            <a:ext cx="714380" cy="571504"/>
          </a:xfrm>
          <a:prstGeom prst="actionButtonHom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20650" h="133350"/>
            <a:bevelB w="1079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4282" y="1714488"/>
            <a:ext cx="3714776" cy="571504"/>
          </a:xfrm>
          <a:prstGeom prst="rect">
            <a:avLst/>
          </a:prstGeom>
          <a:effectLst>
            <a:outerShdw blurRad="330200" dist="101600" dir="57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extrusionH="38100" contourW="19050">
            <a:bevelT w="10795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643182"/>
            <a:ext cx="5214974" cy="571504"/>
          </a:xfrm>
          <a:prstGeom prst="rect">
            <a:avLst/>
          </a:prstGeom>
          <a:effectLst>
            <a:outerShdw blurRad="330200" dist="101600" dir="57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extrusionH="38100" contourW="19050">
            <a:bevelT w="10795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571876"/>
            <a:ext cx="5715040" cy="571504"/>
          </a:xfrm>
          <a:prstGeom prst="rect">
            <a:avLst/>
          </a:prstGeom>
          <a:effectLst>
            <a:outerShdw blurRad="330200" dist="101600" dir="57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extrusionH="38100" contourW="19050">
            <a:bevelT w="10795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572008"/>
            <a:ext cx="4643470" cy="571504"/>
          </a:xfrm>
          <a:prstGeom prst="rect">
            <a:avLst/>
          </a:prstGeom>
          <a:effectLst>
            <a:outerShdw blurRad="330200" dist="101600" dir="57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extrusionH="38100" contourW="19050">
            <a:bevelT w="10795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500702"/>
            <a:ext cx="2428892" cy="571504"/>
          </a:xfrm>
          <a:prstGeom prst="rect">
            <a:avLst/>
          </a:prstGeom>
          <a:effectLst>
            <a:outerShdw blurRad="330200" dist="101600" dir="57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extrusionH="38100" contourW="19050">
            <a:bevelT w="10795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Жемчужины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5929354" cy="4610112"/>
          </a:xfrm>
          <a:noFill/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hlinkClick r:id="rId3" action="ppaction://hlinksldjump"/>
              </a:rPr>
              <a:t>2.1. Храм Святого Луки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2.2. Озеро Горькое (</a:t>
            </a:r>
            <a:r>
              <a:rPr lang="ru-RU" dirty="0" err="1" smtClean="0">
                <a:hlinkClick r:id="rId4" action="ppaction://hlinksldjump"/>
              </a:rPr>
              <a:t>с.Новоключи</a:t>
            </a:r>
            <a:r>
              <a:rPr lang="ru-RU" dirty="0" smtClean="0">
                <a:hlinkClick r:id="rId4" action="ppaction://hlinksldjump"/>
              </a:rPr>
              <a:t>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5" action="ppaction://hlinksldjump"/>
              </a:rPr>
              <a:t>2.3. Памятник героям фронта и тыла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6" action="ppaction://hlinksldjump"/>
              </a:rPr>
              <a:t>2.4. Заказник «Майское утро»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7" action="ppaction://hlinksldjump"/>
              </a:rPr>
              <a:t>2.5. </a:t>
            </a:r>
            <a:r>
              <a:rPr lang="ru-RU" dirty="0" err="1" smtClean="0">
                <a:hlinkClick r:id="rId7" action="ppaction://hlinksldjump"/>
              </a:rPr>
              <a:t>Янчевский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Новая папка (3)\5 жемчужин\Горькое озеро\Изображение 069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357431"/>
            <a:ext cx="1628557" cy="857255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 (3)\5 жемчужин\церковь\Церковь\DSCN8340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1357298"/>
            <a:ext cx="1643074" cy="85725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Новая папка (3)\5 жемчужин\6. Объекты историческо-культурного наследия\6. 2\мемориальный комплекс\Изображение 201.jp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2330" y="3357562"/>
            <a:ext cx="1643074" cy="85725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Работа\картинки\National-Geographic-Photo-Contest-6-628x471.jpg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2330" y="4357694"/>
            <a:ext cx="1643074" cy="857256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Новая папка (3)\5 жемчужин\Янчевский\Изыскатели опытного поля 1914.jpg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72330" y="5357826"/>
            <a:ext cx="1643269" cy="857255"/>
          </a:xfrm>
          <a:prstGeom prst="rect">
            <a:avLst/>
          </a:prstGeom>
          <a:noFill/>
        </p:spPr>
      </p:pic>
      <p:sp>
        <p:nvSpPr>
          <p:cNvPr id="19" name="Управляющая кнопка: домой 18">
            <a:hlinkClick r:id="rId18" action="ppaction://hlinksldjump" highlightClick="1"/>
          </p:cNvPr>
          <p:cNvSpPr/>
          <p:nvPr/>
        </p:nvSpPr>
        <p:spPr>
          <a:xfrm>
            <a:off x="4357686" y="6286496"/>
            <a:ext cx="714380" cy="571504"/>
          </a:xfrm>
          <a:prstGeom prst="actionButtonHom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20650" h="133350"/>
            <a:bevelB w="1079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Храм Святого Луки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857232"/>
            <a:ext cx="61436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Церковь освещена 10 июня 1900 г., в честь апостола Луки. При церкви к 1902  году была построена и начала действовать церковно-приходская школа.  Оба здания церкви и школы сохранились до сих пор и являются частью историко-культурного наследия города Купино.  </a:t>
            </a:r>
          </a:p>
          <a:p>
            <a:r>
              <a:rPr lang="ru-RU" sz="1400" dirty="0" smtClean="0"/>
              <a:t>	 Первым настоятелем церкви стал священник Евгений Крылов. Об отце Евгении сохранились  теплые воспоминания современников, зафиксированные в книге В.П. </a:t>
            </a:r>
            <a:r>
              <a:rPr lang="ru-RU" sz="1400" dirty="0" err="1" smtClean="0"/>
              <a:t>Вощинина</a:t>
            </a:r>
            <a:r>
              <a:rPr lang="ru-RU" sz="1400" dirty="0" smtClean="0"/>
              <a:t> «На сибирском просторе».  Отец Евгений, подвижный и горячий, обычно положительно загорается при упоминании о возможной дороге. У него  готовы все цифры, доказательства убедительны – ни кто так не знает условий округи – как отец Евгений. Дорога нужна, она как клапан в насыщенный паром  машине. И стоит любому совещанию, хотя  бы тех же переселенческих чинов, состояться в Купине, отец Евгений уже ходатайствует  о допущении его с совещательным голосом. Много пользы своим землякам приносит этот живой человек». </a:t>
            </a:r>
          </a:p>
          <a:p>
            <a:r>
              <a:rPr lang="ru-RU" sz="1400" dirty="0" smtClean="0"/>
              <a:t>6 августа 1915г отец Евгений освятил первый, прибывший в Купино поезд.   </a:t>
            </a:r>
          </a:p>
          <a:p>
            <a:r>
              <a:rPr lang="ru-RU" sz="1400" dirty="0" smtClean="0"/>
              <a:t>	Священники  сельских храмов играли большую роль в  культурной и повседневной жизни сибирской деревни; они организовывали церковно-приходские школы, без них не могли произойти такие важные события в жизни человека как: крещение, венчание и т. д. Они часто принимали активное участие в составлении ходатайств  к уездным и губернским властям, от имени того или иного сельского общества.  В частности Евгений Крылов помогал писать жителям села Купино ходатайства о выделении ссуды на </a:t>
            </a:r>
            <a:r>
              <a:rPr lang="ru-RU" sz="1400" dirty="0" err="1" smtClean="0"/>
              <a:t>внутринадельное</a:t>
            </a:r>
            <a:r>
              <a:rPr lang="ru-RU" sz="1400" dirty="0" smtClean="0"/>
              <a:t> межевание земель. Отец Евгений Крылов захоронен вблизи храма святого апостола Луки в Купино.   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Новая папка (3)\5 жемчужин\церковь\Церковь\DSCN8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500174"/>
            <a:ext cx="2428892" cy="182166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 (3)\5 жемчужин\церковь\церковь - освещение храма\Храм 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929066"/>
            <a:ext cx="2433819" cy="1857388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42862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90500" h="5080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5429288" cy="64294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       В 1937 году церковь святого апостола Луки в Купино была закрыта, в ней разное время располагались различные учреждения;  долгое время в её здании находился дом Пионеров.  После закрытия церкви верующие собирались для молитвы тайно в домах и так продолжалось - несколько десятилетий. </a:t>
            </a:r>
          </a:p>
          <a:p>
            <a:pPr>
              <a:buNone/>
            </a:pPr>
            <a:r>
              <a:rPr lang="ru-RU" dirty="0" smtClean="0"/>
              <a:t>                  	В 1980 жители Купино приобрели у семьи </a:t>
            </a:r>
            <a:r>
              <a:rPr lang="ru-RU" dirty="0" err="1" smtClean="0"/>
              <a:t>Лухмановых</a:t>
            </a:r>
            <a:r>
              <a:rPr lang="ru-RU" dirty="0" smtClean="0"/>
              <a:t> дом на улице Банной для совместной молитвы, и оформили на имя Чижовой Аграфены Ильиничны.   К 1987 году дом был переоборудован под храм, установлен купол. 20 июня 1987 года митрополит Новосибирский и </a:t>
            </a:r>
            <a:r>
              <a:rPr lang="ru-RU" dirty="0" err="1" smtClean="0"/>
              <a:t>Барнаульский</a:t>
            </a:r>
            <a:r>
              <a:rPr lang="ru-RU" dirty="0" smtClean="0"/>
              <a:t>  </a:t>
            </a:r>
            <a:r>
              <a:rPr lang="ru-RU" dirty="0" err="1" smtClean="0"/>
              <a:t>Гедеон</a:t>
            </a:r>
            <a:r>
              <a:rPr lang="ru-RU" dirty="0" smtClean="0"/>
              <a:t> освятил храм в честь Преображения Господня. Первым настоятелем храма был священник Владимир </a:t>
            </a:r>
            <a:r>
              <a:rPr lang="ru-RU" dirty="0" err="1" smtClean="0"/>
              <a:t>Аухимик</a:t>
            </a:r>
            <a:r>
              <a:rPr lang="ru-RU" dirty="0" smtClean="0"/>
              <a:t>. Затем настоятелями прихода были: с 1988 – 1991 – Петр </a:t>
            </a:r>
            <a:r>
              <a:rPr lang="ru-RU" dirty="0" err="1" smtClean="0"/>
              <a:t>Микуцкий</a:t>
            </a:r>
            <a:r>
              <a:rPr lang="ru-RU" dirty="0" smtClean="0"/>
              <a:t>, с 1991 по 1992 - Александр Секач, с 1992 по 1995 – Андрей </a:t>
            </a:r>
            <a:r>
              <a:rPr lang="ru-RU" dirty="0" err="1" smtClean="0"/>
              <a:t>Зизо</a:t>
            </a:r>
            <a:r>
              <a:rPr lang="ru-RU" dirty="0" smtClean="0"/>
              <a:t>, с 1995 по 2000 г – Дмитрий Калюжный. С 2000 настоятель </a:t>
            </a:r>
            <a:r>
              <a:rPr lang="ru-RU" dirty="0" err="1" smtClean="0"/>
              <a:t>купинского</a:t>
            </a:r>
            <a:r>
              <a:rPr lang="ru-RU" dirty="0" smtClean="0"/>
              <a:t> прихода иеромонах </a:t>
            </a:r>
            <a:r>
              <a:rPr lang="ru-RU" dirty="0" err="1" smtClean="0"/>
              <a:t>Мелхиседек</a:t>
            </a:r>
            <a:r>
              <a:rPr lang="ru-RU" dirty="0" smtClean="0"/>
              <a:t>  (И.  </a:t>
            </a:r>
            <a:r>
              <a:rPr lang="ru-RU" dirty="0" err="1" smtClean="0"/>
              <a:t>Свистелин</a:t>
            </a:r>
            <a:r>
              <a:rPr lang="ru-RU" dirty="0" smtClean="0"/>
              <a:t>).  В начале 2000 г. проходила реставрация храма святого Луки, возвращенного православной церкви.  </a:t>
            </a:r>
          </a:p>
          <a:p>
            <a:pPr>
              <a:buNone/>
            </a:pPr>
            <a:r>
              <a:rPr lang="ru-RU" dirty="0" smtClean="0"/>
              <a:t>             	В феврале 2005 года при выполнении ремонтных работ, строители разобрали старую кровлю и увидели купол храма, а на нём фамилии с инициалами. Надпись, датированная 1943 годом, указывает, что в годы Великой Отечественной войны здесь располагалась авиамоторная школа. Несмотря на прошедшие 62 некоторые слова можно ещё разобрать. </a:t>
            </a:r>
          </a:p>
          <a:p>
            <a:pPr>
              <a:buNone/>
            </a:pPr>
            <a:r>
              <a:rPr lang="ru-RU" dirty="0" smtClean="0"/>
              <a:t>                    Из сохранившихся 14 фамилий полностью можно было прочесть только 10: </a:t>
            </a:r>
            <a:r>
              <a:rPr lang="ru-RU" dirty="0" err="1" smtClean="0"/>
              <a:t>Пилипко</a:t>
            </a:r>
            <a:r>
              <a:rPr lang="ru-RU" dirty="0" smtClean="0"/>
              <a:t> Г. Н. , </a:t>
            </a:r>
            <a:r>
              <a:rPr lang="ru-RU" dirty="0" err="1" smtClean="0"/>
              <a:t>Кандрашин</a:t>
            </a:r>
            <a:r>
              <a:rPr lang="ru-RU" dirty="0" smtClean="0"/>
              <a:t> П. С. , Шидловский Б. М. , </a:t>
            </a:r>
            <a:r>
              <a:rPr lang="ru-RU" dirty="0" err="1" smtClean="0"/>
              <a:t>Мыльников</a:t>
            </a:r>
            <a:r>
              <a:rPr lang="ru-RU" dirty="0" smtClean="0"/>
              <a:t> Б. , </a:t>
            </a:r>
            <a:r>
              <a:rPr lang="ru-RU" dirty="0" err="1" smtClean="0"/>
              <a:t>Пивень</a:t>
            </a:r>
            <a:r>
              <a:rPr lang="ru-RU" dirty="0" smtClean="0"/>
              <a:t> Н. , Плотников, Виноградов И. , </a:t>
            </a:r>
            <a:r>
              <a:rPr lang="ru-RU" dirty="0" err="1" smtClean="0"/>
              <a:t>Идельман</a:t>
            </a:r>
            <a:r>
              <a:rPr lang="ru-RU" dirty="0" smtClean="0"/>
              <a:t> А. , Фролов А. , Чирков В.         </a:t>
            </a:r>
          </a:p>
          <a:p>
            <a:pPr>
              <a:buNone/>
            </a:pPr>
            <a:r>
              <a:rPr lang="ru-RU" dirty="0" smtClean="0"/>
              <a:t>                    Реставрация храма проходила по сохранившемуся в Государственном  архиве Томской области  проекту, расчеты производила организация «Вектор» </a:t>
            </a:r>
            <a:r>
              <a:rPr lang="ru-RU" dirty="0" err="1" smtClean="0"/>
              <a:t>наукоград</a:t>
            </a:r>
            <a:r>
              <a:rPr lang="ru-RU" dirty="0" smtClean="0"/>
              <a:t>  Кольцово.  31 октября 2006 года состоялось освящение церкви святого апостола Луки.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Рисунок 2" descr="C:\Documents and Settings\Алексей\Local Settings\Temporary Internet Files\Content.Word\Изображение 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3249362" cy="46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001024" y="6072206"/>
            <a:ext cx="714380" cy="571504"/>
          </a:xfrm>
          <a:prstGeom prst="actionButtonHom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20650" h="133350"/>
            <a:bevelB w="1079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Озеро Горькое (</a:t>
            </a:r>
            <a:r>
              <a:rPr lang="ru-RU" dirty="0" err="1" smtClean="0"/>
              <a:t>с.Новоключи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5857916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Примерно в 50 км к юго-востоку от Купино (Новосибирская область) есть </a:t>
            </a:r>
            <a:r>
              <a:rPr lang="ru-RU" dirty="0" smtClean="0"/>
              <a:t>село</a:t>
            </a:r>
            <a:r>
              <a:rPr lang="ru-RU" dirty="0" smtClean="0"/>
              <a:t> </a:t>
            </a:r>
            <a:r>
              <a:rPr lang="ru-RU" dirty="0" err="1" smtClean="0"/>
              <a:t>Новоключи</a:t>
            </a:r>
            <a:r>
              <a:rPr lang="ru-RU" dirty="0" smtClean="0"/>
              <a:t>. Около </a:t>
            </a:r>
            <a:r>
              <a:rPr lang="ru-RU" dirty="0" smtClean="0"/>
              <a:t>села</a:t>
            </a:r>
            <a:r>
              <a:rPr lang="ru-RU" dirty="0" smtClean="0"/>
              <a:t> </a:t>
            </a:r>
            <a:r>
              <a:rPr lang="ru-RU" dirty="0" smtClean="0"/>
              <a:t>есть солёное озеро "Горькое", вода и илистые отложения которого обладают целебными свойствами.</a:t>
            </a:r>
          </a:p>
          <a:p>
            <a:pPr>
              <a:buNone/>
            </a:pPr>
            <a:r>
              <a:rPr lang="ru-RU" dirty="0" smtClean="0"/>
              <a:t>         Лечебные свойства озера были замечены еще в XVIII веке. В 1912 году приехала специальная  комиссия и стала обследовать южную  сторону водоема. Через некоторое время эту часть побережья озера огородили проволокой и стали строить лечебницу. Но настал 1914 год, началась первая мировая война, строительство лечебницы было свернуто. А потом - революция, гражданская война, </a:t>
            </a:r>
            <a:r>
              <a:rPr lang="ru-RU" dirty="0" err="1" smtClean="0"/>
              <a:t>залечивание</a:t>
            </a:r>
            <a:r>
              <a:rPr lang="ru-RU" dirty="0" smtClean="0"/>
              <a:t> страной тяжелых ран…  На очереди дня тогда были другие задачи.</a:t>
            </a:r>
            <a:endParaRPr lang="ru-RU" dirty="0"/>
          </a:p>
        </p:txBody>
      </p:sp>
      <p:pic>
        <p:nvPicPr>
          <p:cNvPr id="5122" name="Picture 2" descr="C:\Documents and Settings\Admin\Рабочий стол\Новая папка (3)\5 жемчужин\Горькое озеро\Изображение 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214422"/>
            <a:ext cx="2178823" cy="1452549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овая папка (3)\5 жемчужин\Горькое озеро\Изображение 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857496"/>
            <a:ext cx="2150157" cy="143343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Новая папка (3)\5 жемчужин\Горькое озеро\Изображение 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500570"/>
            <a:ext cx="2178859" cy="1452573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42862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90500" h="5080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686436" cy="60388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В целебные свойства озера можно верить и не верить, но говорят, что некоторые приезжают сюда с тросточкой, а, полечившись, чувствуют себя здоровыми. Были проведены исследования донных отложений озера Горькое. По основным признакам они относятся к классу </a:t>
            </a:r>
            <a:r>
              <a:rPr lang="ru-RU" dirty="0" err="1" smtClean="0"/>
              <a:t>среднесульфидных</a:t>
            </a:r>
            <a:r>
              <a:rPr lang="ru-RU" dirty="0" smtClean="0"/>
              <a:t> </a:t>
            </a:r>
            <a:r>
              <a:rPr lang="ru-RU" dirty="0" err="1" smtClean="0"/>
              <a:t>соленасыщенных</a:t>
            </a:r>
            <a:r>
              <a:rPr lang="ru-RU" dirty="0" smtClean="0"/>
              <a:t> лечебных грязей </a:t>
            </a:r>
            <a:r>
              <a:rPr lang="ru-RU" dirty="0" err="1" smtClean="0"/>
              <a:t>Карачинской</a:t>
            </a:r>
            <a:r>
              <a:rPr lang="ru-RU" dirty="0" smtClean="0"/>
              <a:t> разновидности. Томский НИИ курортологии и физиотерапии оценил территорию озера Горького Купинского района. Согласно оценке, показаниями к грязелечению являются следующие заболевания:</a:t>
            </a:r>
          </a:p>
          <a:p>
            <a:r>
              <a:rPr lang="ru-RU" dirty="0" smtClean="0"/>
              <a:t>заболевания нервной системы</a:t>
            </a:r>
          </a:p>
          <a:p>
            <a:r>
              <a:rPr lang="ru-RU" dirty="0" smtClean="0"/>
              <a:t>опорно-двигательного аппарата</a:t>
            </a:r>
          </a:p>
          <a:p>
            <a:r>
              <a:rPr lang="ru-RU" dirty="0" smtClean="0"/>
              <a:t>органов дыхания</a:t>
            </a:r>
          </a:p>
          <a:p>
            <a:r>
              <a:rPr lang="ru-RU" dirty="0" smtClean="0"/>
              <a:t>системы пищеварения</a:t>
            </a:r>
          </a:p>
          <a:p>
            <a:r>
              <a:rPr lang="ru-RU" dirty="0" smtClean="0"/>
              <a:t>Урологические</a:t>
            </a:r>
          </a:p>
          <a:p>
            <a:r>
              <a:rPr lang="ru-RU" dirty="0" smtClean="0"/>
              <a:t>Гинекологические</a:t>
            </a:r>
          </a:p>
          <a:p>
            <a:r>
              <a:rPr lang="ru-RU" dirty="0" smtClean="0"/>
              <a:t>кожные заболевания</a:t>
            </a:r>
            <a:endParaRPr lang="ru-RU" dirty="0"/>
          </a:p>
        </p:txBody>
      </p:sp>
      <p:pic>
        <p:nvPicPr>
          <p:cNvPr id="6146" name="Picture 2" descr="C:\Documents and Settings\Admin\Рабочий стол\Новая папка (3)\5 жемчужин\Горькое озеро\Изображение 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2500330" cy="1666887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Новая папка (3)\5 жемчужин\Горькое озеро\Изображение 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3116"/>
            <a:ext cx="2500330" cy="1666887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Новая папка (3)\5 жемчужин\Горькое озеро\Изображение 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000504"/>
            <a:ext cx="2500330" cy="1666887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001024" y="6072206"/>
            <a:ext cx="714380" cy="571504"/>
          </a:xfrm>
          <a:prstGeom prst="actionButtonHom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20650" h="133350"/>
            <a:bevelB w="1079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героям фронта и тыла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5357850" cy="53578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sz="3200" dirty="0" smtClean="0"/>
              <a:t>	7 ноября 1978 года на привокзальной площади был открыт мемориальный комплекс «Героям фронта и тыла». Мемориальный комплекс состоит из памятника «Героям фронта и тыла» и стелы с именами погибших в годы Великой Отечественной войны. Закладка первого камня под мемориал состоялась 9 мая 1975 года. Автор новосибирский скульптор А.И. Назаров. В настоящее время памятник находится в хорошем состоянии. В 2004 году на мемориальном комплексе были проведены реставрационные работы под руководством новосибирского скульптора В. С. </a:t>
            </a:r>
            <a:r>
              <a:rPr lang="ru-RU" sz="3200" dirty="0" err="1" smtClean="0"/>
              <a:t>Филоненко</a:t>
            </a:r>
            <a:r>
              <a:rPr lang="ru-RU" sz="3200" dirty="0" smtClean="0"/>
              <a:t>. В ходе реставрационных работ были восстановлены утраченные металлические плиты с фамилиями жителей района, погибших в годы ВОВ, а так же были заменены повреждённые облицовочные плиты.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Documents and Settings\Admin\Рабочий стол\Новая папка (3)\5 жемчужин\6. Объекты историческо-культурного наследия\6. 2\мемориальный комплекс\Изображение 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84"/>
            <a:ext cx="2885966" cy="1923978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Новая папка (3)\5 жемчужин\6. Объекты историческо-культурного наследия\6. 2\Мемориал\00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14686"/>
            <a:ext cx="2857520" cy="2841121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001024" y="6072206"/>
            <a:ext cx="714380" cy="571504"/>
          </a:xfrm>
          <a:prstGeom prst="actionButtonHom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20650" h="133350"/>
            <a:bevelB w="1079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561</TotalTime>
  <Words>1382</Words>
  <PresentationFormat>Экран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Содержание</vt:lpstr>
      <vt:lpstr>О районе</vt:lpstr>
      <vt:lpstr>Жемчужины</vt:lpstr>
      <vt:lpstr>Храм Святого Луки</vt:lpstr>
      <vt:lpstr>Слайд 6</vt:lpstr>
      <vt:lpstr>Озеро Горькое (с.Новоключи)</vt:lpstr>
      <vt:lpstr>Слайд 8</vt:lpstr>
      <vt:lpstr>Памятник героям фронта и тыла</vt:lpstr>
      <vt:lpstr>Заказник «Майское утро»</vt:lpstr>
      <vt:lpstr>Янчевский В.А.</vt:lpstr>
      <vt:lpstr>Слайд 12</vt:lpstr>
      <vt:lpstr>Места отдыха</vt:lpstr>
      <vt:lpstr>Слайд 14</vt:lpstr>
      <vt:lpstr>Природа</vt:lpstr>
      <vt:lpstr>Слайд 16</vt:lpstr>
      <vt:lpstr>О проекте</vt:lpstr>
      <vt:lpstr>Источники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49</cp:revision>
  <dcterms:modified xsi:type="dcterms:W3CDTF">2014-01-17T05:47:21Z</dcterms:modified>
</cp:coreProperties>
</file>