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67" r:id="rId14"/>
    <p:sldId id="268" r:id="rId15"/>
    <p:sldId id="272" r:id="rId16"/>
    <p:sldId id="273" r:id="rId17"/>
    <p:sldId id="270" r:id="rId18"/>
    <p:sldId id="269" r:id="rId19"/>
    <p:sldId id="274" r:id="rId20"/>
    <p:sldId id="275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3CC0A-0232-4E5C-A75E-D083E9B73DA7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A1C2C-E49D-4981-8526-72B29528DB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1A30F-FC75-4DB5-A796-684CE575FD20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627CD-1E34-434C-88E9-B4DBCB2395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8786D-AD5E-48D8-8554-36A5CB9D2FA8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C4BFE-1A0E-452D-9BB9-D64D9B8585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F9F1B-13E5-4956-BD97-6EC9EC0C5430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B8A1B-C4B3-495B-8FF7-8672882A69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CDA8B-D139-4A80-A123-52F8DBF88309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7CED8-44F5-4E1B-BB84-B1B67B748C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6D047-325C-4005-8C3A-B76C9E1FED81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60C77-480A-4846-A3BF-8E665B72B8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28E98-D975-47E7-AAC1-74F0983B6461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D5D1E-A498-45F2-8203-9BE741F74C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F7949-ABE4-4DB5-988C-30EDEEC62EB3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3403A-3AB9-4F86-9B8A-BF9BFB83D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F7453-C7E8-4315-A345-79ECAC1CDF49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EDD01-551F-4227-84F5-31053C33EA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CD7E4-05F6-48CD-9012-99335449704B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4AD98-D67F-4D1F-BB15-54FC1E7A52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0F235-0664-4845-B259-D584FAF91A74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B432E-4139-4B65-A8A9-483FD54C43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7D5E22-88CF-4259-A1B0-D1B4F41C7445}" type="datetimeFigureOut">
              <a:rPr lang="ru-RU"/>
              <a:pPr>
                <a:defRPr/>
              </a:pPr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1D1430-877C-4E1A-875C-D3FFC1687D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766888" y="549275"/>
            <a:ext cx="7377112" cy="1470025"/>
          </a:xfrm>
        </p:spPr>
        <p:txBody>
          <a:bodyPr/>
          <a:lstStyle/>
          <a:p>
            <a:r>
              <a:rPr lang="ru-RU" sz="4800" b="1" smtClean="0">
                <a:solidFill>
                  <a:srgbClr val="FF0000"/>
                </a:solidFill>
              </a:rPr>
              <a:t>70-летию </a:t>
            </a:r>
            <a:br>
              <a:rPr lang="ru-RU" sz="4800" b="1" smtClean="0">
                <a:solidFill>
                  <a:srgbClr val="FF0000"/>
                </a:solidFill>
              </a:rPr>
            </a:br>
            <a:r>
              <a:rPr lang="ru-RU" sz="4800" b="1" smtClean="0">
                <a:solidFill>
                  <a:srgbClr val="FF0000"/>
                </a:solidFill>
              </a:rPr>
              <a:t>Великой Победы</a:t>
            </a:r>
            <a:r>
              <a:rPr lang="ru-RU" sz="4800" b="1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ru-RU" sz="4800" b="1" smtClean="0">
                <a:solidFill>
                  <a:srgbClr val="FF0000"/>
                </a:solidFill>
                <a:latin typeface="Arial" charset="0"/>
              </a:rPr>
            </a:br>
            <a:r>
              <a:rPr lang="ru-RU" sz="4800" b="1" smtClean="0">
                <a:solidFill>
                  <a:srgbClr val="FF0000"/>
                </a:solidFill>
                <a:latin typeface="Arial" charset="0"/>
              </a:rPr>
              <a:t>посвящается</a:t>
            </a:r>
          </a:p>
        </p:txBody>
      </p:sp>
      <p:pic>
        <p:nvPicPr>
          <p:cNvPr id="13314" name="Рисунок 2" descr="вов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933056"/>
            <a:ext cx="1511846" cy="2199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Рисунок 3" descr="вов1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4365104"/>
            <a:ext cx="1907704" cy="22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Рисунок 5" descr="вов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30712" y="188641"/>
            <a:ext cx="1097264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Рисунок 6" descr="вов5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88224" y="2492896"/>
            <a:ext cx="2156594" cy="1650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Мои документы\Документы\ШКОЛА\Предметные недели\70-летие Победы\pobeda-201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67744" y="2924944"/>
            <a:ext cx="3810000" cy="2990850"/>
          </a:xfrm>
          <a:prstGeom prst="rect">
            <a:avLst/>
          </a:prstGeom>
          <a:noFill/>
        </p:spPr>
      </p:pic>
      <p:pic>
        <p:nvPicPr>
          <p:cNvPr id="1027" name="Picture 3" descr="D:\Мои документы\Документы\ШКОЛА\Предметные недели\70-летие Победы\m_6b5f16b188a43741bf477eb7141a5e44551c8cfa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1520" y="548680"/>
            <a:ext cx="2880320" cy="1858271"/>
          </a:xfrm>
          <a:prstGeom prst="rect">
            <a:avLst/>
          </a:prstGeom>
          <a:noFill/>
        </p:spPr>
      </p:pic>
      <p:pic>
        <p:nvPicPr>
          <p:cNvPr id="10" name="Рисунок 5" descr="вов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84368" y="188640"/>
            <a:ext cx="1097264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7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539750" y="1196975"/>
            <a:ext cx="8280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0000"/>
                </a:solidFill>
                <a:latin typeface="Calibri" pitchFamily="34" charset="0"/>
              </a:rPr>
              <a:t>Как называют талантливых летчиков высшего класса, </a:t>
            </a:r>
          </a:p>
          <a:p>
            <a:pPr algn="ctr"/>
            <a:r>
              <a:rPr lang="ru-RU" sz="4000" b="1">
                <a:solidFill>
                  <a:srgbClr val="FF0000"/>
                </a:solidFill>
                <a:latin typeface="Calibri" pitchFamily="34" charset="0"/>
              </a:rPr>
              <a:t>мастеров своего дела?</a:t>
            </a:r>
          </a:p>
        </p:txBody>
      </p:sp>
      <p:pic>
        <p:nvPicPr>
          <p:cNvPr id="22530" name="Рисунок 5" descr="http://www.spacephys.ru/system/files/1216829808_pokryshkin_zvezd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0200" y="3573463"/>
            <a:ext cx="4025900" cy="29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6000"/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3"/>
          <p:cNvSpPr txBox="1">
            <a:spLocks noChangeArrowheads="1"/>
          </p:cNvSpPr>
          <p:nvPr/>
        </p:nvSpPr>
        <p:spPr bwMode="auto">
          <a:xfrm>
            <a:off x="3491880" y="1700808"/>
            <a:ext cx="597535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FF0000"/>
                </a:solidFill>
                <a:latin typeface="Calibri" pitchFamily="34" charset="0"/>
              </a:rPr>
              <a:t>Как называется самая известная книга </a:t>
            </a:r>
          </a:p>
          <a:p>
            <a:pPr algn="ctr"/>
            <a:r>
              <a:rPr lang="ru-RU" sz="3600" b="1">
                <a:solidFill>
                  <a:srgbClr val="FF0000"/>
                </a:solidFill>
                <a:latin typeface="Calibri" pitchFamily="34" charset="0"/>
              </a:rPr>
              <a:t>А. И. Покрышкина?</a:t>
            </a:r>
          </a:p>
        </p:txBody>
      </p:sp>
      <p:pic>
        <p:nvPicPr>
          <p:cNvPr id="23554" name="Содержимое 3" descr="http://xn----7sbbrpcnaggbtfeolh8l6b.xn--p1ai/userfiles/%D0%9E%D1%82%D0%BA%D1%80%D1%8B%D1%82%D0%B8%D0%B5%20%D0%BF%D0%B0%D0%BC%D1%8F%D1%82%D0%BD%D0%B8%D0%BA%D0%B0%20%D0%9F%D0%BE%D0%BA%D1%80%D1%8B%D1%88%D0%BA%D0%B8%D0%BD%D0%B0(1)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0825" y="1052513"/>
            <a:ext cx="3708400" cy="52562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5576" y="1556792"/>
            <a:ext cx="7848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ЗНАЕШЬ ЛИ ТЫ…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3" name="Picture 3" descr="D:\Мои документы\Документы\ШКОЛА\Предметные недели\70-летие Победы\m_6b5f16b188a43741bf477eb7141a5e44551c8cfa.jpg"/>
          <p:cNvPicPr>
            <a:picLocks noChangeAspect="1" noChangeArrowheads="1"/>
          </p:cNvPicPr>
          <p:nvPr/>
        </p:nvPicPr>
        <p:blipFill>
          <a:blip r:embed="rId2" cstate="print"/>
          <a:srcRect t="20787"/>
          <a:stretch>
            <a:fillRect/>
          </a:stretch>
        </p:blipFill>
        <p:spPr bwMode="auto">
          <a:xfrm>
            <a:off x="2483768" y="3212976"/>
            <a:ext cx="4790665" cy="24482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84213" y="1484313"/>
            <a:ext cx="774065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 smtClean="0">
                <a:solidFill>
                  <a:srgbClr val="FF0000"/>
                </a:solidFill>
              </a:rPr>
              <a:t>1. Когда </a:t>
            </a:r>
            <a:r>
              <a:rPr lang="ru-RU" sz="3600" b="1" dirty="0">
                <a:solidFill>
                  <a:srgbClr val="FF0000"/>
                </a:solidFill>
              </a:rPr>
              <a:t>началась </a:t>
            </a:r>
          </a:p>
          <a:p>
            <a:pPr>
              <a:spcBef>
                <a:spcPct val="50000"/>
              </a:spcBef>
            </a:pPr>
            <a:r>
              <a:rPr lang="ru-RU" sz="3600" b="1" dirty="0">
                <a:solidFill>
                  <a:srgbClr val="FF0000"/>
                </a:solidFill>
              </a:rPr>
              <a:t>Великая Отечественная война?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395288" y="1196975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2. </a:t>
            </a: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>О каком событии </a:t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>Великой Отечественной </a:t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>войны </a:t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>идет речь </a:t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>в стихотворении?</a:t>
            </a:r>
            <a:r>
              <a:rPr lang="ru-RU" sz="4000" dirty="0" smtClean="0">
                <a:latin typeface="Arial" charset="0"/>
              </a:rPr>
              <a:t> 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258888" y="3573463"/>
            <a:ext cx="6911975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«Да, мы не скроем – в эти дни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Мы ели клей, потом ремни,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Но, съев похлебку из ремней,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Вставал к станку упрямый мастер,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Чтобы точить орудий части,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Необходимые войне.»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508944" y="547688"/>
            <a:ext cx="398641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3. О </a:t>
            </a:r>
            <a:r>
              <a:rPr lang="ru-RU" sz="2400" b="1" dirty="0">
                <a:solidFill>
                  <a:srgbClr val="FF0000"/>
                </a:solidFill>
              </a:rPr>
              <a:t>каком событии 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FF0000"/>
                </a:solidFill>
              </a:rPr>
              <a:t>Великой Отечественной 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FF0000"/>
                </a:solidFill>
              </a:rPr>
              <a:t>войны 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FF0000"/>
                </a:solidFill>
              </a:rPr>
              <a:t>идет речь 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FF0000"/>
                </a:solidFill>
              </a:rPr>
              <a:t>в стихотворении?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331913" y="3213100"/>
            <a:ext cx="5616575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«Такою все дышало тишиной, 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Что вся земля еще спала, казалось,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Кто знал, что между миром и войной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Всего каких-то пять минут осталось?»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>4. О каком событии </a:t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>Великой Отечественной </a:t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>войны </a:t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>идет речь </a:t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>в стихотворении?</a:t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Arial" charset="0"/>
              </a:rPr>
              <a:t>Как долго оно продолжалось?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476375" y="3357563"/>
            <a:ext cx="5832475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«Скрипят, скрипят по Невскому полозья.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На детских санках, узеньких, смешных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В кастрюльках воду голубую возят,</a:t>
            </a:r>
          </a:p>
          <a:p>
            <a:pPr>
              <a:spcBef>
                <a:spcPct val="50000"/>
              </a:spcBef>
            </a:pPr>
            <a:r>
              <a:rPr lang="ru-RU" sz="2000" b="1"/>
              <a:t>Дрова и скарб, умерших и больных»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xfrm>
            <a:off x="395288" y="1628775"/>
            <a:ext cx="822960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charset="0"/>
              </a:rPr>
              <a:t>5. Кому принадлежат слова:</a:t>
            </a:r>
            <a:br>
              <a:rPr lang="ru-RU" sz="36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Arial" charset="0"/>
              </a:rPr>
              <a:t>«Велика Россия, а отступать некуда – позади Москва!»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468313" y="1341438"/>
            <a:ext cx="8229600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  <a:latin typeface="Arial" charset="0"/>
              </a:rPr>
              <a:t>6. Что значит слово «ПАТРИОТИЗМ»?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xfrm>
            <a:off x="539750" y="1773238"/>
            <a:ext cx="8229600" cy="11430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Arial" charset="0"/>
              </a:rPr>
              <a:t>7. Кого из героев </a:t>
            </a:r>
            <a:br>
              <a:rPr lang="ru-RU" sz="28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Arial" charset="0"/>
              </a:rPr>
              <a:t>Великой Отечественной войны </a:t>
            </a:r>
            <a:br>
              <a:rPr lang="ru-RU" sz="28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Arial" charset="0"/>
              </a:rPr>
              <a:t>вы знаете?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1000" b="-4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350"/>
            <a:ext cx="8229600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chemeClr val="bg1"/>
                </a:solidFill>
              </a:rPr>
              <a:t>      От </a:t>
            </a:r>
            <a:r>
              <a:rPr lang="ru-RU" sz="4000" b="1" dirty="0">
                <a:solidFill>
                  <a:schemeClr val="bg1"/>
                </a:solidFill>
              </a:rPr>
              <a:t>героев былых времён</a:t>
            </a:r>
            <a:r>
              <a:rPr lang="ru-RU" sz="4000" b="1" dirty="0" smtClean="0">
                <a:solidFill>
                  <a:schemeClr val="bg1"/>
                </a:solidFill>
              </a:rPr>
              <a:t/>
            </a:r>
            <a:br>
              <a:rPr lang="ru-RU" sz="4000" b="1" dirty="0" smtClean="0">
                <a:solidFill>
                  <a:schemeClr val="bg1"/>
                </a:solidFill>
              </a:rPr>
            </a:br>
            <a:r>
              <a:rPr lang="ru-RU" sz="4000" b="1" dirty="0">
                <a:solidFill>
                  <a:schemeClr val="bg1"/>
                </a:solidFill>
              </a:rPr>
              <a:t>Не осталось порой имён.</a:t>
            </a:r>
            <a:r>
              <a:rPr lang="ru-RU" sz="4000" b="1" dirty="0" smtClean="0">
                <a:solidFill>
                  <a:schemeClr val="bg1"/>
                </a:solidFill>
              </a:rPr>
              <a:t/>
            </a:r>
            <a:br>
              <a:rPr lang="ru-RU" sz="4000" b="1" dirty="0" smtClean="0">
                <a:solidFill>
                  <a:schemeClr val="bg1"/>
                </a:solidFill>
              </a:rPr>
            </a:br>
            <a:r>
              <a:rPr lang="ru-RU" sz="4000" b="1" dirty="0">
                <a:solidFill>
                  <a:schemeClr val="bg1"/>
                </a:solidFill>
              </a:rPr>
              <a:t>Те, кто приняли смертный бой,</a:t>
            </a:r>
            <a:r>
              <a:rPr lang="ru-RU" sz="4000" b="1" dirty="0" smtClean="0">
                <a:solidFill>
                  <a:schemeClr val="bg1"/>
                </a:solidFill>
              </a:rPr>
              <a:t/>
            </a:r>
            <a:br>
              <a:rPr lang="ru-RU" sz="4000" b="1" dirty="0" smtClean="0">
                <a:solidFill>
                  <a:schemeClr val="bg1"/>
                </a:solidFill>
              </a:rPr>
            </a:br>
            <a:r>
              <a:rPr lang="ru-RU" sz="4000" b="1" dirty="0">
                <a:solidFill>
                  <a:schemeClr val="bg1"/>
                </a:solidFill>
              </a:rPr>
              <a:t>Стали просто землёй и травой.</a:t>
            </a:r>
            <a:r>
              <a:rPr lang="ru-RU" sz="4000" b="1" dirty="0" smtClean="0">
                <a:solidFill>
                  <a:schemeClr val="bg1"/>
                </a:solidFill>
              </a:rPr>
              <a:t/>
            </a:r>
            <a:br>
              <a:rPr lang="ru-RU" sz="4000" b="1" dirty="0" smtClean="0">
                <a:solidFill>
                  <a:schemeClr val="bg1"/>
                </a:solidFill>
              </a:rPr>
            </a:br>
            <a:r>
              <a:rPr lang="ru-RU" sz="4000" b="1" dirty="0">
                <a:solidFill>
                  <a:schemeClr val="bg1"/>
                </a:solidFill>
              </a:rPr>
              <a:t>Только грозная доблесть их</a:t>
            </a:r>
            <a:r>
              <a:rPr lang="ru-RU" sz="4000" b="1" dirty="0" smtClean="0">
                <a:solidFill>
                  <a:schemeClr val="bg1"/>
                </a:solidFill>
              </a:rPr>
              <a:t/>
            </a:r>
            <a:br>
              <a:rPr lang="ru-RU" sz="4000" b="1" dirty="0" smtClean="0">
                <a:solidFill>
                  <a:schemeClr val="bg1"/>
                </a:solidFill>
              </a:rPr>
            </a:br>
            <a:r>
              <a:rPr lang="ru-RU" sz="4000" b="1" dirty="0">
                <a:solidFill>
                  <a:schemeClr val="bg1"/>
                </a:solidFill>
              </a:rPr>
              <a:t>Поселилась в сердцах </a:t>
            </a:r>
            <a:r>
              <a:rPr lang="ru-RU" sz="4000" b="1" dirty="0" smtClean="0">
                <a:solidFill>
                  <a:schemeClr val="bg1"/>
                </a:solidFill>
              </a:rPr>
              <a:t>живых…</a:t>
            </a:r>
            <a:br>
              <a:rPr lang="ru-RU" sz="4000" b="1" dirty="0" smtClean="0">
                <a:solidFill>
                  <a:schemeClr val="bg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8. Какое событие войны </a:t>
            </a:r>
            <a:br>
              <a:rPr lang="ru-RU" sz="32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получило название </a:t>
            </a:r>
            <a:br>
              <a:rPr lang="ru-RU" sz="32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«битва техники»?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xfrm>
            <a:off x="468313" y="1268413"/>
            <a:ext cx="8229600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  <a:latin typeface="Arial" charset="0"/>
              </a:rPr>
              <a:t>9. Что такое «дорога жизни»?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xfrm>
            <a:off x="395288" y="1700213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10. Какое воинское звание было у </a:t>
            </a:r>
            <a:br>
              <a:rPr lang="ru-RU" sz="32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Arial" charset="0"/>
              </a:rPr>
              <a:t>Георгия Константиновича Жукова?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1000" b="-4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1180727"/>
          </a:xfrm>
        </p:spPr>
        <p:txBody>
          <a:bodyPr/>
          <a:lstStyle/>
          <a:p>
            <a:pPr algn="ctr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b="1" smtClean="0">
                <a:solidFill>
                  <a:srgbClr val="FF0000"/>
                </a:solidFill>
              </a:rPr>
              <a:t>Чтобы помнили</a:t>
            </a:r>
          </a:p>
        </p:txBody>
      </p:sp>
      <p:sp>
        <p:nvSpPr>
          <p:cNvPr id="15363" name="Прямоугольник 3"/>
          <p:cNvSpPr>
            <a:spLocks noChangeArrowheads="1"/>
          </p:cNvSpPr>
          <p:nvPr/>
        </p:nvSpPr>
        <p:spPr bwMode="auto">
          <a:xfrm>
            <a:off x="2771775" y="1557338"/>
            <a:ext cx="46323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Виктор Талалихин</a:t>
            </a:r>
          </a:p>
        </p:txBody>
      </p:sp>
      <p:pic>
        <p:nvPicPr>
          <p:cNvPr id="15364" name="Picture 2" descr="В.В.Талалихи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565400"/>
            <a:ext cx="28797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Прямоугольник 5"/>
          <p:cNvSpPr>
            <a:spLocks noChangeArrowheads="1"/>
          </p:cNvSpPr>
          <p:nvPr/>
        </p:nvSpPr>
        <p:spPr bwMode="auto">
          <a:xfrm>
            <a:off x="4427538" y="5300663"/>
            <a:ext cx="457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.</a:t>
            </a:r>
          </a:p>
        </p:txBody>
      </p:sp>
      <p:sp>
        <p:nvSpPr>
          <p:cNvPr id="15366" name="Прямоугольник 6"/>
          <p:cNvSpPr>
            <a:spLocks noChangeArrowheads="1"/>
          </p:cNvSpPr>
          <p:nvPr/>
        </p:nvSpPr>
        <p:spPr bwMode="auto">
          <a:xfrm>
            <a:off x="3708400" y="2492375"/>
            <a:ext cx="45720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alibri" pitchFamily="34" charset="0"/>
              </a:rPr>
              <a:t>Произвёл более 60-ти боевых вылетов. </a:t>
            </a:r>
          </a:p>
          <a:p>
            <a:endParaRPr lang="ru-RU" sz="2400" b="1">
              <a:latin typeface="Calibri" pitchFamily="34" charset="0"/>
            </a:endParaRPr>
          </a:p>
          <a:p>
            <a:r>
              <a:rPr lang="ru-RU" sz="2400" b="1">
                <a:latin typeface="Calibri" pitchFamily="34" charset="0"/>
              </a:rPr>
              <a:t>Совершил первый ночной таран.</a:t>
            </a:r>
          </a:p>
          <a:p>
            <a:endParaRPr lang="ru-RU" sz="2400" b="1">
              <a:latin typeface="Calibri" pitchFamily="34" charset="0"/>
            </a:endParaRPr>
          </a:p>
          <a:p>
            <a:r>
              <a:rPr lang="ru-RU" sz="2400" b="1">
                <a:latin typeface="Calibri" pitchFamily="34" charset="0"/>
              </a:rPr>
              <a:t>За боевые заслуги награждён орденом Красного Знамени и орденом Ленина.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3"/>
          <p:cNvSpPr>
            <a:spLocks noChangeArrowheads="1"/>
          </p:cNvSpPr>
          <p:nvPr/>
        </p:nvSpPr>
        <p:spPr bwMode="auto">
          <a:xfrm>
            <a:off x="1619250" y="260350"/>
            <a:ext cx="65849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0000"/>
                </a:solidFill>
                <a:latin typeface="Calibri" pitchFamily="34" charset="0"/>
              </a:rPr>
              <a:t>Чтобы помнили</a:t>
            </a:r>
            <a:endParaRPr lang="ru-RU" sz="7200">
              <a:latin typeface="Calibri" pitchFamily="34" charset="0"/>
            </a:endParaRPr>
          </a:p>
        </p:txBody>
      </p:sp>
      <p:sp>
        <p:nvSpPr>
          <p:cNvPr id="16387" name="Прямоугольник 4"/>
          <p:cNvSpPr>
            <a:spLocks noChangeArrowheads="1"/>
          </p:cNvSpPr>
          <p:nvPr/>
        </p:nvSpPr>
        <p:spPr bwMode="auto">
          <a:xfrm>
            <a:off x="3059113" y="1412875"/>
            <a:ext cx="5400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Calibri" pitchFamily="34" charset="0"/>
              </a:rPr>
              <a:t>Алексей Маресьев</a:t>
            </a:r>
          </a:p>
        </p:txBody>
      </p:sp>
      <p:pic>
        <p:nvPicPr>
          <p:cNvPr id="16388" name="Picture 2" descr="А.П. Маресье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2276475"/>
            <a:ext cx="33337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Прямоугольник 7"/>
          <p:cNvSpPr>
            <a:spLocks noChangeArrowheads="1"/>
          </p:cNvSpPr>
          <p:nvPr/>
        </p:nvSpPr>
        <p:spPr bwMode="auto">
          <a:xfrm>
            <a:off x="3995738" y="2060575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В одном из воздушных боев истребитель Маресьева был сбит.  </a:t>
            </a:r>
          </a:p>
        </p:txBody>
      </p:sp>
      <p:sp>
        <p:nvSpPr>
          <p:cNvPr id="16390" name="Прямоугольник 8"/>
          <p:cNvSpPr>
            <a:spLocks noChangeArrowheads="1"/>
          </p:cNvSpPr>
          <p:nvPr/>
        </p:nvSpPr>
        <p:spPr bwMode="auto">
          <a:xfrm>
            <a:off x="4067175" y="2997200"/>
            <a:ext cx="45720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Маресьев</a:t>
            </a:r>
            <a:r>
              <a:rPr lang="ru-RU" b="1"/>
              <a:t> </a:t>
            </a:r>
            <a:r>
              <a:rPr lang="ru-RU" b="1">
                <a:latin typeface="Calibri" pitchFamily="34" charset="0"/>
              </a:rPr>
              <a:t>обморозил ступни ног и их пришлось ампутировать. Однако летчик решил не сдаваться. Когда ему сделали протезы, он долго и упорно тренировался и вскоре опять стал летать. </a:t>
            </a:r>
          </a:p>
        </p:txBody>
      </p:sp>
      <p:sp>
        <p:nvSpPr>
          <p:cNvPr id="16391" name="Прямоугольник 9"/>
          <p:cNvSpPr>
            <a:spLocks noChangeArrowheads="1"/>
          </p:cNvSpPr>
          <p:nvPr/>
        </p:nvSpPr>
        <p:spPr bwMode="auto">
          <a:xfrm>
            <a:off x="4067175" y="5013325"/>
            <a:ext cx="4572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В 1943 году Маресьеву было присвоено звание Героя Советского Союза.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3"/>
          <p:cNvSpPr>
            <a:spLocks noChangeArrowheads="1"/>
          </p:cNvSpPr>
          <p:nvPr/>
        </p:nvSpPr>
        <p:spPr bwMode="auto">
          <a:xfrm>
            <a:off x="3348038" y="1341438"/>
            <a:ext cx="44323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Calibri" pitchFamily="34" charset="0"/>
              </a:rPr>
              <a:t>Александр Матросов</a:t>
            </a:r>
          </a:p>
        </p:txBody>
      </p:sp>
      <p:sp>
        <p:nvSpPr>
          <p:cNvPr id="17411" name="Прямоугольник 4"/>
          <p:cNvSpPr>
            <a:spLocks noChangeArrowheads="1"/>
          </p:cNvSpPr>
          <p:nvPr/>
        </p:nvSpPr>
        <p:spPr bwMode="auto">
          <a:xfrm>
            <a:off x="1187450" y="188913"/>
            <a:ext cx="65849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0000"/>
                </a:solidFill>
                <a:latin typeface="Calibri" pitchFamily="34" charset="0"/>
              </a:rPr>
              <a:t>Чтобы помнили</a:t>
            </a:r>
            <a:endParaRPr lang="ru-RU" sz="7200">
              <a:latin typeface="Calibri" pitchFamily="34" charset="0"/>
            </a:endParaRPr>
          </a:p>
        </p:txBody>
      </p:sp>
      <p:pic>
        <p:nvPicPr>
          <p:cNvPr id="17412" name="Picture 2" descr="Матрос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773238"/>
            <a:ext cx="2941638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Прямоугольник 6"/>
          <p:cNvSpPr>
            <a:spLocks noChangeArrowheads="1"/>
          </p:cNvSpPr>
          <p:nvPr/>
        </p:nvSpPr>
        <p:spPr bwMode="auto">
          <a:xfrm>
            <a:off x="3779838" y="2060575"/>
            <a:ext cx="4572000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Солдаты попали под сильный пулемётный огонь противника, находившегося в дзотах.  </a:t>
            </a:r>
            <a:r>
              <a:rPr lang="ru-RU" b="1"/>
              <a:t>В</a:t>
            </a:r>
            <a:r>
              <a:rPr lang="ru-RU" b="1">
                <a:latin typeface="Calibri" pitchFamily="34" charset="0"/>
              </a:rPr>
              <a:t> сторону дзота пополз Матросов</a:t>
            </a:r>
            <a:r>
              <a:rPr lang="ru-RU" b="1"/>
              <a:t>, </a:t>
            </a:r>
            <a:r>
              <a:rPr lang="ru-RU" b="1">
                <a:latin typeface="Calibri" pitchFamily="34" charset="0"/>
              </a:rPr>
              <a:t>бросил две гранаты. Пулемёт замолчал. </a:t>
            </a:r>
            <a:endParaRPr lang="ru-RU" b="1"/>
          </a:p>
          <a:p>
            <a:r>
              <a:rPr lang="ru-RU" b="1">
                <a:latin typeface="Calibri" pitchFamily="34" charset="0"/>
              </a:rPr>
              <a:t>Но как только бойцы поднялись в атаку, пулемёт снова ожил. Тогда Матросов поднялся, бросился к дзоту и своим телом закрыл амбразуру. </a:t>
            </a:r>
          </a:p>
          <a:p>
            <a:endParaRPr lang="ru-RU" b="1">
              <a:latin typeface="Calibri" pitchFamily="34" charset="0"/>
            </a:endParaRPr>
          </a:p>
          <a:p>
            <a:r>
              <a:rPr lang="ru-RU" b="1">
                <a:latin typeface="Calibri" pitchFamily="34" charset="0"/>
              </a:rPr>
              <a:t>Звание Героя Советского Союза Александру Матросову посмертно присвоено в 1943 году.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4"/>
          <p:cNvSpPr>
            <a:spLocks noChangeArrowheads="1"/>
          </p:cNvSpPr>
          <p:nvPr/>
        </p:nvSpPr>
        <p:spPr bwMode="auto">
          <a:xfrm>
            <a:off x="1476375" y="188913"/>
            <a:ext cx="65833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0000"/>
                </a:solidFill>
                <a:latin typeface="Calibri" pitchFamily="34" charset="0"/>
              </a:rPr>
              <a:t>Чтобы помнили</a:t>
            </a:r>
            <a:endParaRPr lang="ru-RU" sz="7200">
              <a:latin typeface="Calibri" pitchFamily="34" charset="0"/>
            </a:endParaRPr>
          </a:p>
        </p:txBody>
      </p:sp>
      <p:sp>
        <p:nvSpPr>
          <p:cNvPr id="18435" name="Прямоугольник 5"/>
          <p:cNvSpPr>
            <a:spLocks noChangeArrowheads="1"/>
          </p:cNvSpPr>
          <p:nvPr/>
        </p:nvSpPr>
        <p:spPr bwMode="auto">
          <a:xfrm>
            <a:off x="3779838" y="1484313"/>
            <a:ext cx="4149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0000"/>
                </a:solidFill>
                <a:latin typeface="Calibri" pitchFamily="34" charset="0"/>
              </a:rPr>
              <a:t>Николай Гастелло</a:t>
            </a:r>
          </a:p>
        </p:txBody>
      </p:sp>
      <p:pic>
        <p:nvPicPr>
          <p:cNvPr id="18436" name="Picture 2" descr="Гастелл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133600"/>
            <a:ext cx="271145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Прямоугольник 7"/>
          <p:cNvSpPr>
            <a:spLocks noChangeArrowheads="1"/>
          </p:cNvSpPr>
          <p:nvPr/>
        </p:nvSpPr>
        <p:spPr bwMode="auto">
          <a:xfrm>
            <a:off x="3708400" y="2276475"/>
            <a:ext cx="4572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>
                <a:latin typeface="Calibri" pitchFamily="34" charset="0"/>
              </a:rPr>
              <a:t>Капитан Гастелло </a:t>
            </a:r>
            <a:r>
              <a:rPr lang="ru-RU" sz="2000" b="1" dirty="0" smtClean="0">
                <a:latin typeface="Calibri" pitchFamily="34" charset="0"/>
              </a:rPr>
              <a:t>выполнял</a:t>
            </a:r>
          </a:p>
          <a:p>
            <a:r>
              <a:rPr lang="ru-RU" sz="2000" b="1" dirty="0" smtClean="0">
                <a:latin typeface="Calibri" pitchFamily="34" charset="0"/>
              </a:rPr>
              <a:t>очередной </a:t>
            </a:r>
            <a:r>
              <a:rPr lang="ru-RU" sz="2000" b="1" dirty="0">
                <a:latin typeface="Calibri" pitchFamily="34" charset="0"/>
              </a:rPr>
              <a:t>полет. </a:t>
            </a:r>
          </a:p>
          <a:p>
            <a:r>
              <a:rPr lang="ru-RU" sz="2000" b="1" dirty="0">
                <a:latin typeface="Calibri" pitchFamily="34" charset="0"/>
              </a:rPr>
              <a:t>Его бомбардировщик был подбит и загорелся. </a:t>
            </a:r>
            <a:r>
              <a:rPr lang="ru-RU" sz="2000" b="1" dirty="0"/>
              <a:t>Гастелло</a:t>
            </a:r>
            <a:r>
              <a:rPr lang="ru-RU" sz="2000" b="1" dirty="0">
                <a:latin typeface="Calibri" pitchFamily="34" charset="0"/>
              </a:rPr>
              <a:t> направил горящий самолет на скопление вражеских войск. От взрыва бомбардировщика противник понес большие потери. </a:t>
            </a:r>
          </a:p>
          <a:p>
            <a:endParaRPr lang="ru-RU" sz="2000" b="1" dirty="0">
              <a:latin typeface="Calibri" pitchFamily="34" charset="0"/>
            </a:endParaRPr>
          </a:p>
          <a:p>
            <a:r>
              <a:rPr lang="ru-RU" sz="2000" b="1" dirty="0">
                <a:latin typeface="Calibri" pitchFamily="34" charset="0"/>
              </a:rPr>
              <a:t>За совершенный подвиг Гастелло присвоено посмертно Звание Героя Советского Союза.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3"/>
          <p:cNvSpPr>
            <a:spLocks noChangeArrowheads="1"/>
          </p:cNvSpPr>
          <p:nvPr/>
        </p:nvSpPr>
        <p:spPr bwMode="auto">
          <a:xfrm>
            <a:off x="3708400" y="1484313"/>
            <a:ext cx="5311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FF0000"/>
                </a:solidFill>
                <a:latin typeface="Calibri" pitchFamily="34" charset="0"/>
              </a:rPr>
              <a:t>Зоя Космодемьянская</a:t>
            </a:r>
            <a:r>
              <a:rPr lang="ru-RU" b="1">
                <a:latin typeface="Calibri" pitchFamily="34" charset="0"/>
              </a:rPr>
              <a:t> </a:t>
            </a:r>
          </a:p>
        </p:txBody>
      </p:sp>
      <p:pic>
        <p:nvPicPr>
          <p:cNvPr id="19459" name="Picture 2" descr="З.А. Космодемьянска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989138"/>
            <a:ext cx="31019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Прямоугольник 5"/>
          <p:cNvSpPr>
            <a:spLocks noChangeArrowheads="1"/>
          </p:cNvSpPr>
          <p:nvPr/>
        </p:nvSpPr>
        <p:spPr bwMode="auto">
          <a:xfrm>
            <a:off x="1476375" y="333375"/>
            <a:ext cx="65833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0000"/>
                </a:solidFill>
                <a:latin typeface="Calibri" pitchFamily="34" charset="0"/>
              </a:rPr>
              <a:t>Чтобы помнили</a:t>
            </a:r>
            <a:endParaRPr lang="ru-RU" sz="7200">
              <a:latin typeface="Calibri" pitchFamily="34" charset="0"/>
            </a:endParaRPr>
          </a:p>
        </p:txBody>
      </p:sp>
      <p:sp>
        <p:nvSpPr>
          <p:cNvPr id="19461" name="Прямоугольник 6"/>
          <p:cNvSpPr>
            <a:spLocks noChangeArrowheads="1"/>
          </p:cNvSpPr>
          <p:nvPr/>
        </p:nvSpPr>
        <p:spPr bwMode="auto">
          <a:xfrm>
            <a:off x="3779838" y="2133600"/>
            <a:ext cx="45720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Была разведчицей в тылу врага. Вместе с другими диверсантами уничтожала дома, в которых жили фашисты, вражескую технику.</a:t>
            </a:r>
          </a:p>
          <a:p>
            <a:r>
              <a:rPr lang="ru-RU" sz="2000" b="1">
                <a:latin typeface="Calibri" pitchFamily="34" charset="0"/>
              </a:rPr>
              <a:t>По доносу предателя Зою схватили фашисты и жестоко пытали. 29 ноября 1941 г. Зоя Космодемьянская была повешена. </a:t>
            </a:r>
          </a:p>
          <a:p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Зое Космодемьянской было присвоено звание Героя Советского Союза посмертно. Она стала первой женщиной, удостоенной этого звания в годы Великой Отечественной войны.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8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3"/>
          <p:cNvSpPr>
            <a:spLocks noChangeArrowheads="1"/>
          </p:cNvSpPr>
          <p:nvPr/>
        </p:nvSpPr>
        <p:spPr bwMode="auto">
          <a:xfrm>
            <a:off x="1692275" y="260350"/>
            <a:ext cx="65833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 dirty="0">
                <a:solidFill>
                  <a:srgbClr val="FF0000"/>
                </a:solidFill>
                <a:latin typeface="Calibri" pitchFamily="34" charset="0"/>
              </a:rPr>
              <a:t>Чтобы помнили</a:t>
            </a:r>
            <a:endParaRPr lang="ru-RU" sz="7200" dirty="0">
              <a:latin typeface="Calibri" pitchFamily="34" charset="0"/>
            </a:endParaRPr>
          </a:p>
        </p:txBody>
      </p:sp>
      <p:pic>
        <p:nvPicPr>
          <p:cNvPr id="20483" name="Рисунок 2" descr="http://www.spacephys.ru/system/files/7dcf5b6c65e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700213"/>
            <a:ext cx="3240087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Прямоугольник 4"/>
          <p:cNvSpPr>
            <a:spLocks noChangeArrowheads="1"/>
          </p:cNvSpPr>
          <p:nvPr/>
        </p:nvSpPr>
        <p:spPr bwMode="auto">
          <a:xfrm>
            <a:off x="3924300" y="1773238"/>
            <a:ext cx="4572000" cy="427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latin typeface="Calibri" pitchFamily="34" charset="0"/>
              </a:rPr>
              <a:t>Александр Иванович Покрышкин</a:t>
            </a:r>
            <a:r>
              <a:rPr lang="ru-RU" sz="2800" b="1">
                <a:latin typeface="Calibri" pitchFamily="34" charset="0"/>
              </a:rPr>
              <a:t> </a:t>
            </a:r>
            <a:r>
              <a:rPr lang="ru-RU" sz="2400" b="1">
                <a:latin typeface="Calibri" pitchFamily="34" charset="0"/>
              </a:rPr>
              <a:t>-</a:t>
            </a:r>
            <a:br>
              <a:rPr lang="ru-RU" sz="2400" b="1">
                <a:latin typeface="Calibri" pitchFamily="34" charset="0"/>
              </a:rPr>
            </a:br>
            <a:r>
              <a:rPr lang="ru-RU" sz="2400" b="1">
                <a:latin typeface="Calibri" pitchFamily="34" charset="0"/>
              </a:rPr>
              <a:t>первый трижды Герой Советского Союза и единственный в период Великой Отечественной войны маршал  авиации.</a:t>
            </a:r>
            <a:br>
              <a:rPr lang="ru-RU" sz="2400" b="1">
                <a:latin typeface="Calibri" pitchFamily="34" charset="0"/>
              </a:rPr>
            </a:br>
            <a:r>
              <a:rPr lang="ru-RU" sz="2400" b="1">
                <a:latin typeface="Calibri" pitchFamily="34" charset="0"/>
              </a:rPr>
              <a:t>В период войны совершил 650 боевых вылетов, 156 воздушных боев, лично сбил 150 самолетов противника.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7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1042988" y="765175"/>
            <a:ext cx="727392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0000"/>
                </a:solidFill>
                <a:latin typeface="Calibri" pitchFamily="34" charset="0"/>
              </a:rPr>
              <a:t>Как назывался первый самолет, на котором летал Покрышкин?</a:t>
            </a:r>
          </a:p>
        </p:txBody>
      </p:sp>
      <p:pic>
        <p:nvPicPr>
          <p:cNvPr id="21506" name="Рисунок 7" descr="http://www.spacephys.ru/system/files/edu806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2275" y="2781300"/>
            <a:ext cx="6840538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412</Words>
  <Application>Microsoft Office PowerPoint</Application>
  <PresentationFormat>Экран (4:3)</PresentationFormat>
  <Paragraphs>67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70-летию  Великой Победы посвящается</vt:lpstr>
      <vt:lpstr>Слайд 2</vt:lpstr>
      <vt:lpstr>Чтобы помнили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 2. О каком событии  Великой Отечественной  войны  идет речь  в стихотворении? </vt:lpstr>
      <vt:lpstr>Слайд 15</vt:lpstr>
      <vt:lpstr>     4. О каком событии  Великой Отечественной  войны  идет речь  в стихотворении?  Как долго оно продолжалось?</vt:lpstr>
      <vt:lpstr>5. Кому принадлежат слова:  «Велика Россия, а отступать некуда – позади Москва!»</vt:lpstr>
      <vt:lpstr>6. Что значит слово «ПАТРИОТИЗМ»?</vt:lpstr>
      <vt:lpstr>7. Кого из героев  Великой Отечественной войны  вы знаете?</vt:lpstr>
      <vt:lpstr>8. Какое событие войны  получило название  «битва техники»?</vt:lpstr>
      <vt:lpstr>9. Что такое «дорога жизни»?</vt:lpstr>
      <vt:lpstr>10. Какое воинское звание было у  Георгия Константиновича Жукова?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70-летию  Великой Победы</dc:title>
  <dc:creator>Владелец</dc:creator>
  <cp:lastModifiedBy>Владелец</cp:lastModifiedBy>
  <cp:revision>30</cp:revision>
  <dcterms:created xsi:type="dcterms:W3CDTF">2014-12-09T14:38:19Z</dcterms:created>
  <dcterms:modified xsi:type="dcterms:W3CDTF">2015-01-27T13:37:32Z</dcterms:modified>
</cp:coreProperties>
</file>