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3" r:id="rId5"/>
    <p:sldId id="259" r:id="rId6"/>
    <p:sldId id="261" r:id="rId7"/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4" r:id="rId21"/>
    <p:sldId id="258" r:id="rId22"/>
    <p:sldId id="277" r:id="rId23"/>
    <p:sldId id="278" r:id="rId24"/>
    <p:sldId id="279" r:id="rId25"/>
    <p:sldId id="280" r:id="rId26"/>
    <p:sldId id="281" r:id="rId27"/>
    <p:sldId id="283" r:id="rId28"/>
    <p:sldId id="285" r:id="rId29"/>
    <p:sldId id="26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1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6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2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1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1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4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FC11-DD55-44E1-B9FD-1923DDC9E130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6E87-C173-4E7E-BF06-6DB84789A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080" y="836712"/>
            <a:ext cx="7772400" cy="22074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789622"/>
            <a:ext cx="8064896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Гугнина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Станиславовна,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64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\Desktop\для мастер-класса\ti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9941"/>
            <a:ext cx="2486050" cy="6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коробки ТИ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685" y="2855440"/>
            <a:ext cx="4575380" cy="39788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5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43608" y="1696750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чисел</a:t>
            </a:r>
          </a:p>
        </p:txBody>
      </p:sp>
      <p:pic>
        <p:nvPicPr>
          <p:cNvPr id="5" name="Picture 8" descr="двузначные чис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42132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однозначные чис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4248150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многозначные чис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33600"/>
            <a:ext cx="54006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9221" y="1597670"/>
            <a:ext cx="7885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в пределах 1 000, 10 000 и т.д. 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8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28209" y="1623725"/>
            <a:ext cx="59765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чисел. Неравенства</a:t>
            </a:r>
          </a:p>
        </p:txBody>
      </p:sp>
      <p:pic>
        <p:nvPicPr>
          <p:cNvPr id="3" name="Picture 8" descr="неравен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403225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сравнение чис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4537075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55976" y="1412875"/>
            <a:ext cx="26745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чисел</a:t>
            </a:r>
          </a:p>
        </p:txBody>
      </p:sp>
      <p:pic>
        <p:nvPicPr>
          <p:cNvPr id="4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565400"/>
            <a:ext cx="2163762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33600"/>
            <a:ext cx="2239962" cy="45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1795462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39975" y="1628775"/>
            <a:ext cx="45615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и вычитание</a:t>
            </a:r>
          </a:p>
        </p:txBody>
      </p:sp>
      <p:pic>
        <p:nvPicPr>
          <p:cNvPr id="4" name="Picture 10" descr="Вычит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3671887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сложение и вычитание в пределах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2738"/>
            <a:ext cx="4897438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84438" y="1484313"/>
            <a:ext cx="42006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и деление</a:t>
            </a:r>
          </a:p>
        </p:txBody>
      </p:sp>
      <p:pic>
        <p:nvPicPr>
          <p:cNvPr id="4" name="Picture 6" descr="Де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1" y="2125085"/>
            <a:ext cx="4681538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Умно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3738"/>
            <a:ext cx="489743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773238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Буквенные выражения. Знакомство с уравнениями</a:t>
            </a:r>
          </a:p>
        </p:txBody>
      </p:sp>
      <p:pic>
        <p:nvPicPr>
          <p:cNvPr id="4" name="Picture 9" descr="буквенные выра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4643437" cy="27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уравн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97200"/>
            <a:ext cx="38862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41636" y="1384747"/>
            <a:ext cx="2660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и дроби</a:t>
            </a:r>
          </a:p>
        </p:txBody>
      </p:sp>
      <p:pic>
        <p:nvPicPr>
          <p:cNvPr id="4" name="Picture 5" descr="6угольник собранный из 3у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320925"/>
            <a:ext cx="47529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27313" y="1484313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Пирамида. Призма</a:t>
            </a:r>
          </a:p>
        </p:txBody>
      </p:sp>
      <p:pic>
        <p:nvPicPr>
          <p:cNvPr id="4" name="Picture 6" descr="Пятиугольные пирамиды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4608512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Ромбические приз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3844925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9588" y="1484313"/>
            <a:ext cx="76359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 и прямоугольный параллелепипед. </a:t>
            </a:r>
          </a:p>
          <a:p>
            <a:pPr algn="ctr"/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и объем.</a:t>
            </a:r>
          </a:p>
        </p:txBody>
      </p:sp>
      <p:pic>
        <p:nvPicPr>
          <p:cNvPr id="7" name="Picture 6" descr="Четырехугольные призмы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3906838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экскурс в историю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124744"/>
            <a:ext cx="8525979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инициативе Фонда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развитию малых форм предприятий в научно-технической сфере в 2005 году ЗАО «НПО РАНТИС»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 Санкт-Петербург)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для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объемного моделирования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«ТИКО».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Научно-производственное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«РАНТИС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предлагает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учителям, воспитателям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  использовать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применением конструкторов нового поколения «ТИКО». </a:t>
            </a:r>
          </a:p>
        </p:txBody>
      </p:sp>
      <p:pic>
        <p:nvPicPr>
          <p:cNvPr id="4" name="Picture 2" descr="C:\Users\Админ\Desktop\для мастер-класса\ti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21288"/>
            <a:ext cx="2189275" cy="6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53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Админ\Desktop\Новая папка\IMG_3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3" y="180210"/>
            <a:ext cx="2856273" cy="19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\Desktop\Новая папка\IMG_3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21" y="2254232"/>
            <a:ext cx="3223838" cy="21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дмин\Desktop\Новая папка\IMG_3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91" y="201525"/>
            <a:ext cx="2824337" cy="188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дмин\Desktop\Новая папка\IMG_3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4232"/>
            <a:ext cx="3223838" cy="21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Админ\Desktop\Новая папка\IMG_32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22" y="180210"/>
            <a:ext cx="2856274" cy="19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Админ\Desktop\Новая папка\IMG_32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22" y="4461221"/>
            <a:ext cx="3312368" cy="22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Админ\Desktop\Новая папка\IMG_32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20308"/>
            <a:ext cx="3223837" cy="21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2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Подготовка к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8" y="188640"/>
            <a:ext cx="2621939" cy="197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785495"/>
              </p:ext>
            </p:extLst>
          </p:nvPr>
        </p:nvGraphicFramePr>
        <p:xfrm>
          <a:off x="2555776" y="673317"/>
          <a:ext cx="6197919" cy="1005840"/>
        </p:xfrm>
        <a:graphic>
          <a:graphicData uri="http://schemas.openxmlformats.org/drawingml/2006/table">
            <a:tbl>
              <a:tblPr/>
              <a:tblGrid>
                <a:gridCol w="6197919"/>
              </a:tblGrid>
              <a:tr h="2520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С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набором «ГРАММАТИКА», ребенок запоминает буквы, звуки: гласные - согласные, твердые - мягкие, звонкие - глухие, шипящие; выполняет задания на звуковой анализ слов, поиск заданной буквы, составление слов и предложений. </a:t>
            </a:r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буквы русского алфавита, знаки препинания и предназначен для обучения детей чтению и письму. Набор «ГРАММАТИКА» позволяет составлять из букв слоги, слова, предложения, небольшие тесты, и превращает процесс обучения детей чтению в истинное удовольствие!                     </a:t>
            </a:r>
          </a:p>
        </p:txBody>
      </p:sp>
      <p:pic>
        <p:nvPicPr>
          <p:cNvPr id="6" name="Picture 2" descr="C:\Users\Админ\Desktop\для мастер-класса\ti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423748"/>
            <a:ext cx="1469195" cy="4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481" y="311016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  <a:b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обучение грамоте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87675" y="1484313"/>
            <a:ext cx="2904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и буквы</a:t>
            </a:r>
          </a:p>
        </p:txBody>
      </p:sp>
      <p:pic>
        <p:nvPicPr>
          <p:cNvPr id="6" name="Picture 4" descr="бук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6840537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545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  <a:b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обучение грамоте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68538" y="3284538"/>
            <a:ext cx="4746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читать и писать</a:t>
            </a:r>
          </a:p>
        </p:txBody>
      </p:sp>
      <p:pic>
        <p:nvPicPr>
          <p:cNvPr id="6" name="Picture 4" descr="баб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45125"/>
            <a:ext cx="6697663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м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887788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пап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3960813" cy="12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люч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33825"/>
            <a:ext cx="581025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355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  <a:b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обучение грамоте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613" y="1700213"/>
            <a:ext cx="49772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Запоминаем орфограммы</a:t>
            </a:r>
          </a:p>
        </p:txBody>
      </p:sp>
      <p:pic>
        <p:nvPicPr>
          <p:cNvPr id="6" name="Picture 4" descr="чущ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3313113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жиш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3241675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  <a:b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обучение грамоте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5504" y="1700213"/>
            <a:ext cx="63444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Правописание. Словарные слова</a:t>
            </a:r>
          </a:p>
        </p:txBody>
      </p:sp>
      <p:pic>
        <p:nvPicPr>
          <p:cNvPr id="6" name="Picture 4" descr="замоч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4537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ключ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9909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цыпле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73688"/>
            <a:ext cx="6192837" cy="10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зд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4249738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солнц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3960812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  <a:b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обучение грамоте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Звукобуквенный анализ слова</a:t>
            </a:r>
            <a:endParaRPr lang="ru-RU" altLang="ru-RU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39750" y="2492375"/>
            <a:ext cx="1295400" cy="650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гласные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7092950" y="2565400"/>
            <a:ext cx="1447800" cy="650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согласные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611188" y="3429000"/>
            <a:ext cx="1225550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твёрдые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7380288" y="3644900"/>
            <a:ext cx="944562" cy="650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мягкие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539750" y="4797425"/>
            <a:ext cx="1223963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звонкие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451725" y="4724400"/>
            <a:ext cx="1008063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глухие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165735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шипящие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7235825" y="5734050"/>
            <a:ext cx="1439863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сонорные</a:t>
            </a:r>
          </a:p>
        </p:txBody>
      </p:sp>
      <p:pic>
        <p:nvPicPr>
          <p:cNvPr id="14" name="Picture 13" descr="ИГ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05038"/>
            <a:ext cx="47529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ЗИ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157788"/>
            <a:ext cx="475297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СТЕ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16338"/>
            <a:ext cx="506095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0688" y="265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  <a:b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обучение грамоте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\Desktop\для мастер-класса\IMG_3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5" y="1861339"/>
            <a:ext cx="7275066" cy="484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9312" y="1264523"/>
            <a:ext cx="49643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предложения</a:t>
            </a:r>
            <a:endParaRPr lang="ru-RU" altLang="ru-RU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Новая папка\IMG_3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689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Новая папка\IMG_3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89349"/>
            <a:ext cx="5185544" cy="34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88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155110">
            <a:off x="491825" y="3570078"/>
            <a:ext cx="8514050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творческих учителей!</a:t>
            </a:r>
            <a:endParaRPr lang="ru-RU" sz="48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дмин\Desktop\для мастер-класса\ti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2342"/>
            <a:ext cx="5040560" cy="139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601677"/>
            <a:ext cx="2520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8258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altLang="ru-RU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экскурс в историю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-180528" y="1268760"/>
            <a:ext cx="9145016" cy="511256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Российской Академии Образования был начат выпуск конструктора ТИКО.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Опытные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конструктора получили высокую оценку специалистов Московского Государственного Университета имени М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Ломоносова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Российского Государственного педагогического Университета имени 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И. Герцена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Ярославского Государственного Университета и т.д.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Конструктор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 для работы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геометрии, математики, обучения грамоте, русского языка, технологии, окружающего мира и пр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начальной, так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90000"/>
              </a:lnSpc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дмин\Desktop\для мастер-класса\ti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21288"/>
            <a:ext cx="2189275" cy="6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6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63" y="0"/>
            <a:ext cx="8686800" cy="1143000"/>
          </a:xfrm>
        </p:spPr>
        <p:txBody>
          <a:bodyPr>
            <a:normAutofit/>
          </a:bodyPr>
          <a:lstStyle/>
          <a:p>
            <a:r>
              <a:rPr lang="ru-RU" altLang="ru-RU" sz="4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развивает ТИКО</a:t>
            </a:r>
            <a:r>
              <a:rPr lang="en-US" altLang="ru-RU" sz="4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4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2565400"/>
            <a:ext cx="73099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7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 </a:t>
            </a:r>
            <a:r>
              <a:rPr lang="ru-RU" altLang="ru-RU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умения</a:t>
            </a:r>
            <a:endParaRPr lang="ru-RU" altLang="ru-RU" sz="7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528" y="3716338"/>
            <a:ext cx="72213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72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 </a:t>
            </a:r>
            <a:r>
              <a:rPr lang="ru-RU" altLang="ru-RU" sz="32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умения</a:t>
            </a:r>
            <a:endParaRPr lang="ru-RU" altLang="ru-RU" sz="72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3528" y="4941888"/>
            <a:ext cx="8496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организаторские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endParaRPr lang="ru-RU" alt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3529" y="1412875"/>
            <a:ext cx="5848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7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  </a:t>
            </a:r>
            <a:r>
              <a:rPr lang="ru-RU" altLang="ru-RU" sz="3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умения</a:t>
            </a:r>
            <a:endParaRPr lang="ru-RU" altLang="ru-RU" sz="72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ля мастер-класса\ti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21288"/>
            <a:ext cx="2189275" cy="6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2597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конструкторов</a:t>
            </a:r>
            <a:br>
              <a:rPr lang="ru-RU" sz="5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3527" y="1052736"/>
            <a:ext cx="8525979" cy="5073427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умения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и организовать собственную деятельность в процессе конструирования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умения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информацию о конструируемой фигуре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структуру фигуры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представлять фигуру в пространстве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умения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договариваться, взаимодействовать друг с другом в процессе совместного конструирования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умения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конструкцию фигуры, анализировать ее достоинства и недостатки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хорош 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конструктор?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908720"/>
            <a:ext cx="8597986" cy="54154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ПЕДАГОГОВ:</a:t>
            </a:r>
          </a:p>
          <a:p>
            <a:pPr lvl="0"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адаптировать дополнительные занятия в продолжение уроков математики, технологии и др. предметов в начальной и средней школе;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начинает работать, реализуя принципы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педагогики;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сразу внедряет 4 главных положения новых образовательных стандартов (развивает интеллектуальные, организаторские, коммуникативные и оценочные способности детей);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ШКОЛЬНИКОВ: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набора на парту достаточно для командной работы детей;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моментально погружает детей в самостоятельную деятельность (игровое конструирование);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ребенку возможность сразу наглядно оценить результат своего творчества;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фантазию 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</a:p>
        </p:txBody>
      </p:sp>
      <p:pic>
        <p:nvPicPr>
          <p:cNvPr id="4" name="Picture 2" descr="C:\Users\Админ\Desktop\для мастер-класса\ti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21288"/>
            <a:ext cx="2189275" cy="6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7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36732"/>
              </p:ext>
            </p:extLst>
          </p:nvPr>
        </p:nvGraphicFramePr>
        <p:xfrm>
          <a:off x="2627784" y="260648"/>
          <a:ext cx="6059016" cy="1015234"/>
        </p:xfrm>
        <a:graphic>
          <a:graphicData uri="http://schemas.openxmlformats.org/drawingml/2006/table">
            <a:tbl>
              <a:tblPr/>
              <a:tblGrid>
                <a:gridCol w="6059016"/>
              </a:tblGrid>
              <a:tr h="7243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4800" b="1" i="0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АРИФМЕТИКА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3714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Программа дополнительного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3420">
            <a:off x="45598" y="112672"/>
            <a:ext cx="2808312" cy="269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62072"/>
            <a:ext cx="8219256" cy="47792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 - новый расширенный по составу набор, предназначенный для подготовки детей к школе и к работе с конструктором на уроках математики в начальной школе (1 - 4 класс).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комплекте специализированное красочное методическое пособие "Арифметика - учимся считать", включающее описание учебных тем и методических приёмов для работы с набором "Арифметика 2" с младшими школьниками. Идеально решает проблему обучения в игровой форме.  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дмин\Desktop\для мастер-класса\ti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83491"/>
            <a:ext cx="1829235" cy="50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pPr algn="ctr"/>
            <a:r>
              <a:rPr lang="ru-RU" altLang="ru-RU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0825" y="3860800"/>
            <a:ext cx="85693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800" dirty="0"/>
          </a:p>
          <a:p>
            <a:pPr algn="just"/>
            <a:r>
              <a:rPr lang="ru-RU" altLang="ru-RU" sz="1800" dirty="0"/>
              <a:t> </a:t>
            </a:r>
            <a:r>
              <a:rPr lang="ru-RU" altLang="ru-RU" sz="2400" b="1" dirty="0"/>
              <a:t>Р = 18 единиц     </a:t>
            </a:r>
            <a:r>
              <a:rPr lang="ru-RU" altLang="ru-RU" sz="2400" b="1" dirty="0" smtClean="0"/>
              <a:t>                   </a:t>
            </a:r>
            <a:r>
              <a:rPr lang="ru-RU" altLang="ru-RU" sz="2400" b="1" dirty="0"/>
              <a:t>Р = 16 единиц   </a:t>
            </a:r>
            <a:r>
              <a:rPr lang="ru-RU" altLang="ru-RU" sz="2400" b="1" dirty="0" smtClean="0"/>
              <a:t>           </a:t>
            </a:r>
            <a:r>
              <a:rPr lang="ru-RU" altLang="ru-RU" sz="2400" b="1" dirty="0"/>
              <a:t>Р = 12 единиц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763713" y="1557338"/>
            <a:ext cx="5400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/>
              <a:t>Р = 20 единиц    </a:t>
            </a:r>
            <a:r>
              <a:rPr lang="ru-RU" altLang="ru-RU" sz="2400" b="1" dirty="0" smtClean="0"/>
              <a:t>               Р </a:t>
            </a:r>
            <a:r>
              <a:rPr lang="ru-RU" altLang="ru-RU" sz="2400" b="1" dirty="0"/>
              <a:t>= 14</a:t>
            </a:r>
            <a:r>
              <a:rPr lang="ru-RU" altLang="ru-RU" b="1" dirty="0"/>
              <a:t> единиц</a:t>
            </a:r>
          </a:p>
        </p:txBody>
      </p:sp>
      <p:pic>
        <p:nvPicPr>
          <p:cNvPr id="7" name="Picture 1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2163"/>
            <a:ext cx="2087563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26638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797425"/>
            <a:ext cx="2914650" cy="1655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4579938"/>
            <a:ext cx="2114550" cy="2092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4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4581525"/>
            <a:ext cx="2087562" cy="20875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8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6 задание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365625"/>
            <a:ext cx="2105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Б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37063"/>
            <a:ext cx="2058988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Изображение 144_re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84313"/>
            <a:ext cx="23050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Изображение 147_r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Изображение 156_resiz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2189163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66493" y="3789363"/>
            <a:ext cx="49745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теории вероятности</a:t>
            </a:r>
          </a:p>
        </p:txBody>
      </p:sp>
      <p:pic>
        <p:nvPicPr>
          <p:cNvPr id="10" name="Picture 17" descr="ку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0" t="10193" r="15862" b="8313"/>
          <a:stretch>
            <a:fillRect/>
          </a:stretch>
        </p:blipFill>
        <p:spPr bwMode="auto">
          <a:xfrm>
            <a:off x="3492500" y="1484313"/>
            <a:ext cx="224948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ТИКО и его возможности</a:t>
            </a:r>
          </a:p>
          <a:p>
            <a:r>
              <a:rPr lang="ru-RU" altLang="ru-RU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обучении : математика</a:t>
            </a:r>
            <a:endParaRPr lang="ru-RU" alt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445</Words>
  <Application>Microsoft Office PowerPoint</Application>
  <PresentationFormat>Экран (4:3)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Трансформируемый Игровой Конструктор для Обучения </vt:lpstr>
      <vt:lpstr>Краткий экскурс в историю</vt:lpstr>
      <vt:lpstr>Краткий экскурс в историю</vt:lpstr>
      <vt:lpstr>Что развивает ТИКО?</vt:lpstr>
      <vt:lpstr>Функции конструкторов </vt:lpstr>
      <vt:lpstr>Чем хорош конструктор? </vt:lpstr>
      <vt:lpstr>Презентация PowerPoint</vt:lpstr>
      <vt:lpstr>Конструктор ТИКО и его возможности  в обучении : 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 ТИКО и его возможности  в обучении : обучение грамоте</vt:lpstr>
      <vt:lpstr>Конструктор ТИКО и его возможности  в обучении : обучение грамоте</vt:lpstr>
      <vt:lpstr>Конструктор ТИКО и его возможности  в обучении : обучение грамоте</vt:lpstr>
      <vt:lpstr>Конструктор ТИКО и его возможности  в обучении : обучение грамоте</vt:lpstr>
      <vt:lpstr>Конструктор ТИКО и его возможности  в обучении : обучение грамоте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17</cp:revision>
  <dcterms:created xsi:type="dcterms:W3CDTF">2017-03-11T04:29:03Z</dcterms:created>
  <dcterms:modified xsi:type="dcterms:W3CDTF">2017-03-13T11:59:59Z</dcterms:modified>
</cp:coreProperties>
</file>