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1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7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3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13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2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39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8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4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2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556F-F0B5-449C-AA97-46CFA5EC2BE5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41D41-74C1-4648-8D78-142FE1DBC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325" y="-206277"/>
            <a:ext cx="4968027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А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2409825"/>
            <a:ext cx="6696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latin typeface="a_AntiqueTrady" panose="02020505060303030204" pitchFamily="18" charset="-52"/>
              </a:rPr>
              <a:t>Арктика</a:t>
            </a:r>
          </a:p>
          <a:p>
            <a:r>
              <a:rPr lang="ru-RU" sz="8000" dirty="0" smtClean="0">
                <a:latin typeface="a_AntiqueTrady" panose="02020505060303030204" pitchFamily="18" charset="-52"/>
              </a:rPr>
              <a:t>Антарктида</a:t>
            </a:r>
            <a:endParaRPr lang="ru-RU" sz="8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5415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1325" y="4462096"/>
            <a:ext cx="106206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Город – порт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на Дальнем Востоке России</a:t>
            </a:r>
            <a:endParaRPr lang="ru-RU" sz="6000" b="1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9" y="180975"/>
            <a:ext cx="7203831" cy="395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072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7597" y="3873012"/>
            <a:ext cx="106876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Старинный русский город,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основанный князем</a:t>
            </a:r>
            <a:r>
              <a:rPr lang="ru-RU" sz="6000" b="1" dirty="0" smtClean="0">
                <a:latin typeface="a_AntiqueTrady" panose="02020505060303030204" pitchFamily="18" charset="-52"/>
              </a:rPr>
              <a:t>, который </a:t>
            </a:r>
            <a:endParaRPr lang="ru-RU" sz="6000" b="1" dirty="0" smtClean="0">
              <a:latin typeface="a_AntiqueTrady" panose="02020505060303030204" pitchFamily="18" charset="-52"/>
            </a:endParaRP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дал </a:t>
            </a:r>
            <a:r>
              <a:rPr lang="ru-RU" sz="6000" b="1" dirty="0" smtClean="0">
                <a:latin typeface="a_AntiqueTrady" panose="02020505060303030204" pitchFamily="18" charset="-52"/>
              </a:rPr>
              <a:t>ему своё имя.</a:t>
            </a:r>
            <a:endParaRPr lang="ru-RU" sz="6000" b="1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3" y="96716"/>
            <a:ext cx="6849208" cy="385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02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/>
          <a:stretch/>
        </p:blipFill>
        <p:spPr>
          <a:xfrm>
            <a:off x="6506308" y="98538"/>
            <a:ext cx="4994030" cy="335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" y="3680318"/>
            <a:ext cx="5316245" cy="291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3" y="157608"/>
            <a:ext cx="5251938" cy="328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7" y="3705106"/>
            <a:ext cx="4951717" cy="2785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5092" y="220410"/>
            <a:ext cx="3948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_AntiqueTrady" panose="02020505060303030204" pitchFamily="18" charset="-52"/>
              </a:rPr>
              <a:t>Великий Устюг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_AntiqueTrady" panose="02020505060303030204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313" y="2518072"/>
            <a:ext cx="2623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_AntiqueTrady" panose="02020505060303030204" pitchFamily="18" charset="-52"/>
              </a:rPr>
              <a:t>Волгоград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_AntiqueTrady" panose="02020505060303030204" pitchFamily="18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5124" y="3754252"/>
            <a:ext cx="3238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_AntiqueTrady" panose="02020505060303030204" pitchFamily="18" charset="-52"/>
              </a:rPr>
              <a:t>Владивосток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_AntiqueTrady" panose="02020505060303030204" pitchFamily="1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1619" y="5782561"/>
            <a:ext cx="2578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_AntiqueTrady" panose="02020505060303030204" pitchFamily="18" charset="-52"/>
              </a:rPr>
              <a:t>Владимир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454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8459" y="-296096"/>
            <a:ext cx="4410182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Г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8084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07" y="331909"/>
            <a:ext cx="8314593" cy="6235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713" y="-93872"/>
            <a:ext cx="10294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Г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276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0294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Г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62" y="600807"/>
            <a:ext cx="9237785" cy="577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83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0294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Г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54" y="721736"/>
            <a:ext cx="9123485" cy="570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539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0294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Г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19" y="1019907"/>
            <a:ext cx="3461267" cy="491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95" y="1019907"/>
            <a:ext cx="6894840" cy="491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8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1489" y="328159"/>
            <a:ext cx="1030474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Глобус,</a:t>
            </a:r>
          </a:p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Гнездо,</a:t>
            </a:r>
          </a:p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Гризли,</a:t>
            </a:r>
          </a:p>
          <a:p>
            <a:pPr marL="1371600" indent="-1371600">
              <a:buAutoNum type="arabicPeriod"/>
            </a:pPr>
            <a:r>
              <a:rPr lang="ru-RU" sz="10000" smtClean="0">
                <a:latin typeface="a_AntiqueTrady" panose="02020505060303030204" pitchFamily="18" charset="-52"/>
              </a:rPr>
              <a:t>Гоголь уточка.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28395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1982" y="-498319"/>
            <a:ext cx="5371983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Д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834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550" y="1657350"/>
            <a:ext cx="1098486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Охотится ли белый медведь 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на пингвинов?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Если да – то почему?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Если нет – то почему?</a:t>
            </a:r>
            <a:endParaRPr lang="ru-RU" sz="6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2329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68" y="292484"/>
            <a:ext cx="9214123" cy="6431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18" y="181337"/>
            <a:ext cx="1227805" cy="92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r="11938"/>
          <a:stretch/>
        </p:blipFill>
        <p:spPr>
          <a:xfrm>
            <a:off x="7753778" y="998041"/>
            <a:ext cx="1014722" cy="119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54" y="1980541"/>
            <a:ext cx="1241840" cy="124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02" y="2670906"/>
            <a:ext cx="1229967" cy="139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650" r="1279" b="4313"/>
          <a:stretch/>
        </p:blipFill>
        <p:spPr>
          <a:xfrm>
            <a:off x="3552752" y="3930161"/>
            <a:ext cx="1499985" cy="105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8184"/>
            <a:ext cx="1312986" cy="98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06" y="5701064"/>
            <a:ext cx="1260231" cy="126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82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9" y="210840"/>
            <a:ext cx="3920092" cy="294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r="11938"/>
          <a:stretch/>
        </p:blipFill>
        <p:spPr>
          <a:xfrm>
            <a:off x="4056548" y="178645"/>
            <a:ext cx="2547257" cy="300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96" y="178645"/>
            <a:ext cx="3016074" cy="301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37" y="223213"/>
            <a:ext cx="2528843" cy="285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650" r="1279" b="4313"/>
          <a:stretch/>
        </p:blipFill>
        <p:spPr>
          <a:xfrm>
            <a:off x="621980" y="3428693"/>
            <a:ext cx="3962030" cy="2795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90" y="3418415"/>
            <a:ext cx="3705874" cy="277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36" y="3358356"/>
            <a:ext cx="2875405" cy="287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91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38" y="257315"/>
            <a:ext cx="9214123" cy="64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0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8871" y="-188865"/>
            <a:ext cx="5795176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И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14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9753" y="2316773"/>
            <a:ext cx="87751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0" b="1" dirty="0" smtClean="0">
                <a:latin typeface="a_AntiqueTrady" panose="02020505060303030204" pitchFamily="18" charset="-52"/>
              </a:rPr>
              <a:t>Страны мира?</a:t>
            </a:r>
            <a:endParaRPr lang="ru-RU" sz="10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05665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204" y="-123092"/>
            <a:ext cx="3773790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000" dirty="0">
                <a:latin typeface="a_AntiqueTrady" panose="02020505060303030204" pitchFamily="18" charset="-52"/>
              </a:rPr>
              <a:t>Израиль</a:t>
            </a:r>
            <a:br>
              <a:rPr lang="ru-RU" sz="5000" dirty="0">
                <a:latin typeface="a_AntiqueTrady" panose="02020505060303030204" pitchFamily="18" charset="-52"/>
              </a:rPr>
            </a:br>
            <a:r>
              <a:rPr lang="ru-RU" sz="5000" dirty="0">
                <a:latin typeface="a_AntiqueTrady" panose="02020505060303030204" pitchFamily="18" charset="-52"/>
              </a:rPr>
              <a:t>Индия </a:t>
            </a:r>
            <a:endParaRPr lang="ru-RU" sz="5000" dirty="0" smtClean="0">
              <a:latin typeface="a_AntiqueTrady" panose="02020505060303030204" pitchFamily="18" charset="-52"/>
            </a:endParaRPr>
          </a:p>
          <a:p>
            <a:pPr algn="ctr"/>
            <a:r>
              <a:rPr lang="ru-RU" sz="5000" dirty="0" smtClean="0">
                <a:latin typeface="a_AntiqueTrady" panose="02020505060303030204" pitchFamily="18" charset="-52"/>
              </a:rPr>
              <a:t>Индонезия </a:t>
            </a:r>
          </a:p>
          <a:p>
            <a:pPr algn="ctr"/>
            <a:r>
              <a:rPr lang="ru-RU" sz="5000" dirty="0" smtClean="0">
                <a:latin typeface="a_AntiqueTrady" panose="02020505060303030204" pitchFamily="18" charset="-52"/>
              </a:rPr>
              <a:t>Иордания</a:t>
            </a:r>
            <a:r>
              <a:rPr lang="ru-RU" sz="5000" dirty="0">
                <a:latin typeface="a_AntiqueTrady" panose="02020505060303030204" pitchFamily="18" charset="-52"/>
              </a:rPr>
              <a:t/>
            </a:r>
            <a:br>
              <a:rPr lang="ru-RU" sz="5000" dirty="0">
                <a:latin typeface="a_AntiqueTrady" panose="02020505060303030204" pitchFamily="18" charset="-52"/>
              </a:rPr>
            </a:br>
            <a:r>
              <a:rPr lang="ru-RU" sz="5000" dirty="0">
                <a:latin typeface="a_AntiqueTrady" panose="02020505060303030204" pitchFamily="18" charset="-52"/>
              </a:rPr>
              <a:t>Ирак </a:t>
            </a:r>
            <a:endParaRPr lang="ru-RU" sz="5000" dirty="0" smtClean="0">
              <a:latin typeface="a_AntiqueTrady" panose="02020505060303030204" pitchFamily="18" charset="-52"/>
            </a:endParaRPr>
          </a:p>
          <a:p>
            <a:pPr algn="ctr"/>
            <a:r>
              <a:rPr lang="ru-RU" sz="5000" dirty="0" smtClean="0">
                <a:latin typeface="a_AntiqueTrady" panose="02020505060303030204" pitchFamily="18" charset="-52"/>
              </a:rPr>
              <a:t>Иран</a:t>
            </a:r>
            <a:r>
              <a:rPr lang="ru-RU" sz="5000" dirty="0">
                <a:latin typeface="a_AntiqueTrady" panose="02020505060303030204" pitchFamily="18" charset="-52"/>
              </a:rPr>
              <a:t/>
            </a:r>
            <a:br>
              <a:rPr lang="ru-RU" sz="5000" dirty="0">
                <a:latin typeface="a_AntiqueTrady" panose="02020505060303030204" pitchFamily="18" charset="-52"/>
              </a:rPr>
            </a:br>
            <a:r>
              <a:rPr lang="ru-RU" sz="5000" dirty="0">
                <a:latin typeface="a_AntiqueTrady" panose="02020505060303030204" pitchFamily="18" charset="-52"/>
              </a:rPr>
              <a:t>Ирландия</a:t>
            </a:r>
            <a:br>
              <a:rPr lang="ru-RU" sz="5000" dirty="0">
                <a:latin typeface="a_AntiqueTrady" panose="02020505060303030204" pitchFamily="18" charset="-52"/>
              </a:rPr>
            </a:br>
            <a:r>
              <a:rPr lang="ru-RU" sz="5000" dirty="0">
                <a:latin typeface="a_AntiqueTrady" panose="02020505060303030204" pitchFamily="18" charset="-52"/>
              </a:rPr>
              <a:t>Исландия</a:t>
            </a:r>
            <a:br>
              <a:rPr lang="ru-RU" sz="5000" dirty="0">
                <a:latin typeface="a_AntiqueTrady" panose="02020505060303030204" pitchFamily="18" charset="-52"/>
              </a:rPr>
            </a:br>
            <a:r>
              <a:rPr lang="ru-RU" sz="5000" dirty="0" smtClean="0">
                <a:latin typeface="a_AntiqueTrady" panose="02020505060303030204" pitchFamily="18" charset="-52"/>
              </a:rPr>
              <a:t>Испания</a:t>
            </a:r>
            <a:r>
              <a:rPr lang="ru-RU" sz="5000" dirty="0">
                <a:latin typeface="a_AntiqueTrady" panose="02020505060303030204" pitchFamily="18" charset="-52"/>
              </a:rPr>
              <a:t/>
            </a:r>
            <a:br>
              <a:rPr lang="ru-RU" sz="5000" dirty="0">
                <a:latin typeface="a_AntiqueTrady" panose="02020505060303030204" pitchFamily="18" charset="-52"/>
              </a:rPr>
            </a:br>
            <a:r>
              <a:rPr lang="ru-RU" sz="5000" dirty="0">
                <a:latin typeface="a_AntiqueTrady" panose="02020505060303030204" pitchFamily="18" charset="-52"/>
              </a:rPr>
              <a:t>Италия</a:t>
            </a:r>
            <a:endParaRPr lang="ru-RU" sz="5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58153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325" y="-206277"/>
            <a:ext cx="5448928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К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2409825"/>
            <a:ext cx="6696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a_AntiqueTrady" panose="02020505060303030204" pitchFamily="18" charset="-52"/>
              </a:rPr>
              <a:t>К</a:t>
            </a:r>
            <a:r>
              <a:rPr lang="ru-RU" sz="8000" dirty="0" smtClean="0">
                <a:latin typeface="a_AntiqueTrady" panose="02020505060303030204" pitchFamily="18" charset="-52"/>
              </a:rPr>
              <a:t>расная </a:t>
            </a:r>
          </a:p>
          <a:p>
            <a:r>
              <a:rPr lang="ru-RU" sz="8000" dirty="0" smtClean="0">
                <a:solidFill>
                  <a:srgbClr val="FF0000"/>
                </a:solidFill>
                <a:latin typeface="a_AntiqueTrady" panose="02020505060303030204" pitchFamily="18" charset="-52"/>
              </a:rPr>
              <a:t>К</a:t>
            </a:r>
            <a:r>
              <a:rPr lang="ru-RU" sz="8000" dirty="0" smtClean="0">
                <a:latin typeface="a_AntiqueTrady" panose="02020505060303030204" pitchFamily="18" charset="-52"/>
              </a:rPr>
              <a:t>нига </a:t>
            </a:r>
            <a:endParaRPr lang="ru-RU" sz="8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4165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5418" y="1789235"/>
            <a:ext cx="59109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atin typeface="a_AntiqueTrady" panose="02020505060303030204" pitchFamily="18" charset="-52"/>
              </a:rPr>
              <a:t>Что это?</a:t>
            </a:r>
          </a:p>
          <a:p>
            <a:r>
              <a:rPr lang="ru-RU" sz="6000" b="1" dirty="0" smtClean="0">
                <a:latin typeface="a_AntiqueTrady" panose="02020505060303030204" pitchFamily="18" charset="-52"/>
              </a:rPr>
              <a:t>Почему у неё </a:t>
            </a:r>
          </a:p>
          <a:p>
            <a:r>
              <a:rPr lang="ru-RU" sz="6000" b="1" dirty="0" smtClean="0">
                <a:latin typeface="a_AntiqueTrady" panose="02020505060303030204" pitchFamily="18" charset="-52"/>
              </a:rPr>
              <a:t>такое название?</a:t>
            </a:r>
            <a:endParaRPr lang="ru-RU" sz="6000" b="1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5" y="316523"/>
            <a:ext cx="4595006" cy="622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027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4" y="365828"/>
            <a:ext cx="12245083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000" b="1" dirty="0" err="1">
                <a:solidFill>
                  <a:srgbClr val="FF0000"/>
                </a:solidFill>
                <a:latin typeface="a_AntiqueTrady" panose="02020505060303030204" pitchFamily="18" charset="-52"/>
              </a:rPr>
              <a:t>Кра́сная</a:t>
            </a:r>
            <a:r>
              <a:rPr lang="ru-RU" sz="3000" b="1" dirty="0">
                <a:solidFill>
                  <a:srgbClr val="FF0000"/>
                </a:solidFill>
                <a:latin typeface="a_AntiqueTrady" panose="02020505060303030204" pitchFamily="18" charset="-52"/>
              </a:rPr>
              <a:t> </a:t>
            </a:r>
            <a:r>
              <a:rPr lang="ru-RU" sz="3000" b="1" dirty="0" err="1">
                <a:solidFill>
                  <a:srgbClr val="FF0000"/>
                </a:solidFill>
                <a:latin typeface="a_AntiqueTrady" panose="02020505060303030204" pitchFamily="18" charset="-52"/>
              </a:rPr>
              <a:t>кни́га</a:t>
            </a:r>
            <a:r>
              <a:rPr lang="ru-RU" sz="3000" dirty="0">
                <a:latin typeface="a_AntiqueTrady" panose="02020505060303030204" pitchFamily="18" charset="-52"/>
              </a:rPr>
              <a:t> — аннотированный список редких </a:t>
            </a:r>
            <a:endParaRPr lang="ru-RU" sz="3000" dirty="0" smtClean="0">
              <a:latin typeface="a_AntiqueTrady" panose="02020505060303030204" pitchFamily="18" charset="-52"/>
            </a:endParaRP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и </a:t>
            </a:r>
            <a:r>
              <a:rPr lang="ru-RU" sz="3000" dirty="0">
                <a:latin typeface="a_AntiqueTrady" panose="02020505060303030204" pitchFamily="18" charset="-52"/>
              </a:rPr>
              <a:t>находящихся под угрозой </a:t>
            </a:r>
            <a:r>
              <a:rPr lang="ru-RU" sz="3000" dirty="0" smtClean="0">
                <a:latin typeface="a_AntiqueTrady" panose="02020505060303030204" pitchFamily="18" charset="-52"/>
              </a:rPr>
              <a:t>исчезновения 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животных, растений и грибов.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	Красная книга является основным документом, 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в котором обобщены материалы о современном 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состоянии редких и находящихся под угрозой исчезновения 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видов растений и животных.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	В </a:t>
            </a:r>
            <a:r>
              <a:rPr lang="ru-RU" sz="3000" dirty="0">
                <a:latin typeface="a_AntiqueTrady" panose="02020505060303030204" pitchFamily="18" charset="-52"/>
              </a:rPr>
              <a:t>Красную книгу заносят виды растений и животных, </a:t>
            </a:r>
            <a:endParaRPr lang="ru-RU" sz="3000" dirty="0" smtClean="0">
              <a:latin typeface="a_AntiqueTrady" panose="02020505060303030204" pitchFamily="18" charset="-52"/>
            </a:endParaRP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которые </a:t>
            </a:r>
            <a:r>
              <a:rPr lang="ru-RU" sz="3000" dirty="0">
                <a:latin typeface="a_AntiqueTrady" panose="02020505060303030204" pitchFamily="18" charset="-52"/>
              </a:rPr>
              <a:t>постоянно или временно растут либо обитают </a:t>
            </a:r>
            <a:endParaRPr lang="ru-RU" sz="3000" dirty="0" smtClean="0">
              <a:latin typeface="a_AntiqueTrady" panose="02020505060303030204" pitchFamily="18" charset="-52"/>
            </a:endParaRP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в </a:t>
            </a:r>
            <a:r>
              <a:rPr lang="ru-RU" sz="3000" dirty="0">
                <a:latin typeface="a_AntiqueTrady" panose="02020505060303030204" pitchFamily="18" charset="-52"/>
              </a:rPr>
              <a:t>естественных условиях на определённой </a:t>
            </a:r>
            <a:r>
              <a:rPr lang="ru-RU" sz="3000" dirty="0" smtClean="0">
                <a:latin typeface="a_AntiqueTrady" panose="02020505060303030204" pitchFamily="18" charset="-52"/>
              </a:rPr>
              <a:t>территории,</a:t>
            </a: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и </a:t>
            </a:r>
            <a:r>
              <a:rPr lang="ru-RU" sz="3000" dirty="0">
                <a:latin typeface="a_AntiqueTrady" panose="02020505060303030204" pitchFamily="18" charset="-52"/>
              </a:rPr>
              <a:t>находятся под угрозой исчезновения. </a:t>
            </a:r>
            <a:endParaRPr lang="ru-RU" sz="3000" dirty="0" smtClean="0">
              <a:latin typeface="a_AntiqueTrady" panose="02020505060303030204" pitchFamily="18" charset="-52"/>
            </a:endParaRP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	Виды </a:t>
            </a:r>
            <a:r>
              <a:rPr lang="ru-RU" sz="3000" dirty="0">
                <a:latin typeface="a_AntiqueTrady" panose="02020505060303030204" pitchFamily="18" charset="-52"/>
              </a:rPr>
              <a:t>животных и растений, занесённые в Красную книгу </a:t>
            </a:r>
            <a:endParaRPr lang="ru-RU" sz="3000" dirty="0" smtClean="0">
              <a:latin typeface="a_AntiqueTrady" panose="02020505060303030204" pitchFamily="18" charset="-52"/>
            </a:endParaRPr>
          </a:p>
          <a:p>
            <a:pPr algn="just"/>
            <a:r>
              <a:rPr lang="ru-RU" sz="3000" dirty="0" smtClean="0">
                <a:latin typeface="a_AntiqueTrady" panose="02020505060303030204" pitchFamily="18" charset="-52"/>
              </a:rPr>
              <a:t>подлежат </a:t>
            </a:r>
            <a:r>
              <a:rPr lang="ru-RU" sz="3000" dirty="0">
                <a:latin typeface="a_AntiqueTrady" panose="02020505060303030204" pitchFamily="18" charset="-52"/>
              </a:rPr>
              <a:t>особой </a:t>
            </a:r>
            <a:r>
              <a:rPr lang="ru-RU" sz="3000" dirty="0" smtClean="0">
                <a:latin typeface="a_AntiqueTrady" panose="02020505060303030204" pitchFamily="18" charset="-52"/>
              </a:rPr>
              <a:t>охране.</a:t>
            </a:r>
            <a:endParaRPr lang="ru-RU" sz="3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9033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8459" y="-296096"/>
            <a:ext cx="5250155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Л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078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6651" y="1534257"/>
            <a:ext cx="999440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000" b="1" dirty="0" smtClean="0">
                <a:latin typeface="a_AntiqueTrady" panose="02020505060303030204" pitchFamily="18" charset="-52"/>
              </a:rPr>
              <a:t>Животные </a:t>
            </a:r>
            <a:r>
              <a:rPr lang="ru-RU" sz="5000" b="1" dirty="0">
                <a:latin typeface="a_AntiqueTrady" panose="02020505060303030204" pitchFamily="18" charset="-52"/>
              </a:rPr>
              <a:t>живут </a:t>
            </a:r>
            <a:endParaRPr lang="ru-RU" sz="5000" b="1" dirty="0" smtClean="0">
              <a:latin typeface="a_AntiqueTrady" panose="02020505060303030204" pitchFamily="18" charset="-52"/>
            </a:endParaRPr>
          </a:p>
          <a:p>
            <a:pPr algn="ctr"/>
            <a:r>
              <a:rPr lang="ru-RU" sz="5000" b="1" dirty="0" smtClean="0">
                <a:latin typeface="a_AntiqueTrady" panose="02020505060303030204" pitchFamily="18" charset="-52"/>
              </a:rPr>
              <a:t>на </a:t>
            </a:r>
            <a:r>
              <a:rPr lang="ru-RU" sz="5000" b="1" dirty="0">
                <a:latin typeface="a_AntiqueTrady" panose="02020505060303030204" pitchFamily="18" charset="-52"/>
              </a:rPr>
              <a:t>разных полюсах земли </a:t>
            </a:r>
            <a:endParaRPr lang="ru-RU" sz="5000" b="1" dirty="0" smtClean="0">
              <a:latin typeface="a_AntiqueTrady" panose="02020505060303030204" pitchFamily="18" charset="-52"/>
            </a:endParaRPr>
          </a:p>
          <a:p>
            <a:pPr algn="ctr"/>
            <a:r>
              <a:rPr lang="ru-RU" sz="5000" b="1" dirty="0" smtClean="0">
                <a:latin typeface="a_AntiqueTrady" panose="02020505060303030204" pitchFamily="18" charset="-52"/>
              </a:rPr>
              <a:t>и </a:t>
            </a:r>
            <a:r>
              <a:rPr lang="ru-RU" sz="5000" b="1" dirty="0">
                <a:latin typeface="a_AntiqueTrady" panose="02020505060303030204" pitchFamily="18" charset="-52"/>
              </a:rPr>
              <a:t>встреча их в дикой природе </a:t>
            </a:r>
            <a:endParaRPr lang="ru-RU" sz="5000" b="1" dirty="0" smtClean="0">
              <a:latin typeface="a_AntiqueTrady" panose="02020505060303030204" pitchFamily="18" charset="-52"/>
            </a:endParaRPr>
          </a:p>
          <a:p>
            <a:pPr algn="ctr"/>
            <a:r>
              <a:rPr lang="ru-RU" sz="5000" b="1" dirty="0" smtClean="0">
                <a:latin typeface="a_AntiqueTrady" panose="02020505060303030204" pitchFamily="18" charset="-52"/>
              </a:rPr>
              <a:t>совершенно невозможна.</a:t>
            </a:r>
            <a:endParaRPr lang="ru-RU" sz="5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3559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713" y="-93872"/>
            <a:ext cx="11977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Л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2" y="590061"/>
            <a:ext cx="8036170" cy="535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504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1977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Л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292100"/>
            <a:ext cx="6273800" cy="62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0077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1977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Л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39" y="477670"/>
            <a:ext cx="6388377" cy="597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0903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1977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Л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2" y="536331"/>
            <a:ext cx="8519743" cy="567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072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1489" y="328159"/>
            <a:ext cx="762003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Луна,</a:t>
            </a:r>
          </a:p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Ласточка,</a:t>
            </a:r>
          </a:p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Листопад,</a:t>
            </a:r>
          </a:p>
          <a:p>
            <a:pPr marL="1371600" indent="-1371600">
              <a:buAutoNum type="arabicPeriod"/>
            </a:pPr>
            <a:r>
              <a:rPr lang="ru-RU" sz="10000" smtClean="0">
                <a:latin typeface="a_AntiqueTrady" panose="02020505060303030204" pitchFamily="18" charset="-52"/>
              </a:rPr>
              <a:t>Ледоход.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0706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5776" y="-403673"/>
            <a:ext cx="6269665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М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3755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4013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М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8088"/>
          <a:stretch/>
        </p:blipFill>
        <p:spPr>
          <a:xfrm>
            <a:off x="1864659" y="583777"/>
            <a:ext cx="8579223" cy="580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0269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713" y="-93872"/>
            <a:ext cx="14013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М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22222" r="2292" b="13333"/>
          <a:stretch/>
        </p:blipFill>
        <p:spPr>
          <a:xfrm>
            <a:off x="1899863" y="986116"/>
            <a:ext cx="8418514" cy="539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0755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4013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М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59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3" y="-93872"/>
            <a:ext cx="14013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М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74" y="244737"/>
            <a:ext cx="8266579" cy="661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79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8459" y="-296096"/>
            <a:ext cx="4698722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Б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84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1489" y="328159"/>
            <a:ext cx="1055930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Медуза,</a:t>
            </a:r>
          </a:p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Мать-и-мачеха,</a:t>
            </a:r>
          </a:p>
          <a:p>
            <a:pPr marL="1371600" indent="-1371600">
              <a:buAutoNum type="arabicPeriod"/>
            </a:pPr>
            <a:r>
              <a:rPr lang="ru-RU" sz="10000" dirty="0" smtClean="0">
                <a:latin typeface="a_AntiqueTrady" panose="02020505060303030204" pitchFamily="18" charset="-52"/>
              </a:rPr>
              <a:t>Мартышка,</a:t>
            </a:r>
          </a:p>
          <a:p>
            <a:pPr marL="1371600" indent="-1371600">
              <a:buAutoNum type="arabicPeriod"/>
            </a:pPr>
            <a:r>
              <a:rPr lang="ru-RU" sz="10000" smtClean="0">
                <a:latin typeface="a_AntiqueTrady" panose="02020505060303030204" pitchFamily="18" charset="-52"/>
              </a:rPr>
              <a:t>Микробы.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5916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8871" y="-188865"/>
            <a:ext cx="5795176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Н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6138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6134" y="-70338"/>
            <a:ext cx="3158237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500" dirty="0" smtClean="0">
                <a:latin typeface="a_AntiqueTrady" panose="02020505060303030204" pitchFamily="18" charset="-52"/>
              </a:rPr>
              <a:t>Весна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Сосна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Крона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Лиман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Варан</a:t>
            </a:r>
          </a:p>
          <a:p>
            <a:pPr algn="ctr"/>
            <a:r>
              <a:rPr lang="ru-RU" sz="7500" b="1" dirty="0">
                <a:latin typeface="a_AntiqueTrady" panose="02020505060303030204" pitchFamily="18" charset="-52"/>
              </a:rPr>
              <a:t>Р</a:t>
            </a:r>
            <a:r>
              <a:rPr lang="ru-RU" sz="7500" b="1" dirty="0" smtClean="0">
                <a:latin typeface="a_AntiqueTrady" panose="02020505060303030204" pitchFamily="18" charset="-52"/>
              </a:rPr>
              <a:t>ынок</a:t>
            </a:r>
            <a:endParaRPr lang="ru-RU" sz="75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1310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9002" y="-70338"/>
            <a:ext cx="7272505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500" dirty="0" smtClean="0">
                <a:latin typeface="a_AntiqueTrady" panose="02020505060303030204" pitchFamily="18" charset="-52"/>
              </a:rPr>
              <a:t>Весна - навес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Сосна – насос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Крона - норка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Лиман - налим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Варан - навар</a:t>
            </a:r>
          </a:p>
          <a:p>
            <a:pPr algn="ctr"/>
            <a:r>
              <a:rPr lang="ru-RU" sz="7500" b="1" dirty="0" smtClean="0">
                <a:latin typeface="a_AntiqueTrady" panose="02020505060303030204" pitchFamily="18" charset="-52"/>
              </a:rPr>
              <a:t>Рынок </a:t>
            </a:r>
            <a:r>
              <a:rPr lang="ru-RU" sz="7500" b="1" smtClean="0">
                <a:latin typeface="a_AntiqueTrady" panose="02020505060303030204" pitchFamily="18" charset="-52"/>
              </a:rPr>
              <a:t>- нырок</a:t>
            </a:r>
            <a:endParaRPr lang="ru-RU" sz="75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45502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9759" y="-357642"/>
            <a:ext cx="5519460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О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7828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097" y="618305"/>
            <a:ext cx="15243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З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1033" y="3359428"/>
            <a:ext cx="17983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О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282" y="176982"/>
            <a:ext cx="1621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Е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5760" y="1808198"/>
            <a:ext cx="17683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Х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0008" y="694505"/>
            <a:ext cx="17983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О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1399" y="2007490"/>
            <a:ext cx="18765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И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0221" y="4041443"/>
            <a:ext cx="15612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Р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2634" y="1728212"/>
            <a:ext cx="16394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А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5334" y="4408147"/>
            <a:ext cx="16394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С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4905" y="2928540"/>
            <a:ext cx="16394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latin typeface="a_AntiqueTrady" panose="02020505060303030204" pitchFamily="18" charset="-52"/>
              </a:rPr>
              <a:t>А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31399" y="4408146"/>
            <a:ext cx="18765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smtClean="0">
                <a:latin typeface="a_AntiqueTrady" panose="02020505060303030204" pitchFamily="18" charset="-52"/>
              </a:rPr>
              <a:t>Н</a:t>
            </a:r>
            <a:endParaRPr lang="ru-RU" sz="15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06546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108" y="879230"/>
            <a:ext cx="902202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dirty="0" smtClean="0">
                <a:latin typeface="a_AntiqueTrady" panose="02020505060303030204" pitchFamily="18" charset="-52"/>
              </a:rPr>
              <a:t>Озеро</a:t>
            </a:r>
          </a:p>
          <a:p>
            <a:r>
              <a:rPr lang="ru-RU" sz="5000" dirty="0" smtClean="0">
                <a:latin typeface="a_AntiqueTrady" panose="02020505060303030204" pitchFamily="18" charset="-52"/>
              </a:rPr>
              <a:t>Охра</a:t>
            </a:r>
          </a:p>
          <a:p>
            <a:r>
              <a:rPr lang="ru-RU" sz="5000" dirty="0" smtClean="0">
                <a:latin typeface="a_AntiqueTrady" panose="02020505060303030204" pitchFamily="18" charset="-52"/>
              </a:rPr>
              <a:t>Осина</a:t>
            </a:r>
          </a:p>
          <a:p>
            <a:r>
              <a:rPr lang="ru-RU" sz="5000" dirty="0" smtClean="0">
                <a:latin typeface="a_AntiqueTrady" panose="02020505060303030204" pitchFamily="18" charset="-52"/>
              </a:rPr>
              <a:t>Оса</a:t>
            </a:r>
          </a:p>
          <a:p>
            <a:r>
              <a:rPr lang="ru-RU" sz="5000" dirty="0" smtClean="0">
                <a:latin typeface="a_AntiqueTrady" panose="02020505060303030204" pitchFamily="18" charset="-52"/>
              </a:rPr>
              <a:t>Охрана (окружающей среды)</a:t>
            </a:r>
          </a:p>
          <a:p>
            <a:r>
              <a:rPr lang="ru-RU" sz="5000" dirty="0" smtClean="0">
                <a:latin typeface="a_AntiqueTrady" panose="02020505060303030204" pitchFamily="18" charset="-52"/>
              </a:rPr>
              <a:t>Озон</a:t>
            </a:r>
            <a:endParaRPr lang="ru-RU" sz="5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15445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94" y="-136111"/>
            <a:ext cx="5795176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П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9812" y="2941654"/>
            <a:ext cx="43989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Птицы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7764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4060" y="360485"/>
            <a:ext cx="5630900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Тарантул,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Павиан,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Павлин,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Зеленушка,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Альбатрос,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Волосатик,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Пухляк,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Крылатка – зебра,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Горихвостка,</a:t>
            </a:r>
          </a:p>
          <a:p>
            <a:pPr marL="914400" indent="-914400">
              <a:buAutoNum type="arabicPeriod"/>
            </a:pPr>
            <a:r>
              <a:rPr lang="ru-RU" sz="4000" b="1" dirty="0" smtClean="0">
                <a:latin typeface="a_AntiqueTrady" panose="02020505060303030204" pitchFamily="18" charset="-52"/>
              </a:rPr>
              <a:t>Ехидна.</a:t>
            </a:r>
            <a:endParaRPr lang="ru-RU" sz="4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1532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144" y="1459523"/>
            <a:ext cx="387394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a_AntiqueTrady" panose="02020505060303030204" pitchFamily="18" charset="-52"/>
              </a:rPr>
              <a:t>3. Павлин,</a:t>
            </a:r>
          </a:p>
          <a:p>
            <a:r>
              <a:rPr lang="ru-RU" sz="4000" b="1" dirty="0" smtClean="0">
                <a:latin typeface="a_AntiqueTrady" panose="02020505060303030204" pitchFamily="18" charset="-52"/>
              </a:rPr>
              <a:t>4. Зеленушка,</a:t>
            </a:r>
          </a:p>
          <a:p>
            <a:r>
              <a:rPr lang="ru-RU" sz="4000" b="1" dirty="0" smtClean="0">
                <a:latin typeface="a_AntiqueTrady" panose="02020505060303030204" pitchFamily="18" charset="-52"/>
              </a:rPr>
              <a:t>5. Альбатрос,</a:t>
            </a:r>
          </a:p>
          <a:p>
            <a:endParaRPr lang="ru-RU" sz="4000" b="1" dirty="0" smtClean="0">
              <a:latin typeface="a_AntiqueTrady" panose="02020505060303030204" pitchFamily="18" charset="-52"/>
            </a:endParaRPr>
          </a:p>
          <a:p>
            <a:r>
              <a:rPr lang="ru-RU" sz="4000" b="1" dirty="0" smtClean="0">
                <a:latin typeface="a_AntiqueTrady" panose="02020505060303030204" pitchFamily="18" charset="-52"/>
              </a:rPr>
              <a:t>7. Пухляк,</a:t>
            </a:r>
          </a:p>
          <a:p>
            <a:endParaRPr lang="ru-RU" sz="4000" b="1" dirty="0" smtClean="0">
              <a:latin typeface="a_AntiqueTrady" panose="02020505060303030204" pitchFamily="18" charset="-52"/>
            </a:endParaRPr>
          </a:p>
          <a:p>
            <a:r>
              <a:rPr lang="ru-RU" sz="4000" b="1" dirty="0" smtClean="0">
                <a:latin typeface="a_AntiqueTrady" panose="02020505060303030204" pitchFamily="18" charset="-52"/>
              </a:rPr>
              <a:t>9. Горихвостка.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66" y="723494"/>
            <a:ext cx="2355291" cy="147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66" y="2476629"/>
            <a:ext cx="1999281" cy="143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72" y="3012258"/>
            <a:ext cx="2116225" cy="154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7" y="1538853"/>
            <a:ext cx="1989994" cy="131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57" y="4295046"/>
            <a:ext cx="1946900" cy="146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87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106" y="795704"/>
            <a:ext cx="1020728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Вспомнить и написать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названия любого водного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объекта на нашей планете,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имеющего статус 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общеизвестного.</a:t>
            </a:r>
          </a:p>
          <a:p>
            <a:pPr algn="ctr"/>
            <a:endParaRPr lang="ru-RU" sz="6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749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9759" y="-357642"/>
            <a:ext cx="4698722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Р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34327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837" y="61459"/>
            <a:ext cx="1524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Р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77" y="708512"/>
            <a:ext cx="9220200" cy="576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672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837" y="61459"/>
            <a:ext cx="1524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Р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05" y="624253"/>
            <a:ext cx="8652217" cy="540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8166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837" y="61459"/>
            <a:ext cx="1524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Р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38" y="250581"/>
            <a:ext cx="8446477" cy="633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835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837" y="61459"/>
            <a:ext cx="1524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Р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21" y="615461"/>
            <a:ext cx="85725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118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1621" y="612707"/>
            <a:ext cx="1047163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>
              <a:buAutoNum type="arabicPeriod"/>
            </a:pPr>
            <a:r>
              <a:rPr lang="ru-RU" sz="9600" dirty="0" smtClean="0">
                <a:latin typeface="a_AntiqueTrady" panose="02020505060303030204" pitchFamily="18" charset="-52"/>
              </a:rPr>
              <a:t>Роса,</a:t>
            </a:r>
            <a:endParaRPr lang="ru-RU" sz="9600" dirty="0">
              <a:latin typeface="a_AntiqueTrady" panose="02020505060303030204" pitchFamily="18" charset="-52"/>
            </a:endParaRPr>
          </a:p>
          <a:p>
            <a:pPr marL="1371600" indent="-1371600">
              <a:buAutoNum type="arabicPeriod"/>
            </a:pPr>
            <a:r>
              <a:rPr lang="ru-RU" sz="9600" dirty="0" smtClean="0">
                <a:latin typeface="a_AntiqueTrady" panose="02020505060303030204" pitchFamily="18" charset="-52"/>
              </a:rPr>
              <a:t>Рысь,</a:t>
            </a:r>
            <a:endParaRPr lang="ru-RU" sz="9600" dirty="0">
              <a:latin typeface="a_AntiqueTrady" panose="02020505060303030204" pitchFamily="18" charset="-52"/>
            </a:endParaRPr>
          </a:p>
          <a:p>
            <a:pPr marL="1371600" indent="-1371600">
              <a:buAutoNum type="arabicPeriod"/>
            </a:pPr>
            <a:r>
              <a:rPr lang="ru-RU" sz="9600" dirty="0" smtClean="0">
                <a:latin typeface="a_AntiqueTrady" panose="02020505060303030204" pitchFamily="18" charset="-52"/>
              </a:rPr>
              <a:t>Росомаха,</a:t>
            </a:r>
            <a:endParaRPr lang="ru-RU" sz="9600" dirty="0">
              <a:latin typeface="a_AntiqueTrady" panose="02020505060303030204" pitchFamily="18" charset="-52"/>
            </a:endParaRPr>
          </a:p>
          <a:p>
            <a:pPr marL="1371600" indent="-1371600">
              <a:buAutoNum type="arabicPeriod"/>
            </a:pPr>
            <a:r>
              <a:rPr lang="ru-RU" sz="9600" dirty="0" smtClean="0">
                <a:latin typeface="a_AntiqueTrady" panose="02020505060303030204" pitchFamily="18" charset="-52"/>
              </a:rPr>
              <a:t>Рябчик.</a:t>
            </a:r>
            <a:endParaRPr lang="ru-RU" sz="9600" dirty="0">
              <a:latin typeface="a_AntiqueTrady" panose="020205050603030302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37" y="0"/>
            <a:ext cx="1524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 smtClean="0">
                <a:latin typeface="a_AntiqueTrady" panose="02020505060303030204" pitchFamily="18" charset="-52"/>
              </a:rPr>
              <a:t>Р</a:t>
            </a:r>
            <a:endParaRPr lang="ru-RU" sz="1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25687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8871" y="-188865"/>
            <a:ext cx="4897495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Я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49445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52" y="2302119"/>
            <a:ext cx="20730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Я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4886" y="2454519"/>
            <a:ext cx="20730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Я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16666" r="27366" b="9583"/>
          <a:stretch/>
        </p:blipFill>
        <p:spPr>
          <a:xfrm>
            <a:off x="3322081" y="1219200"/>
            <a:ext cx="494848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897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8888" r="20278" b="5834"/>
          <a:stretch/>
        </p:blipFill>
        <p:spPr>
          <a:xfrm>
            <a:off x="4048124" y="609600"/>
            <a:ext cx="4086225" cy="5848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4734" y="2190750"/>
            <a:ext cx="20730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Я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947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7723" y="2378319"/>
            <a:ext cx="20730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Я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61151" y="2540244"/>
            <a:ext cx="210025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А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739" y="1850780"/>
            <a:ext cx="4999561" cy="3170099"/>
          </a:xfrm>
          <a:prstGeom prst="rect">
            <a:avLst/>
          </a:prstGeom>
          <a:gradFill>
            <a:gsLst>
              <a:gs pos="0">
                <a:srgbClr val="00B0F0"/>
              </a:gs>
              <a:gs pos="33000">
                <a:schemeClr val="accent6">
                  <a:lumMod val="60000"/>
                  <a:lumOff val="40000"/>
                </a:schemeClr>
              </a:gs>
              <a:gs pos="73000">
                <a:srgbClr val="FFFF00"/>
              </a:gs>
              <a:gs pos="100000">
                <a:srgbClr val="FFC000"/>
              </a:gs>
            </a:gsLst>
            <a:lin ang="0" scaled="0"/>
          </a:gradFill>
        </p:spPr>
        <p:txBody>
          <a:bodyPr wrap="square" rtlCol="0">
            <a:spAutoFit/>
          </a:bodyPr>
          <a:lstStyle/>
          <a:p>
            <a:r>
              <a:rPr lang="ru-RU" sz="20000" dirty="0" smtClean="0">
                <a:latin typeface="a_AntiqueTrady" panose="02020505060303030204" pitchFamily="18" charset="-52"/>
              </a:rPr>
              <a:t>365</a:t>
            </a:r>
            <a:endParaRPr lang="ru-RU" sz="2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592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3114" y="2438525"/>
            <a:ext cx="4440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0" b="1" dirty="0" smtClean="0">
                <a:latin typeface="a_AntiqueTrady" panose="02020505060303030204" pitchFamily="18" charset="-52"/>
              </a:rPr>
              <a:t>Байкал</a:t>
            </a:r>
            <a:endParaRPr lang="ru-RU" sz="10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4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1173" y="2035419"/>
            <a:ext cx="20730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Я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05875" y="-1315655"/>
            <a:ext cx="81785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0" b="1" dirty="0" smtClean="0">
                <a:latin typeface="a_AntiqueTrady" panose="02020505060303030204" pitchFamily="18" charset="-52"/>
              </a:rPr>
              <a:t>,</a:t>
            </a:r>
            <a:endParaRPr lang="ru-RU" sz="20000" b="1" dirty="0">
              <a:latin typeface="a_AntiqueTrady" panose="020205050603030302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55" y="498446"/>
            <a:ext cx="4428845" cy="3912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5489" y="5105917"/>
            <a:ext cx="41392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0" b="1" dirty="0" smtClean="0">
                <a:latin typeface="a_AntiqueTrady" panose="02020505060303030204" pitchFamily="18" charset="-52"/>
              </a:rPr>
              <a:t>Л = Б</a:t>
            </a:r>
            <a:endParaRPr lang="ru-RU" sz="10000" b="1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7780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283" y="130419"/>
            <a:ext cx="11288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0" b="1" dirty="0" smtClean="0">
                <a:latin typeface="a_AntiqueTrady" panose="02020505060303030204" pitchFamily="18" charset="-52"/>
              </a:rPr>
              <a:t>Я</a:t>
            </a:r>
            <a:endParaRPr lang="ru-RU" sz="10000" b="1" dirty="0">
              <a:latin typeface="a_AntiqueTrady" panose="020205050603030302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8821" y="460252"/>
            <a:ext cx="641393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eriod"/>
            </a:pPr>
            <a:r>
              <a:rPr lang="ru-RU" sz="10000" b="1" dirty="0" smtClean="0">
                <a:latin typeface="a_AntiqueTrady" panose="02020505060303030204" pitchFamily="18" charset="-52"/>
              </a:rPr>
              <a:t>Япония,</a:t>
            </a:r>
          </a:p>
          <a:p>
            <a:pPr marL="1371600" indent="-1371600">
              <a:buAutoNum type="arabicPeriod"/>
            </a:pPr>
            <a:r>
              <a:rPr lang="ru-RU" sz="10000" b="1" dirty="0" smtClean="0">
                <a:latin typeface="a_AntiqueTrady" panose="02020505060303030204" pitchFamily="18" charset="-52"/>
              </a:rPr>
              <a:t>Ямайка,</a:t>
            </a:r>
          </a:p>
          <a:p>
            <a:pPr marL="1371600" indent="-1371600">
              <a:buAutoNum type="arabicPeriod"/>
            </a:pPr>
            <a:r>
              <a:rPr lang="ru-RU" sz="10000" b="1" dirty="0" smtClean="0">
                <a:latin typeface="a_AntiqueTrady" panose="02020505060303030204" pitchFamily="18" charset="-52"/>
              </a:rPr>
              <a:t>Ягода,</a:t>
            </a:r>
          </a:p>
          <a:p>
            <a:pPr marL="1371600" indent="-1371600">
              <a:buAutoNum type="arabicPeriod"/>
            </a:pPr>
            <a:r>
              <a:rPr lang="ru-RU" sz="10000" b="1" dirty="0" smtClean="0">
                <a:latin typeface="a_AntiqueTrady" panose="02020505060303030204" pitchFamily="18" charset="-52"/>
              </a:rPr>
              <a:t>Ястреб.</a:t>
            </a:r>
          </a:p>
        </p:txBody>
      </p:sp>
    </p:spTree>
    <p:extLst>
      <p:ext uri="{BB962C8B-B14F-4D97-AF65-F5344CB8AC3E}">
        <p14:creationId xmlns:p14="http://schemas.microsoft.com/office/powerpoint/2010/main" val="260998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078" y="-62842"/>
            <a:ext cx="4769254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0" dirty="0" smtClean="0">
                <a:latin typeface="a_AntiqueTrady" panose="02020505060303030204" pitchFamily="18" charset="-52"/>
              </a:rPr>
              <a:t>В</a:t>
            </a:r>
            <a:endParaRPr lang="ru-RU" sz="50000" dirty="0">
              <a:latin typeface="a_AntiqueTrady" panose="0202050506030303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418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4234" y="4532435"/>
            <a:ext cx="78204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Этот город – 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родина Деда Мороза</a:t>
            </a:r>
            <a:endParaRPr lang="ru-RU" sz="6000" b="1" dirty="0">
              <a:latin typeface="a_AntiqueTrady" panose="020205050603030302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" y="87922"/>
            <a:ext cx="6977577" cy="436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75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3034" y="3930162"/>
            <a:ext cx="100205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В этом городе находится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знаменитая скульптура – </a:t>
            </a:r>
          </a:p>
          <a:p>
            <a:pPr algn="ctr"/>
            <a:r>
              <a:rPr lang="ru-RU" sz="6000" b="1" dirty="0" smtClean="0">
                <a:latin typeface="a_AntiqueTrady" panose="02020505060303030204" pitchFamily="18" charset="-52"/>
              </a:rPr>
              <a:t>«Родина-мать зовёт»</a:t>
            </a:r>
            <a:endParaRPr lang="ru-RU" sz="6000" b="1" dirty="0">
              <a:latin typeface="a_AntiqueTrady" panose="020205050603030302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/>
          <a:stretch/>
        </p:blipFill>
        <p:spPr>
          <a:xfrm>
            <a:off x="221761" y="228599"/>
            <a:ext cx="5549009" cy="370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3535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283</Words>
  <Application>Microsoft Office PowerPoint</Application>
  <PresentationFormat>Произвольный</PresentationFormat>
  <Paragraphs>161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Лара</cp:lastModifiedBy>
  <cp:revision>2</cp:revision>
  <dcterms:created xsi:type="dcterms:W3CDTF">2017-12-04T09:46:00Z</dcterms:created>
  <dcterms:modified xsi:type="dcterms:W3CDTF">2017-12-04T10:25:30Z</dcterms:modified>
</cp:coreProperties>
</file>