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5500726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Инженерно-технологическое звено</a:t>
            </a:r>
            <a:br>
              <a:rPr lang="ru-RU" b="1" i="1" dirty="0" smtClean="0"/>
            </a:br>
            <a:r>
              <a:rPr lang="ru-RU" b="1" i="1" dirty="0" smtClean="0"/>
              <a:t>МБОУ СОШ </a:t>
            </a:r>
            <a:r>
              <a:rPr lang="ru-RU" sz="3200" dirty="0" smtClean="0">
                <a:latin typeface="Arial Black" pitchFamily="34" charset="0"/>
              </a:rPr>
              <a:t>№153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24573">
            <a:off x="1198526" y="2367517"/>
            <a:ext cx="6000792" cy="42862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Трудности, достижения, перспективы…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Администратор.MICROSOF-57EEC9\Рабочий стол\shkola-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2051858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MICROSOF-57EEC9\Рабочий стол\prime-engineer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857760"/>
            <a:ext cx="2466975" cy="2000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857892"/>
            <a:ext cx="785818" cy="3571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5857892"/>
            <a:ext cx="1190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School </a:t>
            </a:r>
          </a:p>
          <a:p>
            <a:pPr algn="ctr"/>
            <a:r>
              <a:rPr lang="en-US" sz="1000" b="1" dirty="0" smtClean="0"/>
              <a:t>engineering</a:t>
            </a:r>
            <a:endParaRPr lang="ru-RU" sz="1000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3214686"/>
            <a:ext cx="6715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Идеология и содержание специализированных инженерных классов должна быть выстроена таким образом, чтобы не только предоставить талантливым учащимся возможность углубленного изучения предметов, но и позволить им реализовывать свои знания в форме технического творчества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4786322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 образования, науки и инновационной политики Новосибирской области Владимир Никонов.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9294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развития</a:t>
            </a:r>
            <a:br>
              <a:rPr lang="ru-RU" b="1" dirty="0" smtClean="0"/>
            </a:br>
            <a:r>
              <a:rPr lang="ru-RU" sz="2700" b="1" dirty="0" smtClean="0"/>
              <a:t>инженерно-технологического звена</a:t>
            </a:r>
            <a:endParaRPr lang="ru-RU" sz="27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214422"/>
            <a:ext cx="3293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</a:rPr>
              <a:t>2014 – 2015 учебный год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1643050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Сформировано 2 инженерных класса: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«И»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«И»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 1-го сентября по 15 октября 2014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14414" y="2786058"/>
            <a:ext cx="7715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Организована работа кружка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«Основы робототехники»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учащихся 7 «И»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«И» классов. Занятия проводятся в объеме 2 часа в неделю в каждом классе.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Documents and Settings\Администратор.MICROSOF-57EEC9\Рабочий стол\ИНж классы ФОТО\IMG_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2019600" cy="2692800"/>
          </a:xfrm>
          <a:prstGeom prst="rect">
            <a:avLst/>
          </a:prstGeom>
          <a:noFill/>
        </p:spPr>
      </p:pic>
      <p:pic>
        <p:nvPicPr>
          <p:cNvPr id="23557" name="Picture 5" descr="C:\Documents and Settings\Администратор.MICROSOF-57EEC9\Рабочий стол\ИНж классы ФОТО\IMG_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14752"/>
            <a:ext cx="2019600" cy="2692800"/>
          </a:xfrm>
          <a:prstGeom prst="rect">
            <a:avLst/>
          </a:prstGeom>
          <a:noFill/>
        </p:spPr>
      </p:pic>
      <p:pic>
        <p:nvPicPr>
          <p:cNvPr id="23558" name="Picture 6" descr="C:\Documents and Settings\Администратор.MICROSOF-57EEC9\Рабочий стол\lego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06335">
            <a:off x="3334860" y="4550038"/>
            <a:ext cx="2687583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Администратор.MICROSOF-57EEC9\Рабочий стол\самолетостро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75322">
            <a:off x="3121790" y="4606910"/>
            <a:ext cx="2857500" cy="1600200"/>
          </a:xfrm>
          <a:prstGeom prst="rect">
            <a:avLst/>
          </a:prstGeom>
          <a:noFill/>
        </p:spPr>
      </p:pic>
      <p:pic>
        <p:nvPicPr>
          <p:cNvPr id="24579" name="Picture 3" descr="C:\Documents and Settings\Администратор.MICROSOF-57EEC9\Рабочий стол\материаловед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2"/>
            <a:ext cx="2039692" cy="1357322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1000108"/>
            <a:ext cx="77153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деканом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довузовской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подготовки НГТУ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Нарышевой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Галиной Геннадьевной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представителями </a:t>
            </a:r>
            <a:r>
              <a:rPr lang="ru-RU" sz="1600" b="1" dirty="0" smtClean="0">
                <a:solidFill>
                  <a:srgbClr val="FF0000"/>
                </a:solidFill>
              </a:rPr>
              <a:t>ОАО «НАПО им. В.П. Чкалова»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№153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организованы следующие дополнительные курсы по инженерной подготовке: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«Основы инженерной графики» (3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Компас)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«И» класс 1 час в неделю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«Основы материаловедения»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«И» класс 1 час в неделю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«Основы технологии самолетостроения»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«И» класс 1 час в неделю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«Композиционные материалы»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«И» класс (девочки) 1 час в неделю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«Материалы и способы их обработки»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«И» (мальчики) 1 час в неделю (на базе Клуба Юного Техника).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данных курсов запланирована реализация индивидуальных и групповых творческих проектов.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9294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развития</a:t>
            </a:r>
            <a:br>
              <a:rPr lang="ru-RU" b="1" dirty="0" smtClean="0"/>
            </a:br>
            <a:r>
              <a:rPr lang="ru-RU" sz="2700" b="1" dirty="0" smtClean="0"/>
              <a:t>инженерно-технологического звена</a:t>
            </a:r>
            <a:endParaRPr lang="ru-RU" sz="2700" b="1" dirty="0"/>
          </a:p>
        </p:txBody>
      </p:sp>
      <p:pic>
        <p:nvPicPr>
          <p:cNvPr id="24578" name="Picture 2" descr="C:\Documents and Settings\Администратор.MICROSOF-57EEC9\Рабочий стол\D comp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71225">
            <a:off x="521050" y="3977276"/>
            <a:ext cx="1547018" cy="473577"/>
          </a:xfrm>
          <a:prstGeom prst="rect">
            <a:avLst/>
          </a:prstGeom>
          <a:noFill/>
        </p:spPr>
      </p:pic>
      <p:pic>
        <p:nvPicPr>
          <p:cNvPr id="24581" name="Picture 5" descr="C:\Documents and Settings\Администратор.MICROSOF-57EEC9\Рабочий стол\инструмен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786322"/>
            <a:ext cx="1785950" cy="167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294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развития</a:t>
            </a:r>
            <a:br>
              <a:rPr lang="ru-RU" b="1" dirty="0" smtClean="0"/>
            </a:br>
            <a:r>
              <a:rPr lang="ru-RU" sz="2700" b="1" dirty="0" smtClean="0"/>
              <a:t>инженерно-технологического звена</a:t>
            </a:r>
            <a:endParaRPr lang="ru-RU" sz="2700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1142984"/>
            <a:ext cx="8072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инженерно-технологического и общего развития учащихся 7 «И» класса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сентябре – октябре 2014 года проведены следующие мероприятия: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00134" y="1714488"/>
            <a:ext cx="76438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ентра по атомной энергии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-лекторий об атомной энергетике с последующей викториной, награждением победителей и вручением призов и сертификатов)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 descr="D:\Документы - старые\Инф Центр Атомной Энергии\IMG_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2928958" cy="2187679"/>
          </a:xfrm>
          <a:prstGeom prst="rect">
            <a:avLst/>
          </a:prstGeom>
          <a:noFill/>
        </p:spPr>
      </p:pic>
      <p:pic>
        <p:nvPicPr>
          <p:cNvPr id="27652" name="Picture 4" descr="D:\Документы - старые\Инф Центр Атомной Энергии\IMG_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28934"/>
            <a:ext cx="2667901" cy="3571900"/>
          </a:xfrm>
          <a:prstGeom prst="rect">
            <a:avLst/>
          </a:prstGeom>
          <a:noFill/>
        </p:spPr>
      </p:pic>
      <p:pic>
        <p:nvPicPr>
          <p:cNvPr id="27653" name="Picture 5" descr="D:\Документы - старые\Инф Центр Атомной Энергии\IMG_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2357" y="2357430"/>
            <a:ext cx="3501643" cy="2615425"/>
          </a:xfrm>
          <a:prstGeom prst="rect">
            <a:avLst/>
          </a:prstGeom>
          <a:noFill/>
        </p:spPr>
      </p:pic>
      <p:pic>
        <p:nvPicPr>
          <p:cNvPr id="27654" name="Picture 6" descr="C:\Documents and Settings\Администратор.MICROSOF-57EEC9\Рабочий стол\header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072074"/>
            <a:ext cx="1143008" cy="161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294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развития</a:t>
            </a:r>
            <a:br>
              <a:rPr lang="ru-RU" b="1" dirty="0" smtClean="0"/>
            </a:br>
            <a:r>
              <a:rPr lang="ru-RU" sz="2700" b="1" dirty="0" smtClean="0"/>
              <a:t>инженерно-технологического звена</a:t>
            </a:r>
            <a:endParaRPr lang="ru-RU" sz="2700" b="1" dirty="0"/>
          </a:p>
        </p:txBody>
      </p:sp>
      <p:pic>
        <p:nvPicPr>
          <p:cNvPr id="5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1000108"/>
            <a:ext cx="56436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образовательной программе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«Всероссийского фестиваля науки – 2014»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Технопарке Новосибирского Академгородка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программе мероприятий учащиеся приняли участие в работе: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мастер-класса с использованием графической среды «3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Компас»;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экспериментальной лабораторной работе «Загадочный магнетизм»;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занимательной экскурсии по зданию Технопарка Новосибирского Академгородка.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Администратор.MICROSOF-57EEC9\Рабочий стол\технопар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2200281" cy="1396632"/>
          </a:xfrm>
          <a:prstGeom prst="rect">
            <a:avLst/>
          </a:prstGeom>
          <a:noFill/>
        </p:spPr>
      </p:pic>
      <p:pic>
        <p:nvPicPr>
          <p:cNvPr id="26627" name="Picture 3" descr="D:\Документы - старые\Фестиваль науки\IMG_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2011289" cy="2692800"/>
          </a:xfrm>
          <a:prstGeom prst="rect">
            <a:avLst/>
          </a:prstGeom>
          <a:noFill/>
        </p:spPr>
      </p:pic>
      <p:pic>
        <p:nvPicPr>
          <p:cNvPr id="26628" name="Picture 4" descr="D:\Документы - старые\Фестиваль науки\IMG_0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857628"/>
            <a:ext cx="2011289" cy="2692800"/>
          </a:xfrm>
          <a:prstGeom prst="rect">
            <a:avLst/>
          </a:prstGeom>
          <a:noFill/>
        </p:spPr>
      </p:pic>
      <p:pic>
        <p:nvPicPr>
          <p:cNvPr id="26629" name="Picture 5" descr="D:\Документы - старые\Фестиваль науки\IMG_0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643314"/>
            <a:ext cx="3214710" cy="2401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43174" y="2000240"/>
            <a:ext cx="4636590" cy="215423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14290"/>
            <a:ext cx="329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СОШ №153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5857892"/>
            <a:ext cx="2202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город Новосибирск</a:t>
            </a:r>
          </a:p>
          <a:p>
            <a:pPr algn="ctr"/>
            <a:r>
              <a:rPr lang="ru-RU" b="1" dirty="0" smtClean="0"/>
              <a:t>2014 год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3993648" cy="785818"/>
          </a:xfrm>
        </p:spPr>
        <p:txBody>
          <a:bodyPr/>
          <a:lstStyle/>
          <a:p>
            <a:r>
              <a:rPr lang="ru-RU" b="1" dirty="0" smtClean="0"/>
              <a:t>Главная 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8072494" cy="235745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ресурс экономического развития НСО  -  кадры, способные и готовые к постоянному саморазвитию и решению нестандартных задач в науке, высокотехнологичном производстве, управлении.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Будущее региона немало зависит от того, как много талантливых, одаренных и способных ребят смогут быть успешными в выборе своего будущего и будут рады жить и работать в нашем окружении.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Documents and Settings\Администратор.MICROSOF-57EEC9\Рабочий стол\orange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93405" y="2821777"/>
            <a:ext cx="1214446" cy="2286016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14480" y="4643446"/>
            <a:ext cx="67151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«Задача взрослого окружения - создать развивающую среду или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деятельностное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направление, развивающее познавательную способность ребенка».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5500702"/>
            <a:ext cx="175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Лев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Выготский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413652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Главный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857364"/>
            <a:ext cx="7715272" cy="21431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независимому мышлению;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исследовательскому отношению к жизни и миру;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в принятии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технических,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научных и бытовых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85794"/>
            <a:ext cx="666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Чему учить будущего инженера???</a:t>
            </a:r>
            <a:endParaRPr lang="ru-RU" sz="32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500174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НАШ ОТВЕТ:</a:t>
            </a:r>
            <a:endParaRPr lang="ru-RU" sz="24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6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.MICROSOF-57EEC9\Рабочий стол\orange arr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94981" y="3220267"/>
            <a:ext cx="796980" cy="15001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4500570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Отвечая на социальный запрос , мы постарались создать достаточные условия для развития инженерных способностей и повышения мотивации обучения в классах инженерно-технологического звена.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357290" y="5429264"/>
            <a:ext cx="6786610" cy="1214446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9294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развития</a:t>
            </a:r>
            <a:br>
              <a:rPr lang="ru-RU" b="1" dirty="0" smtClean="0"/>
            </a:br>
            <a:r>
              <a:rPr lang="ru-RU" sz="2700" b="1" dirty="0" smtClean="0"/>
              <a:t>инженерно-технологического звена</a:t>
            </a:r>
            <a:endParaRPr lang="ru-RU" sz="2700" b="1" dirty="0"/>
          </a:p>
        </p:txBody>
      </p:sp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214422"/>
            <a:ext cx="3293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</a:rPr>
              <a:t>2013 – 2014 учебный год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5500702"/>
            <a:ext cx="65008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Данные курсы позволили развить  у учащихся познавательный интерес , который проявился при решении экспериментальных задач и выполнении лабораторных работ, а также при решении нестандартных математических задач.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71538" y="1714488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На</a:t>
            </a:r>
            <a:r>
              <a:rPr kumimoji="0" lang="ru-RU" sz="1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базе МБОУ СОШ №153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для учащихся 8 «И» класса организованы следующие дополнительные занятия по: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baseline="0" dirty="0" smtClean="0">
              <a:latin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</a:rPr>
              <a:t>математике</a:t>
            </a:r>
            <a:r>
              <a:rPr lang="ru-RU" b="1" dirty="0" smtClean="0">
                <a:latin typeface="Arial" pitchFamily="34" charset="0"/>
              </a:rPr>
              <a:t> -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«Решение задач повышенной сложности» 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(Половников С.П.,</a:t>
            </a:r>
            <a:r>
              <a:rPr lang="ru-RU" sz="1050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преподаватель МГМУ)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физике 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 -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«Физика в задачах и экспериментах»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 				</a:t>
            </a:r>
            <a:r>
              <a:rPr lang="ru-RU" sz="2000" b="1" dirty="0" smtClean="0">
                <a:solidFill>
                  <a:srgbClr val="C00000"/>
                </a:solidFill>
              </a:rPr>
              <a:t>«Занимательная физика»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baseline="0" dirty="0" smtClean="0">
              <a:latin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На базе «Клуба юного </a:t>
            </a:r>
            <a:r>
              <a:rPr lang="ru-RU" b="1" u="sng" dirty="0" smtClean="0">
                <a:solidFill>
                  <a:srgbClr val="0070C0"/>
                </a:solidFill>
                <a:latin typeface="Arial" pitchFamily="34" charset="0"/>
              </a:rPr>
              <a:t>т</a:t>
            </a:r>
            <a:r>
              <a:rPr kumimoji="0" lang="ru-RU" sz="1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ехника» (КЮТ)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организован курс: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baseline="0" dirty="0" smtClean="0">
              <a:latin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baseline="0" dirty="0" smtClean="0">
                <a:latin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«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Проектирование, моделирование».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57229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Статистика, результаты</a:t>
            </a:r>
            <a:endParaRPr lang="ru-RU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857232"/>
            <a:ext cx="8072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диагностических работ  к концу 1 полугодия обучающиеся показали следующие результаты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математике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428868"/>
          <a:ext cx="7500990" cy="1164592"/>
        </p:xfrm>
        <a:graphic>
          <a:graphicData uri="http://schemas.openxmlformats.org/drawingml/2006/table">
            <a:tbl>
              <a:tblPr/>
              <a:tblGrid>
                <a:gridCol w="2544963"/>
                <a:gridCol w="1455565"/>
                <a:gridCol w="1143008"/>
                <a:gridCol w="2357454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«4» и «5»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Качество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Входная диагностика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чт.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чт.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43314"/>
            <a:ext cx="5578869" cy="306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1643050"/>
            <a:ext cx="204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57229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Статистика, результаты</a:t>
            </a:r>
            <a:endParaRPr lang="ru-RU" b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571736" y="3714752"/>
          <a:ext cx="4762500" cy="2486025"/>
        </p:xfrm>
        <a:graphic>
          <a:graphicData uri="http://schemas.openxmlformats.org/presentationml/2006/ole">
            <p:oleObj spid="_x0000_s21505" name="Диаграмма" r:id="rId4" imgW="4762477" imgH="2486084" progId="MSGraph.Char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7620" y="1000108"/>
            <a:ext cx="218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полугодие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57290" y="1714488"/>
          <a:ext cx="7429552" cy="1428760"/>
        </p:xfrm>
        <a:graphic>
          <a:graphicData uri="http://schemas.openxmlformats.org/drawingml/2006/table">
            <a:tbl>
              <a:tblPr/>
              <a:tblGrid>
                <a:gridCol w="2520727"/>
                <a:gridCol w="1593185"/>
                <a:gridCol w="1221858"/>
                <a:gridCol w="2093782"/>
              </a:tblGrid>
              <a:tr h="5715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«4» и «5»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Качество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3чт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4чт.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072462" cy="8683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Исследование уровня удовлетворенности:</a:t>
            </a:r>
            <a:endParaRPr lang="ru-RU" sz="3200" b="1" dirty="0"/>
          </a:p>
        </p:txBody>
      </p:sp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0100" y="928670"/>
            <a:ext cx="778674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Участники образовательных отношений считают, что: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созданы условия для более глубокого изучения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Математики – 100 %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Физики – 83 %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Черчения – 42 %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возможность определиться с выбором профессии -  50%;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оявилась возможность овладевать навыками самостоятельной исследовательской деятельности – 75 %;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олее всего способствуют развитию самостоятельной и исследовательской деятельности: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– 63%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Физика  - 63 %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Обществознание – 33 %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Химия –  13 %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Литература – 9 %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Технология – 8 %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История  - 4 %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Черчение – 4 %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Планируют продолжение обучения в данном направлении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(ВУЗы,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ССУЗы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54 %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95 % обучающихся и родителей считают, что обучение в данном классе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увеличивает их возможности для поступления в ВУЗы любого направления.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28794" y="142852"/>
            <a:ext cx="6572296" cy="71438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езультаты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785794"/>
            <a:ext cx="62865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Участие в НПК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научно-практическая конференция среди студентов НГТУ и старшеклассников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«Инновационные технологии в авиастроении: детский взгляд на недетские вопросы»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ОАО «Компания «Сухой» НАЗ им. В.П. Чкалова»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Сарафян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Геворк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Еремеев Иван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Гнучева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Анастасия,Исаков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Валерий -  участники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Районная НПК по физике среди 8 классов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Гончарук Анна, Косарева Маргарита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Районная НПК по математике среди 8 классов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Ковыршина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Кристина, Соснина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Валерия,Ларькина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Дарья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8" descr="IMAG0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2498021" cy="165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 descr="IMAG06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0"/>
            <a:ext cx="2357454" cy="1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IMAG06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786058"/>
            <a:ext cx="2286016" cy="14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.MICROSOF-57EEC9\Рабочий стол\robo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624173"/>
            <a:ext cx="857224" cy="1065190"/>
          </a:xfrm>
          <a:prstGeom prst="rect">
            <a:avLst/>
          </a:prstGeom>
          <a:noFill/>
        </p:spPr>
      </p:pic>
      <p:pic>
        <p:nvPicPr>
          <p:cNvPr id="5" name="Рисунок 5" descr="IMAG0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7511">
            <a:off x="520673" y="2211702"/>
            <a:ext cx="3021486" cy="19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IMAG06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0116">
            <a:off x="5921803" y="2181638"/>
            <a:ext cx="3000396" cy="19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IMAG04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66"/>
            <a:ext cx="31237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7" descr="IMAG04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643182"/>
            <a:ext cx="2571768" cy="404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858</Words>
  <PresentationFormat>Экран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Солнцестояние</vt:lpstr>
      <vt:lpstr>Диаграмма</vt:lpstr>
      <vt:lpstr>Инженерно-технологическое звено МБОУ СОШ №153</vt:lpstr>
      <vt:lpstr>Главная задача </vt:lpstr>
      <vt:lpstr>Главный вопрос</vt:lpstr>
      <vt:lpstr>Этапы развития инженерно-технологического звена</vt:lpstr>
      <vt:lpstr>Статистика, результаты</vt:lpstr>
      <vt:lpstr>Статистика, результаты</vt:lpstr>
      <vt:lpstr>Исследование уровня удовлетворенности:</vt:lpstr>
      <vt:lpstr>Слайд 8</vt:lpstr>
      <vt:lpstr>Слайд 9</vt:lpstr>
      <vt:lpstr>Этапы развития инженерно-технологического звена</vt:lpstr>
      <vt:lpstr>Этапы развития инженерно-технологического звена</vt:lpstr>
      <vt:lpstr>Этапы развития инженерно-технологического звена</vt:lpstr>
      <vt:lpstr>Этапы развития инженерно-технологического звена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Инженерное звено МБОУ СОШ №153</dc:title>
  <cp:lastModifiedBy>ПК</cp:lastModifiedBy>
  <cp:revision>32</cp:revision>
  <dcterms:modified xsi:type="dcterms:W3CDTF">2014-10-20T16:05:08Z</dcterms:modified>
</cp:coreProperties>
</file>