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302" r:id="rId9"/>
    <p:sldId id="303" r:id="rId10"/>
    <p:sldId id="295" r:id="rId11"/>
    <p:sldId id="304" r:id="rId12"/>
    <p:sldId id="305" r:id="rId13"/>
    <p:sldId id="312" r:id="rId14"/>
    <p:sldId id="277" r:id="rId15"/>
    <p:sldId id="296" r:id="rId16"/>
    <p:sldId id="313" r:id="rId17"/>
    <p:sldId id="278" r:id="rId18"/>
    <p:sldId id="314" r:id="rId19"/>
    <p:sldId id="281" r:id="rId20"/>
    <p:sldId id="309" r:id="rId21"/>
    <p:sldId id="301" r:id="rId22"/>
    <p:sldId id="315" r:id="rId23"/>
    <p:sldId id="27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05" autoAdjust="0"/>
  </p:normalViewPr>
  <p:slideViewPr>
    <p:cSldViewPr>
      <p:cViewPr>
        <p:scale>
          <a:sx n="100" d="100"/>
          <a:sy n="100" d="100"/>
        </p:scale>
        <p:origin x="642" y="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676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183F9-E609-467B-85B6-CA10AA9E4161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9E03F-D796-44B4-B282-6E9BDBC098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77596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9E03F-D796-44B4-B282-6E9BDBC0986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0FB9D2D-ACA0-4CEB-A1EB-F21587F88B94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0FB9D2D-ACA0-4CEB-A1EB-F21587F88B94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0FB9D2D-ACA0-4CEB-A1EB-F21587F88B94}" type="datetimeFigureOut">
              <a:rPr lang="ru-RU" smtClean="0"/>
              <a:pPr/>
              <a:t>04.10.2016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00364" y="4500570"/>
            <a:ext cx="5772168" cy="1752600"/>
          </a:xfrm>
        </p:spPr>
        <p:txBody>
          <a:bodyPr>
            <a:normAutofit fontScale="92500"/>
          </a:bodyPr>
          <a:lstStyle/>
          <a:p>
            <a:pPr indent="1797050" algn="l">
              <a:lnSpc>
                <a:spcPct val="120000"/>
              </a:lnSpc>
            </a:pPr>
            <a:r>
              <a:rPr lang="ru-RU" sz="2000" dirty="0" smtClean="0"/>
              <a:t>Букарева Н.Н.,</a:t>
            </a:r>
          </a:p>
          <a:p>
            <a:pPr indent="1797050" algn="l">
              <a:lnSpc>
                <a:spcPct val="120000"/>
              </a:lnSpc>
            </a:pPr>
            <a:r>
              <a:rPr lang="ru-RU" dirty="0" smtClean="0"/>
              <a:t>начальник</a:t>
            </a:r>
          </a:p>
          <a:p>
            <a:pPr marL="1787525" indent="9525" algn="l">
              <a:lnSpc>
                <a:spcPct val="120000"/>
              </a:lnSpc>
            </a:pPr>
            <a:r>
              <a:rPr lang="ru-RU" dirty="0" smtClean="0"/>
              <a:t>отдела по работе </a:t>
            </a:r>
          </a:p>
          <a:p>
            <a:pPr marL="1787525" indent="9525" algn="l">
              <a:lnSpc>
                <a:spcPct val="120000"/>
              </a:lnSpc>
            </a:pPr>
            <a:r>
              <a:rPr lang="ru-RU" dirty="0" smtClean="0"/>
              <a:t>со школьными музеями </a:t>
            </a:r>
          </a:p>
          <a:p>
            <a:pPr indent="1797050" algn="l">
              <a:lnSpc>
                <a:spcPct val="120000"/>
              </a:lnSpc>
            </a:pPr>
            <a:r>
              <a:rPr lang="ru-RU" dirty="0" err="1" smtClean="0"/>
              <a:t>ГЦФК</a:t>
            </a:r>
            <a:r>
              <a:rPr lang="ru-RU" sz="1200" dirty="0" err="1" smtClean="0"/>
              <a:t>и</a:t>
            </a:r>
            <a:r>
              <a:rPr lang="ru-RU" dirty="0" err="1" smtClean="0"/>
              <a:t>ПВ</a:t>
            </a:r>
            <a:r>
              <a:rPr lang="ru-RU" dirty="0" smtClean="0"/>
              <a:t>«Виктория»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71414"/>
            <a:ext cx="7429552" cy="242889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Работа музеев образовательных учреждений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в 2015/2016 учебном году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Городская школа «Юный экскурсовод»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572264" y="2071678"/>
            <a:ext cx="2357454" cy="121444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51 группа,  </a:t>
            </a:r>
          </a:p>
          <a:p>
            <a:pPr>
              <a:buNone/>
            </a:pPr>
            <a:r>
              <a:rPr lang="ru-RU" dirty="0" smtClean="0"/>
              <a:t>765 учащихся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857752" y="1428736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2015/2016 учебный год</a:t>
            </a:r>
            <a:endParaRPr lang="ru-RU" dirty="0"/>
          </a:p>
        </p:txBody>
      </p:sp>
      <p:pic>
        <p:nvPicPr>
          <p:cNvPr id="2050" name="Picture 2" descr="C:\Users\Наталья Николаевна\Documents\Downloads\DSC_0310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85720" y="2000240"/>
            <a:ext cx="4357686" cy="2905124"/>
          </a:xfrm>
          <a:prstGeom prst="rect">
            <a:avLst/>
          </a:prstGeom>
          <a:noFill/>
        </p:spPr>
      </p:pic>
      <p:pic>
        <p:nvPicPr>
          <p:cNvPr id="2051" name="Picture 3" descr="C:\Users\Наталья Николаевна\Documents\Downloads\IMG_8938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786314" y="3571876"/>
            <a:ext cx="4071934" cy="27146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Городские конкурсы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901960"/>
            <a:ext cx="8503920" cy="3741618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Экскурсовод школьного музея;</a:t>
            </a:r>
          </a:p>
          <a:p>
            <a:r>
              <a:rPr lang="ru-RU" sz="4000" dirty="0" smtClean="0"/>
              <a:t>Школьный музей: от традиции к новациям.</a:t>
            </a:r>
            <a:endParaRPr lang="ru-RU" sz="4000" dirty="0"/>
          </a:p>
        </p:txBody>
      </p:sp>
      <p:pic>
        <p:nvPicPr>
          <p:cNvPr id="6146" name="Picture 2" descr="C:\Users\Наталья Николаевна\Documents\Фото\мероприятия отдела музеев\Экскурсовод школьного музея\2015-2016\IMG_0790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000528" y="3429000"/>
            <a:ext cx="4286248" cy="28574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Экскурсовод школьного музея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27966" cy="1116134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600" b="1" dirty="0" smtClean="0"/>
              <a:t>Этапы Конкурса:</a:t>
            </a:r>
          </a:p>
          <a:p>
            <a:r>
              <a:rPr lang="ru-RU" sz="3600" b="1" dirty="0" smtClean="0"/>
              <a:t>Портфолио </a:t>
            </a:r>
            <a:r>
              <a:rPr lang="ru-RU" sz="3600" b="1" dirty="0" smtClean="0"/>
              <a:t>экскурсовода</a:t>
            </a:r>
          </a:p>
          <a:p>
            <a:r>
              <a:rPr lang="ru-RU" sz="3600" b="1" dirty="0" smtClean="0"/>
              <a:t>Мастер-класс  «Мой город - Новосибирск»</a:t>
            </a:r>
          </a:p>
          <a:p>
            <a:r>
              <a:rPr lang="ru-RU" sz="3600" b="1" dirty="0" smtClean="0"/>
              <a:t>Финал  </a:t>
            </a:r>
          </a:p>
          <a:p>
            <a:endParaRPr lang="ru-RU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2786058"/>
            <a:ext cx="871543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Состав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жюри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II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этапа Конкурса: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Шихваргер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Григорий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Авраамович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Заслуженный учитель РФ, заместитель директора по УВР городского центра физической культуры и спорта «Виктория»,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Мжельская Татьяна Владимировна, 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кандидат исторических наук, доцент Новосибирского государственного педагогического университета,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Букарева Наталья Николаевна, 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начальник отдела школьных музеев </a:t>
            </a:r>
            <a:r>
              <a:rPr kumimoji="0" lang="ru-RU" sz="1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ГЦФКиС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«Виктория»,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Благодарова Светлана Анатольевна, 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методист отдела школьных музеев </a:t>
            </a:r>
            <a:r>
              <a:rPr kumimoji="0" lang="ru-RU" sz="1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ГЦФКиС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«Виктория»,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Костюркина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Ирина Валерьевна, 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ведущий методист Городского Центра истории Новосибирской книги, директор экскурсионного центра «Созвездие близнецов»,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Кузменкина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Людмила Анатольевна, 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методист информационно-издательского отдела МКОУ ДОВ ГЦИ «Эгида».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Экскурсовод школьного музея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58876" y="1714520"/>
            <a:ext cx="8627966" cy="4572000"/>
          </a:xfrm>
        </p:spPr>
        <p:txBody>
          <a:bodyPr>
            <a:normAutofit fontScale="77500" lnSpcReduction="20000"/>
          </a:bodyPr>
          <a:lstStyle/>
          <a:p>
            <a:pPr algn="ctr" fontAlgn="base">
              <a:buNone/>
            </a:pPr>
            <a:r>
              <a:rPr lang="ru-RU" b="1" dirty="0" smtClean="0"/>
              <a:t>Итоги финала Конкурса:</a:t>
            </a:r>
          </a:p>
          <a:p>
            <a:pPr algn="ctr" fontAlgn="base">
              <a:buNone/>
            </a:pPr>
            <a:r>
              <a:rPr lang="ru-RU" b="1" dirty="0" smtClean="0"/>
              <a:t>12-14 </a:t>
            </a:r>
            <a:r>
              <a:rPr lang="ru-RU" b="1" dirty="0" smtClean="0"/>
              <a:t>лет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1 место – Шемякин Данил, </a:t>
            </a:r>
            <a:r>
              <a:rPr lang="ru-RU" dirty="0" smtClean="0"/>
              <a:t>МБОУ СОШ № 147</a:t>
            </a:r>
          </a:p>
          <a:p>
            <a:pPr>
              <a:buNone/>
            </a:pPr>
            <a:r>
              <a:rPr lang="ru-RU" b="1" dirty="0" smtClean="0"/>
              <a:t>2 место – Золотова Вероника, </a:t>
            </a:r>
            <a:r>
              <a:rPr lang="ru-RU" dirty="0" smtClean="0"/>
              <a:t>МБОУ СОШ № 49</a:t>
            </a:r>
          </a:p>
          <a:p>
            <a:pPr>
              <a:buNone/>
            </a:pPr>
            <a:r>
              <a:rPr lang="ru-RU" b="1" dirty="0" smtClean="0"/>
              <a:t>3 место - </a:t>
            </a:r>
            <a:r>
              <a:rPr lang="ru-RU" b="1" dirty="0" err="1" smtClean="0"/>
              <a:t>Вейбер</a:t>
            </a:r>
            <a:r>
              <a:rPr lang="ru-RU" b="1" dirty="0" smtClean="0"/>
              <a:t> Елизавета, </a:t>
            </a:r>
            <a:r>
              <a:rPr lang="ru-RU" dirty="0" smtClean="0"/>
              <a:t>МБОУ СОШ № 40</a:t>
            </a:r>
          </a:p>
          <a:p>
            <a:pPr>
              <a:buNone/>
            </a:pPr>
            <a:r>
              <a:rPr lang="ru-RU" b="1" dirty="0" smtClean="0"/>
              <a:t>4 место – </a:t>
            </a:r>
            <a:r>
              <a:rPr lang="ru-RU" b="1" dirty="0" err="1" smtClean="0"/>
              <a:t>Сысак</a:t>
            </a:r>
            <a:r>
              <a:rPr lang="ru-RU" b="1" dirty="0" smtClean="0"/>
              <a:t> Данила, </a:t>
            </a:r>
            <a:r>
              <a:rPr lang="ru-RU" dirty="0" smtClean="0"/>
              <a:t>МБОУ Лицей № 81</a:t>
            </a:r>
          </a:p>
          <a:p>
            <a:pPr algn="ctr">
              <a:buNone/>
            </a:pPr>
            <a:r>
              <a:rPr lang="ru-RU" b="1" dirty="0" smtClean="0"/>
              <a:t>15-17 лет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1 место – </a:t>
            </a:r>
            <a:r>
              <a:rPr lang="ru-RU" b="1" dirty="0" err="1" smtClean="0"/>
              <a:t>Вагайцева</a:t>
            </a:r>
            <a:r>
              <a:rPr lang="ru-RU" b="1" dirty="0" smtClean="0"/>
              <a:t> Нина, </a:t>
            </a:r>
            <a:r>
              <a:rPr lang="ru-RU" dirty="0" smtClean="0"/>
              <a:t>МБОУ СОШ № 49</a:t>
            </a:r>
          </a:p>
          <a:p>
            <a:pPr>
              <a:buNone/>
            </a:pPr>
            <a:r>
              <a:rPr lang="ru-RU" b="1" dirty="0" smtClean="0"/>
              <a:t>2 место – Воевода </a:t>
            </a:r>
            <a:r>
              <a:rPr lang="ru-RU" b="1" dirty="0" err="1" smtClean="0"/>
              <a:t>Аурика</a:t>
            </a:r>
            <a:r>
              <a:rPr lang="ru-RU" b="1" dirty="0" smtClean="0"/>
              <a:t>, </a:t>
            </a:r>
            <a:r>
              <a:rPr lang="ru-RU" dirty="0" smtClean="0"/>
              <a:t>МАОУ Гимназия № 12</a:t>
            </a:r>
          </a:p>
          <a:p>
            <a:pPr>
              <a:buNone/>
            </a:pPr>
            <a:r>
              <a:rPr lang="ru-RU" b="1" dirty="0" smtClean="0"/>
              <a:t>3 место – </a:t>
            </a:r>
            <a:r>
              <a:rPr lang="ru-RU" b="1" dirty="0" err="1" smtClean="0"/>
              <a:t>Гороховикова</a:t>
            </a:r>
            <a:r>
              <a:rPr lang="ru-RU" b="1" dirty="0" smtClean="0"/>
              <a:t> Валерия, </a:t>
            </a:r>
            <a:r>
              <a:rPr lang="ru-RU" dirty="0" smtClean="0"/>
              <a:t>МБОУ СОШ № 80</a:t>
            </a:r>
          </a:p>
          <a:p>
            <a:pPr>
              <a:buNone/>
            </a:pPr>
            <a:r>
              <a:rPr lang="ru-RU" b="1" dirty="0" smtClean="0"/>
              <a:t>4 место – Александрова Диана, </a:t>
            </a:r>
            <a:r>
              <a:rPr lang="ru-RU" dirty="0" smtClean="0"/>
              <a:t>МБОУ СОШ № 69</a:t>
            </a:r>
          </a:p>
          <a:p>
            <a:pPr>
              <a:buNone/>
            </a:pPr>
            <a:endParaRPr lang="ru-RU" b="1" dirty="0" smtClean="0"/>
          </a:p>
          <a:p>
            <a:pPr marL="273050" indent="-6350" algn="ctr">
              <a:buNone/>
            </a:pPr>
            <a:r>
              <a:rPr lang="ru-RU" b="1" dirty="0" smtClean="0"/>
              <a:t>Приз зрительских симпатий получила </a:t>
            </a:r>
            <a:endParaRPr lang="ru-RU" b="1" dirty="0" smtClean="0"/>
          </a:p>
          <a:p>
            <a:pPr marL="273050" indent="-6350" algn="ctr">
              <a:buNone/>
            </a:pPr>
            <a:r>
              <a:rPr lang="ru-RU" b="1" dirty="0" err="1" smtClean="0"/>
              <a:t>Вейбер</a:t>
            </a:r>
            <a:r>
              <a:rPr lang="ru-RU" b="1" dirty="0" smtClean="0"/>
              <a:t> </a:t>
            </a:r>
            <a:r>
              <a:rPr lang="ru-RU" b="1" dirty="0" smtClean="0"/>
              <a:t>Елизавета, </a:t>
            </a:r>
            <a:r>
              <a:rPr lang="ru-RU" dirty="0" smtClean="0"/>
              <a:t>ученица МБОУ СОШ № 40.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31259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Городской конкурс </a:t>
            </a:r>
            <a:br>
              <a:rPr lang="ru-RU" dirty="0" smtClean="0"/>
            </a:br>
            <a:r>
              <a:rPr lang="ru-RU" dirty="0" smtClean="0"/>
              <a:t>«Школьный музей: от традиции к новациям»</a:t>
            </a:r>
            <a:endParaRPr lang="ru-RU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4282" y="1785926"/>
            <a:ext cx="8572560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E6D8C"/>
                </a:solidFill>
                <a:effectLst/>
                <a:latin typeface="+mj-lt"/>
                <a:ea typeface="Times New Roman" pitchFamily="18" charset="0"/>
                <a:cs typeface="Tahoma" pitchFamily="34" charset="0"/>
              </a:rPr>
              <a:t>Цели и задачи конкурса:</a:t>
            </a: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содействие распространению инновационного педагогического опыта освоения музейного пространства.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/>
              <a:t>повышение профессиональной компетенции участников конкурса в области педагогики музейной деятельности;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/>
              <a:t>поддержка талантливых педагогов;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/>
              <a:t>создание банка музейно-педагогических занятий на основе технологий освоения культурного наследия;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создание условий для обмена инновационным опытом разработки культурно-образовательных проектов.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Научно-практические конференции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571612"/>
            <a:ext cx="8786874" cy="2786082"/>
          </a:xfrm>
        </p:spPr>
        <p:txBody>
          <a:bodyPr>
            <a:noAutofit/>
          </a:bodyPr>
          <a:lstStyle/>
          <a:p>
            <a:pPr lvl="0"/>
            <a:r>
              <a:rPr lang="ru-RU" sz="2800" b="1" dirty="0" smtClean="0"/>
              <a:t>Научно-практическая конференция для руководителей музеев образовательных учреждений;</a:t>
            </a:r>
          </a:p>
          <a:p>
            <a:pPr lvl="0"/>
            <a:r>
              <a:rPr lang="ru-RU" sz="2800" b="1" dirty="0" smtClean="0"/>
              <a:t>Научно-практическая конференция школьников «НОУ «Сибирь», секция «Музеология».</a:t>
            </a:r>
            <a:endParaRPr lang="ru-RU" sz="2800" dirty="0" smtClean="0"/>
          </a:p>
          <a:p>
            <a:endParaRPr lang="ru-RU" sz="1600" dirty="0"/>
          </a:p>
        </p:txBody>
      </p:sp>
      <p:pic>
        <p:nvPicPr>
          <p:cNvPr id="17410" name="Picture 2" descr="C:\Users\Наталья Николаевна\Documents\Фото\мероприятия отдела музеев\НПК школьников НОУ Сибирь\2015 Центр Новосибирской книги\DSC05210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429256" y="4196958"/>
            <a:ext cx="2928958" cy="21967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5122" name="Picture 2" descr="C:\Users\Наталья Николаевна\Documents\Downloads\DSC_0096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71472" y="4286256"/>
            <a:ext cx="3143240" cy="209549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142984"/>
          </a:xfrm>
        </p:spPr>
        <p:txBody>
          <a:bodyPr>
            <a:normAutofit/>
          </a:bodyPr>
          <a:lstStyle/>
          <a:p>
            <a:r>
              <a:rPr lang="ru-RU" dirty="0" smtClean="0"/>
              <a:t>Научно-практическая </a:t>
            </a:r>
            <a:br>
              <a:rPr lang="ru-RU" dirty="0" smtClean="0"/>
            </a:br>
            <a:r>
              <a:rPr lang="ru-RU" dirty="0" smtClean="0"/>
              <a:t>конференция школьников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3600" dirty="0" smtClean="0"/>
              <a:t>Научно-практическая конференция школьников «НОУ «Сибирь» </a:t>
            </a:r>
          </a:p>
          <a:p>
            <a:pPr>
              <a:buNone/>
            </a:pPr>
            <a:r>
              <a:rPr lang="ru-RU" sz="3600" dirty="0" smtClean="0"/>
              <a:t>(9-11 классы)</a:t>
            </a:r>
          </a:p>
          <a:p>
            <a:endParaRPr lang="ru-RU" sz="3600" dirty="0" smtClean="0"/>
          </a:p>
          <a:p>
            <a:r>
              <a:rPr lang="ru-RU" sz="3600" dirty="0" smtClean="0"/>
              <a:t>Конкурс исследовательских проектов </a:t>
            </a:r>
          </a:p>
          <a:p>
            <a:pPr>
              <a:buNone/>
            </a:pPr>
            <a:r>
              <a:rPr lang="ru-RU" sz="3600" dirty="0" smtClean="0"/>
              <a:t>(5-8 классы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534400" cy="9286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Городской конкурс </a:t>
            </a:r>
            <a:br>
              <a:rPr lang="ru-RU" dirty="0" smtClean="0"/>
            </a:br>
            <a:r>
              <a:rPr lang="ru-RU" dirty="0" smtClean="0"/>
              <a:t>исследовательских проектов (5-8 классы)</a:t>
            </a:r>
            <a:endParaRPr lang="ru-RU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14282" y="2357992"/>
            <a:ext cx="8715436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b="1" dirty="0" smtClean="0"/>
              <a:t>«Золотая лига»</a:t>
            </a:r>
            <a:endParaRPr lang="ru-RU" sz="2000" dirty="0" smtClean="0"/>
          </a:p>
          <a:p>
            <a:r>
              <a:rPr lang="ru-RU" sz="2000" b="1" dirty="0" err="1" smtClean="0"/>
              <a:t>Маневич</a:t>
            </a:r>
            <a:r>
              <a:rPr lang="ru-RU" sz="2000" b="1" dirty="0" smtClean="0"/>
              <a:t> Герман, </a:t>
            </a:r>
            <a:r>
              <a:rPr lang="ru-RU" sz="2000" dirty="0" smtClean="0"/>
              <a:t>5 класс, МБОУ «Гимназия № 1»</a:t>
            </a:r>
          </a:p>
          <a:p>
            <a:r>
              <a:rPr lang="ru-RU" sz="2000" dirty="0" smtClean="0"/>
              <a:t>руководители: Дьяченко И.В., учитель, Гора С.Г., руководитель </a:t>
            </a:r>
            <a:r>
              <a:rPr lang="ru-RU" sz="2000" dirty="0" err="1" smtClean="0"/>
              <a:t>медиа-мастерской</a:t>
            </a:r>
            <a:endParaRPr lang="ru-RU" sz="2000" dirty="0" smtClean="0"/>
          </a:p>
          <a:p>
            <a:pPr algn="ctr"/>
            <a:r>
              <a:rPr lang="ru-RU" sz="2000" b="1" dirty="0" smtClean="0"/>
              <a:t>Лауреаты:</a:t>
            </a:r>
            <a:endParaRPr lang="ru-RU" sz="2000" dirty="0" smtClean="0"/>
          </a:p>
          <a:p>
            <a:r>
              <a:rPr lang="ru-RU" sz="2000" b="1" dirty="0" err="1" smtClean="0"/>
              <a:t>Франчик</a:t>
            </a:r>
            <a:r>
              <a:rPr lang="ru-RU" sz="2000" b="1" dirty="0" smtClean="0"/>
              <a:t> Алиса, </a:t>
            </a:r>
            <a:r>
              <a:rPr lang="ru-RU" sz="2000" dirty="0" smtClean="0"/>
              <a:t>6 класс, МБОУ «Гимназия № 4»</a:t>
            </a:r>
          </a:p>
          <a:p>
            <a:r>
              <a:rPr lang="ru-RU" sz="2000" dirty="0" smtClean="0"/>
              <a:t>руководитель: </a:t>
            </a:r>
            <a:r>
              <a:rPr lang="ru-RU" sz="2000" dirty="0" err="1" smtClean="0"/>
              <a:t>Ильтякова</a:t>
            </a:r>
            <a:r>
              <a:rPr lang="ru-RU" sz="2000" dirty="0" smtClean="0"/>
              <a:t> Е.В., учитель</a:t>
            </a:r>
          </a:p>
          <a:p>
            <a:r>
              <a:rPr lang="ru-RU" sz="2000" b="1" dirty="0" err="1" smtClean="0"/>
              <a:t>Епифанцева</a:t>
            </a:r>
            <a:r>
              <a:rPr lang="ru-RU" sz="2000" b="1" dirty="0" smtClean="0"/>
              <a:t> Софья, </a:t>
            </a:r>
            <a:r>
              <a:rPr lang="ru-RU" sz="2000" dirty="0" smtClean="0"/>
              <a:t>8 класс, ДТД УМ «Юниор», МБОУ «Гимназия № 3»</a:t>
            </a:r>
          </a:p>
          <a:p>
            <a:r>
              <a:rPr lang="ru-RU" sz="2000" dirty="0" smtClean="0"/>
              <a:t>руководитель: Рубинштейн Т.Г., </a:t>
            </a:r>
            <a:r>
              <a:rPr lang="ru-RU" sz="2000" dirty="0" err="1" smtClean="0"/>
              <a:t>кин</a:t>
            </a:r>
            <a:r>
              <a:rPr lang="ru-RU" sz="2000" dirty="0" smtClean="0"/>
              <a:t>, ПДО ДТД УМ «Юниор»</a:t>
            </a:r>
          </a:p>
          <a:p>
            <a:r>
              <a:rPr lang="ru-RU" sz="2000" b="1" dirty="0" smtClean="0"/>
              <a:t>Янсон Андрей, 5 класс, </a:t>
            </a:r>
            <a:r>
              <a:rPr lang="ru-RU" sz="2000" dirty="0" smtClean="0"/>
              <a:t>МБОУ СОШ № 29</a:t>
            </a:r>
          </a:p>
          <a:p>
            <a:r>
              <a:rPr lang="ru-RU" sz="2000" dirty="0" smtClean="0"/>
              <a:t>руководитель: </a:t>
            </a:r>
            <a:r>
              <a:rPr lang="ru-RU" sz="2000" dirty="0" err="1" smtClean="0"/>
              <a:t>Буряченко</a:t>
            </a:r>
            <a:r>
              <a:rPr lang="ru-RU" sz="2000" dirty="0" smtClean="0"/>
              <a:t> Е.Ю., учитель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857620" y="1643050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Итоги 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534400" cy="9286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Научно-практическая конференция школьников «НОУ «Сибирь»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27048"/>
            <a:ext cx="9144000" cy="5116662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 smtClean="0"/>
              <a:t>«Золотая лига»</a:t>
            </a:r>
            <a:endParaRPr lang="ru-RU" dirty="0" smtClean="0"/>
          </a:p>
          <a:p>
            <a:pPr marL="273050" indent="-4763">
              <a:buNone/>
            </a:pPr>
            <a:r>
              <a:rPr lang="ru-RU" b="1" dirty="0" err="1" smtClean="0"/>
              <a:t>Барсегян</a:t>
            </a:r>
            <a:r>
              <a:rPr lang="ru-RU" b="1" dirty="0" smtClean="0"/>
              <a:t> </a:t>
            </a:r>
            <a:r>
              <a:rPr lang="ru-RU" b="1" dirty="0" err="1" smtClean="0"/>
              <a:t>Ануш</a:t>
            </a:r>
            <a:r>
              <a:rPr lang="ru-RU" b="1" dirty="0" smtClean="0"/>
              <a:t>, </a:t>
            </a:r>
            <a:r>
              <a:rPr lang="ru-RU" dirty="0" smtClean="0"/>
              <a:t>9 класс, МАОУ «лицей № 9».</a:t>
            </a:r>
          </a:p>
          <a:p>
            <a:pPr marL="273050" indent="-4763">
              <a:buNone/>
            </a:pPr>
            <a:r>
              <a:rPr lang="ru-RU" dirty="0" smtClean="0"/>
              <a:t>р</a:t>
            </a:r>
            <a:r>
              <a:rPr lang="ru-RU" dirty="0" smtClean="0"/>
              <a:t>уководитель</a:t>
            </a:r>
            <a:r>
              <a:rPr lang="ru-RU" dirty="0" smtClean="0"/>
              <a:t>: Басова М.И., учитель</a:t>
            </a:r>
          </a:p>
          <a:p>
            <a:pPr marL="273050" indent="-4763" algn="ctr">
              <a:buNone/>
            </a:pPr>
            <a:r>
              <a:rPr lang="ru-RU" b="1" dirty="0" smtClean="0"/>
              <a:t>Лауреаты:</a:t>
            </a:r>
            <a:endParaRPr lang="ru-RU" dirty="0" smtClean="0"/>
          </a:p>
          <a:p>
            <a:pPr marL="273050" indent="-4763">
              <a:buNone/>
            </a:pPr>
            <a:r>
              <a:rPr lang="ru-RU" b="1" dirty="0" smtClean="0"/>
              <a:t>Вершинина Юлия, </a:t>
            </a:r>
            <a:r>
              <a:rPr lang="ru-RU" dirty="0" smtClean="0"/>
              <a:t>11 класс, МБОУ СОШ № 20.</a:t>
            </a:r>
          </a:p>
          <a:p>
            <a:pPr marL="273050" indent="-4763">
              <a:buNone/>
            </a:pPr>
            <a:r>
              <a:rPr lang="ru-RU" dirty="0" smtClean="0"/>
              <a:t>р</a:t>
            </a:r>
            <a:r>
              <a:rPr lang="ru-RU" dirty="0" smtClean="0"/>
              <a:t>уководитель</a:t>
            </a:r>
            <a:r>
              <a:rPr lang="ru-RU" dirty="0" smtClean="0"/>
              <a:t>: Островская Г. Н., учитель</a:t>
            </a:r>
          </a:p>
          <a:p>
            <a:pPr marL="273050" indent="-4763">
              <a:buNone/>
            </a:pPr>
            <a:r>
              <a:rPr lang="ru-RU" b="1" dirty="0" err="1" smtClean="0"/>
              <a:t>Валькова</a:t>
            </a:r>
            <a:r>
              <a:rPr lang="ru-RU" b="1" dirty="0" smtClean="0"/>
              <a:t> Арина, </a:t>
            </a:r>
            <a:r>
              <a:rPr lang="ru-RU" dirty="0" smtClean="0"/>
              <a:t>9 класс, МБОУ «Аэрокосмический лицей имени Ю.В. Кондратюка»</a:t>
            </a:r>
          </a:p>
          <a:p>
            <a:pPr marL="273050" indent="-4763">
              <a:buNone/>
            </a:pPr>
            <a:r>
              <a:rPr lang="ru-RU" dirty="0" smtClean="0"/>
              <a:t>р</a:t>
            </a:r>
            <a:r>
              <a:rPr lang="ru-RU" dirty="0" smtClean="0"/>
              <a:t>уководитель: </a:t>
            </a:r>
            <a:r>
              <a:rPr lang="ru-RU" dirty="0" err="1" smtClean="0"/>
              <a:t>Сунцова</a:t>
            </a:r>
            <a:r>
              <a:rPr lang="ru-RU" dirty="0" smtClean="0"/>
              <a:t> Н.В., руководитель музея</a:t>
            </a:r>
          </a:p>
          <a:p>
            <a:pPr marL="273050" indent="-4763">
              <a:buNone/>
            </a:pPr>
            <a:r>
              <a:rPr lang="ru-RU" b="1" dirty="0" err="1" smtClean="0"/>
              <a:t>Шипачева</a:t>
            </a:r>
            <a:r>
              <a:rPr lang="ru-RU" b="1" dirty="0" smtClean="0"/>
              <a:t>  </a:t>
            </a:r>
            <a:r>
              <a:rPr lang="ru-RU" dirty="0" smtClean="0"/>
              <a:t>Дарья</a:t>
            </a:r>
            <a:r>
              <a:rPr lang="ru-RU" dirty="0" smtClean="0"/>
              <a:t>, 9 класс, МБОУ СОШ № 202.</a:t>
            </a:r>
          </a:p>
          <a:p>
            <a:pPr marL="273050" indent="-4763">
              <a:buNone/>
            </a:pPr>
            <a:r>
              <a:rPr lang="ru-RU" dirty="0" smtClean="0"/>
              <a:t>Руководитель: </a:t>
            </a:r>
            <a:r>
              <a:rPr lang="ru-RU" dirty="0" err="1" smtClean="0"/>
              <a:t>Душтакова</a:t>
            </a:r>
            <a:r>
              <a:rPr lang="ru-RU" dirty="0" smtClean="0"/>
              <a:t> С.К., </a:t>
            </a:r>
            <a:r>
              <a:rPr lang="ru-RU" dirty="0" smtClean="0"/>
              <a:t>учитель</a:t>
            </a:r>
          </a:p>
          <a:p>
            <a:pPr marL="273050" indent="-4763">
              <a:buNone/>
            </a:pPr>
            <a:r>
              <a:rPr lang="ru-RU" b="1" dirty="0" err="1" smtClean="0"/>
              <a:t>Лановая</a:t>
            </a:r>
            <a:r>
              <a:rPr lang="ru-RU" b="1" dirty="0" smtClean="0"/>
              <a:t> </a:t>
            </a:r>
            <a:r>
              <a:rPr lang="ru-RU" b="1" dirty="0" smtClean="0"/>
              <a:t>Екатерина, </a:t>
            </a:r>
            <a:r>
              <a:rPr lang="ru-RU" dirty="0" smtClean="0"/>
              <a:t>11 класс МБОУ «НГПЛ им. Пушкина»</a:t>
            </a:r>
          </a:p>
          <a:p>
            <a:pPr marL="273050" indent="-4763">
              <a:buNone/>
            </a:pPr>
            <a:r>
              <a:rPr lang="ru-RU" dirty="0" smtClean="0"/>
              <a:t>руководитель</a:t>
            </a:r>
            <a:r>
              <a:rPr lang="ru-RU" dirty="0" smtClean="0"/>
              <a:t>: Ткаченко Н.Ю</a:t>
            </a:r>
            <a:r>
              <a:rPr lang="ru-RU" dirty="0" smtClean="0"/>
              <a:t>., учитель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534400" cy="9286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Научно-практическая конференция школьников «НОУ «Сибирь»</a:t>
            </a:r>
            <a:endParaRPr lang="ru-RU" dirty="0"/>
          </a:p>
        </p:txBody>
      </p:sp>
      <p:pic>
        <p:nvPicPr>
          <p:cNvPr id="1028" name="Picture 4" descr="C:\Documents and Settings\Мама\Рабочий стол\педсовет 2013\2013-09 (сен)\2013-09 (сен)\2013-09 (сен)\сканирование0001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786446" y="1500174"/>
            <a:ext cx="3071834" cy="219416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1029" name="Picture 5" descr="C:\Documents and Settings\Мама\Рабочий стол\педсовет 2013\2013-09 (сен)\2013-09 (сен)\2013-09 (сен)\сканирование0001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85720" y="3929066"/>
            <a:ext cx="5357882" cy="229622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142984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Городские массовые дела </a:t>
            </a:r>
            <a:br>
              <a:rPr lang="ru-RU" sz="2400" b="1" dirty="0" smtClean="0"/>
            </a:br>
            <a:r>
              <a:rPr lang="ru-RU" sz="2400" b="1" dirty="0" smtClean="0"/>
              <a:t>отдела по работе со школьными музеями </a:t>
            </a:r>
            <a:br>
              <a:rPr lang="ru-RU" sz="2400" b="1" dirty="0" smtClean="0"/>
            </a:br>
            <a:r>
              <a:rPr lang="ru-RU" sz="2400" b="1" dirty="0" err="1" smtClean="0"/>
              <a:t>ГЦФКиПВ</a:t>
            </a:r>
            <a:r>
              <a:rPr lang="ru-RU" sz="2400" b="1" dirty="0" smtClean="0"/>
              <a:t> «Виктория»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14554"/>
            <a:ext cx="8229600" cy="457203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совещание для руководителей музеев образовательных учреждений</a:t>
            </a:r>
          </a:p>
          <a:p>
            <a:r>
              <a:rPr lang="ru-RU" sz="2400" b="1" dirty="0" smtClean="0"/>
              <a:t>конкурс «Экскурсовод школьного музея» </a:t>
            </a:r>
          </a:p>
          <a:p>
            <a:r>
              <a:rPr lang="ru-RU" sz="2400" b="1" dirty="0" smtClean="0"/>
              <a:t>«Школьный музей: от традиции к новациям»</a:t>
            </a:r>
          </a:p>
          <a:p>
            <a:r>
              <a:rPr lang="ru-RU" sz="2400" b="1" dirty="0" smtClean="0"/>
              <a:t>НПК школьников «НОУ «Сибирь» </a:t>
            </a:r>
          </a:p>
          <a:p>
            <a:r>
              <a:rPr lang="ru-RU" sz="2400" b="1" dirty="0" smtClean="0"/>
              <a:t>НПК для руководителей музеев ОО</a:t>
            </a:r>
          </a:p>
          <a:p>
            <a:r>
              <a:rPr lang="ru-RU" sz="2400" b="1" dirty="0" smtClean="0"/>
              <a:t>Фестиваль школьных музеев </a:t>
            </a:r>
          </a:p>
          <a:p>
            <a:r>
              <a:rPr lang="ru-RU" sz="2400" b="1" dirty="0" smtClean="0"/>
              <a:t>Курсы повышения квалификации для ПДО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Фестиваль школьных музеев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143504" y="1928802"/>
            <a:ext cx="33575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18 мая 2016 года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1571612"/>
            <a:ext cx="4786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На базе музеев образовательных организаций Советского района</a:t>
            </a:r>
          </a:p>
        </p:txBody>
      </p:sp>
      <p:pic>
        <p:nvPicPr>
          <p:cNvPr id="3074" name="Picture 2" descr="C:\Users\Наталья Николаевна\Documents\Downloads\248A8490_1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85720" y="2928934"/>
            <a:ext cx="4393437" cy="2928958"/>
          </a:xfrm>
          <a:prstGeom prst="rect">
            <a:avLst/>
          </a:prstGeom>
          <a:noFill/>
        </p:spPr>
      </p:pic>
      <p:pic>
        <p:nvPicPr>
          <p:cNvPr id="3076" name="Picture 4" descr="C:\Users\Наталья Николаевна\Documents\Downloads\248A8725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893471" y="3196541"/>
            <a:ext cx="3964809" cy="30994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14298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Паспортизация и </a:t>
            </a:r>
            <a:r>
              <a:rPr lang="ru-RU" b="1" dirty="0" err="1" smtClean="0"/>
              <a:t>перепаспортизация</a:t>
            </a:r>
            <a:r>
              <a:rPr lang="ru-RU" b="1" dirty="0" smtClean="0"/>
              <a:t> музеев образовательных учреждений </a:t>
            </a:r>
            <a:endParaRPr lang="ru-RU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85720" y="2175586"/>
            <a:ext cx="857256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/>
              <a:t>Первичная паспортизация: </a:t>
            </a:r>
          </a:p>
          <a:p>
            <a:r>
              <a:rPr lang="ru-RU" sz="2800" dirty="0" smtClean="0"/>
              <a:t>5 образовательных организаций</a:t>
            </a:r>
          </a:p>
          <a:p>
            <a:endParaRPr lang="ru-RU" sz="2800" b="1" dirty="0" smtClean="0"/>
          </a:p>
          <a:p>
            <a:endParaRPr lang="ru-RU" sz="2800" b="1" dirty="0" smtClean="0"/>
          </a:p>
          <a:p>
            <a:r>
              <a:rPr lang="ru-RU" sz="2800" b="1" dirty="0" err="1" smtClean="0"/>
              <a:t>Перепаспортизация</a:t>
            </a:r>
            <a:r>
              <a:rPr lang="ru-RU" sz="2800" b="1" dirty="0" smtClean="0"/>
              <a:t>: </a:t>
            </a:r>
          </a:p>
          <a:p>
            <a:r>
              <a:rPr lang="ru-RU" sz="2800" dirty="0" smtClean="0"/>
              <a:t>12 образовательных организаций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Издательская деятельность</a:t>
            </a:r>
            <a:endParaRPr lang="ru-RU" dirty="0"/>
          </a:p>
        </p:txBody>
      </p:sp>
      <p:pic>
        <p:nvPicPr>
          <p:cNvPr id="5" name="Picture 2" descr="C:\Users\Наталья Николаевна\Documents\Scanned Documents\картинка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00034" y="1714488"/>
            <a:ext cx="3429023" cy="4572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500694" y="3567074"/>
            <a:ext cx="35004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Редакционная коллегия:</a:t>
            </a:r>
          </a:p>
          <a:p>
            <a:r>
              <a:rPr lang="ru-RU" u="sng" dirty="0" smtClean="0"/>
              <a:t>Васильев И.Г., </a:t>
            </a:r>
            <a:endParaRPr lang="ru-RU" dirty="0" smtClean="0"/>
          </a:p>
          <a:p>
            <a:r>
              <a:rPr lang="ru-RU" dirty="0" smtClean="0"/>
              <a:t>директор </a:t>
            </a:r>
          </a:p>
          <a:p>
            <a:r>
              <a:rPr lang="ru-RU" dirty="0" err="1" smtClean="0"/>
              <a:t>ГЦФКиПВ</a:t>
            </a:r>
            <a:r>
              <a:rPr lang="ru-RU" dirty="0" smtClean="0"/>
              <a:t> «Виктория»;</a:t>
            </a:r>
          </a:p>
          <a:p>
            <a:r>
              <a:rPr lang="ru-RU" u="sng" dirty="0" err="1" smtClean="0"/>
              <a:t>Шихваргер</a:t>
            </a:r>
            <a:r>
              <a:rPr lang="ru-RU" u="sng" dirty="0" smtClean="0"/>
              <a:t> Г.А., </a:t>
            </a:r>
            <a:endParaRPr lang="ru-RU" dirty="0" smtClean="0"/>
          </a:p>
          <a:p>
            <a:r>
              <a:rPr lang="ru-RU" dirty="0" smtClean="0"/>
              <a:t>Заслуженный учитель РФ, </a:t>
            </a:r>
          </a:p>
          <a:p>
            <a:r>
              <a:rPr lang="ru-RU" dirty="0" smtClean="0"/>
              <a:t>заместитель директора </a:t>
            </a:r>
          </a:p>
          <a:p>
            <a:r>
              <a:rPr lang="ru-RU" dirty="0" err="1" smtClean="0"/>
              <a:t>ГЦФКиПВ</a:t>
            </a:r>
            <a:r>
              <a:rPr lang="ru-RU" dirty="0" smtClean="0"/>
              <a:t> «Виктория»;</a:t>
            </a:r>
          </a:p>
          <a:p>
            <a:r>
              <a:rPr lang="ru-RU" u="sng" dirty="0" smtClean="0"/>
              <a:t>Мжельская Т.В., </a:t>
            </a:r>
            <a:endParaRPr lang="ru-RU" dirty="0" smtClean="0"/>
          </a:p>
          <a:p>
            <a:r>
              <a:rPr lang="ru-RU" dirty="0" smtClean="0"/>
              <a:t>к.и.н., доцент </a:t>
            </a:r>
            <a:r>
              <a:rPr lang="ru-RU" dirty="0" smtClean="0"/>
              <a:t>НГПУ</a:t>
            </a:r>
            <a:endParaRPr lang="ru-RU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929058" y="1357298"/>
            <a:ext cx="500066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/>
              <a:t>Авторы проекта: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Букарева Н.Н.,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начальник отдела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работе со школьными музеями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ГЦФКиПВ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Виктория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Благодарова С.А.,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методист отдела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ГЦФКиПВ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Виктория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17712"/>
            <a:ext cx="8229600" cy="2725734"/>
          </a:xfrm>
        </p:spPr>
        <p:txBody>
          <a:bodyPr>
            <a:noAutofit/>
          </a:bodyPr>
          <a:lstStyle/>
          <a:p>
            <a:r>
              <a:rPr lang="ru-RU" sz="8800" dirty="0" smtClean="0"/>
              <a:t>Спасибо за внимание</a:t>
            </a:r>
            <a:endParaRPr lang="ru-RU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Наши  активисты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928802"/>
            <a:ext cx="8858312" cy="428628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Попова Виктория Михайловна, МБОУ СОШ № 20, </a:t>
            </a:r>
          </a:p>
          <a:p>
            <a:r>
              <a:rPr lang="ru-RU" dirty="0" smtClean="0"/>
              <a:t>Искра Галина Николаевна, МБОУ «Лицей № 28», </a:t>
            </a:r>
          </a:p>
          <a:p>
            <a:r>
              <a:rPr lang="ru-RU" dirty="0" err="1" smtClean="0"/>
              <a:t>Журовик</a:t>
            </a:r>
            <a:r>
              <a:rPr lang="ru-RU" dirty="0" smtClean="0"/>
              <a:t> Галина Федоровна, МБОУ СОШ 41, </a:t>
            </a:r>
          </a:p>
          <a:p>
            <a:r>
              <a:rPr lang="ru-RU" dirty="0" err="1" smtClean="0"/>
              <a:t>Буякова</a:t>
            </a:r>
            <a:r>
              <a:rPr lang="ru-RU" dirty="0" smtClean="0"/>
              <a:t> Наталья Ивановна, МБОУ СОШ № 47, </a:t>
            </a:r>
          </a:p>
          <a:p>
            <a:r>
              <a:rPr lang="ru-RU" dirty="0" smtClean="0"/>
              <a:t>Голованова Елена Николаевна, МБОУ СОШ № 57, </a:t>
            </a:r>
          </a:p>
          <a:p>
            <a:r>
              <a:rPr lang="ru-RU" dirty="0" err="1" smtClean="0"/>
              <a:t>Стоценко</a:t>
            </a:r>
            <a:r>
              <a:rPr lang="ru-RU" dirty="0" smtClean="0"/>
              <a:t> Маргарита Георгиевна, МБОУ СОШ № 69, </a:t>
            </a:r>
          </a:p>
          <a:p>
            <a:r>
              <a:rPr lang="ru-RU" dirty="0" err="1" smtClean="0"/>
              <a:t>Валеева</a:t>
            </a:r>
            <a:r>
              <a:rPr lang="ru-RU" dirty="0" smtClean="0"/>
              <a:t> Софья Ивановна, МБОУ СОШ № 108, </a:t>
            </a:r>
          </a:p>
          <a:p>
            <a:r>
              <a:rPr lang="ru-RU" dirty="0" smtClean="0"/>
              <a:t>Ефимова Софья Дмитриевна, МБОУ СОШ № 111, </a:t>
            </a:r>
          </a:p>
          <a:p>
            <a:r>
              <a:rPr lang="ru-RU" dirty="0" smtClean="0"/>
              <a:t>Смирнова Алла Валентиновна, МБОУ СОШ № 167, </a:t>
            </a:r>
          </a:p>
          <a:p>
            <a:r>
              <a:rPr lang="ru-RU" dirty="0" err="1" smtClean="0"/>
              <a:t>Якушенко</a:t>
            </a:r>
            <a:r>
              <a:rPr lang="ru-RU" dirty="0" smtClean="0"/>
              <a:t> Тамара Васильевна, МБОУ СОШ № 202.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18" y="1571611"/>
          <a:ext cx="8572561" cy="5000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2"/>
                <a:gridCol w="2000264"/>
                <a:gridCol w="2000264"/>
                <a:gridCol w="2000264"/>
                <a:gridCol w="1857387"/>
              </a:tblGrid>
              <a:tr h="983699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№ </a:t>
                      </a: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Район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124460" algn="l"/>
                          <a:tab pos="516255" algn="ctr"/>
                        </a:tabLs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2013/2014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124460" algn="l"/>
                          <a:tab pos="516255" algn="ctr"/>
                        </a:tabLs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2014/2015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124460" algn="l"/>
                          <a:tab pos="516255" algn="ctr"/>
                        </a:tabLs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2015/2016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22407">
                <a:tc>
                  <a:txBody>
                    <a:bodyPr/>
                    <a:lstStyle/>
                    <a:p>
                      <a:pPr marL="228600" lvl="0" indent="-228600" algn="just">
                        <a:lnSpc>
                          <a:spcPct val="120000"/>
                        </a:lnSpc>
                        <a:spcAft>
                          <a:spcPts val="0"/>
                        </a:spcAft>
                        <a:buSzPct val="94000"/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1.</a:t>
                      </a:r>
                      <a:r>
                        <a:rPr lang="ru-RU" sz="16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Дзержинский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37,3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36,1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47,7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071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20000"/>
                        </a:lnSpc>
                        <a:spcAft>
                          <a:spcPts val="0"/>
                        </a:spcAft>
                        <a:buSzPct val="94000"/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2.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Калининский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16,6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11,4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36,2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071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20000"/>
                        </a:lnSpc>
                        <a:spcAft>
                          <a:spcPts val="0"/>
                        </a:spcAft>
                        <a:buSzPct val="94000"/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3.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Кировский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26,0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30,1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54,4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071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20000"/>
                        </a:lnSpc>
                        <a:spcAft>
                          <a:spcPts val="0"/>
                        </a:spcAft>
                        <a:buSzPct val="94000"/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4.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Ленинский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33,3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33,3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41,3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071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20000"/>
                        </a:lnSpc>
                        <a:spcAft>
                          <a:spcPts val="0"/>
                        </a:spcAft>
                        <a:buSzPct val="94000"/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5.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Октябрьский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32,3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30,5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33,9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071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20000"/>
                        </a:lnSpc>
                        <a:spcAft>
                          <a:spcPts val="0"/>
                        </a:spcAft>
                        <a:buSzPct val="94000"/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6.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Первомайский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27,2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27,7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37,5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071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20000"/>
                        </a:lnSpc>
                        <a:spcAft>
                          <a:spcPts val="0"/>
                        </a:spcAft>
                        <a:buSzPct val="94000"/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7.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Советский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25,0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25,6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36,0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4955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20000"/>
                        </a:lnSpc>
                        <a:spcAft>
                          <a:spcPts val="0"/>
                        </a:spcAft>
                        <a:buSzPct val="94000"/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8.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Центральный округ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18,7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21,0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24,5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0714">
                <a:tc gridSpan="2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Средний % по городу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27,4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29,8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38,8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2976" y="467005"/>
            <a:ext cx="7000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Таблица активности работы музеев ОО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19" y="1571613"/>
          <a:ext cx="8572560" cy="5001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7"/>
                <a:gridCol w="2143140"/>
                <a:gridCol w="1357322"/>
                <a:gridCol w="1357321"/>
                <a:gridCol w="1428760"/>
                <a:gridCol w="1428760"/>
              </a:tblGrid>
              <a:tr h="102362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№ </a:t>
                      </a: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Район, округ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Кол-во музеев в районе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1" kern="12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Количество призовых мест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1" kern="12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2013/2014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kumimoji="0" lang="ru-RU" sz="1400" b="1" kern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Количество призовых мест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2014/2015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Количество призовых мест</a:t>
                      </a:r>
                      <a:endParaRPr lang="ru-RU" sz="1200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2015/2016</a:t>
                      </a:r>
                      <a:endParaRPr lang="ru-RU" sz="1200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762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Дзержинский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</a:tr>
              <a:tr h="4762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Калининский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/>
                </a:tc>
              </a:tr>
              <a:tr h="4762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Кировский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/>
                </a:tc>
              </a:tr>
              <a:tr h="4762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Ленинский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32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/>
                </a:tc>
              </a:tr>
              <a:tr h="4762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Октябрьский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</a:tr>
              <a:tr h="4762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Первомайский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</a:tr>
              <a:tr h="4762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Советский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</a:tr>
              <a:tr h="64335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Центральный округ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33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42860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Таблица результативности </a:t>
            </a:r>
            <a:r>
              <a:rPr lang="ru-RU" sz="2400" b="1" dirty="0" smtClean="0"/>
              <a:t>работы школьных музеев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Участие музеев ОО в 4-5мероприятиях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71612"/>
            <a:ext cx="8503920" cy="5286412"/>
          </a:xfrm>
        </p:spPr>
        <p:txBody>
          <a:bodyPr>
            <a:noAutofit/>
          </a:bodyPr>
          <a:lstStyle/>
          <a:p>
            <a:r>
              <a:rPr lang="ru-RU" sz="2200" b="1" u="sng" dirty="0" smtClean="0"/>
              <a:t>Дзержинский район</a:t>
            </a:r>
            <a:r>
              <a:rPr lang="ru-RU" sz="2200" b="1" dirty="0" smtClean="0"/>
              <a:t>: </a:t>
            </a:r>
            <a:r>
              <a:rPr lang="ru-RU" sz="2200" dirty="0" smtClean="0"/>
              <a:t>МБОУ Лицей № 113, Аэрокосмический лицей им. Кондратюка; МБОУ СОШ № 36, 57, 87, 111, 169.</a:t>
            </a:r>
          </a:p>
          <a:p>
            <a:r>
              <a:rPr lang="ru-RU" sz="2200" b="1" u="sng" dirty="0" smtClean="0"/>
              <a:t>Калининский район</a:t>
            </a:r>
            <a:r>
              <a:rPr lang="ru-RU" sz="2200" b="1" dirty="0" smtClean="0"/>
              <a:t>: </a:t>
            </a:r>
            <a:r>
              <a:rPr lang="ru-RU" sz="2200" dirty="0" smtClean="0"/>
              <a:t>МБОУ Лицей № 28, 81; МБОУ СОШ № 34, 105.</a:t>
            </a:r>
          </a:p>
          <a:p>
            <a:r>
              <a:rPr lang="ru-RU" sz="2200" b="1" u="sng" dirty="0" smtClean="0"/>
              <a:t>Кировский район</a:t>
            </a:r>
            <a:r>
              <a:rPr lang="ru-RU" sz="2200" b="1" dirty="0" smtClean="0"/>
              <a:t>: </a:t>
            </a:r>
            <a:r>
              <a:rPr lang="ru-RU" sz="2200" dirty="0" smtClean="0"/>
              <a:t>МБОУ СОШ № 41, 47, 49, 63, 108, 182, МБС(К) ОУ С(К)ОШ 152.</a:t>
            </a:r>
          </a:p>
          <a:p>
            <a:r>
              <a:rPr lang="ru-RU" sz="2200" b="1" u="sng" dirty="0" smtClean="0"/>
              <a:t>Ленинский район</a:t>
            </a:r>
            <a:r>
              <a:rPr lang="ru-RU" sz="2200" b="1" dirty="0" smtClean="0"/>
              <a:t>: </a:t>
            </a:r>
            <a:r>
              <a:rPr lang="ru-RU" sz="2200" dirty="0" smtClean="0"/>
              <a:t>МАОУ Гимназия № 14, МБОУ СОШ № 15, 20, 67, 69, 86, 129, 191.</a:t>
            </a:r>
          </a:p>
          <a:p>
            <a:r>
              <a:rPr lang="ru-RU" sz="2200" b="1" u="sng" dirty="0" smtClean="0"/>
              <a:t>Октябрьский район</a:t>
            </a:r>
            <a:r>
              <a:rPr lang="ru-RU" sz="2200" b="1" dirty="0" smtClean="0"/>
              <a:t>: </a:t>
            </a:r>
            <a:r>
              <a:rPr lang="ru-RU" sz="2200" dirty="0" smtClean="0"/>
              <a:t>МБОУ СОШ № 167, 195, 202.</a:t>
            </a:r>
          </a:p>
          <a:p>
            <a:r>
              <a:rPr lang="ru-RU" sz="2200" b="1" u="sng" dirty="0" smtClean="0"/>
              <a:t>Первомайский район</a:t>
            </a:r>
            <a:r>
              <a:rPr lang="ru-RU" sz="2200" b="1" dirty="0" smtClean="0"/>
              <a:t>: </a:t>
            </a:r>
            <a:r>
              <a:rPr lang="ru-RU" sz="2200" dirty="0" smtClean="0"/>
              <a:t>МКДОУ </a:t>
            </a:r>
            <a:r>
              <a:rPr lang="ru-RU" sz="2200" dirty="0" err="1" smtClean="0"/>
              <a:t>д</a:t>
            </a:r>
            <a:r>
              <a:rPr lang="ru-RU" sz="2200" dirty="0" smtClean="0"/>
              <a:t>/с № 78 «Теремок».</a:t>
            </a:r>
          </a:p>
          <a:p>
            <a:r>
              <a:rPr lang="ru-RU" sz="2200" b="1" u="sng" dirty="0" smtClean="0"/>
              <a:t>Советский район</a:t>
            </a:r>
            <a:r>
              <a:rPr lang="ru-RU" sz="2200" b="1" dirty="0" smtClean="0"/>
              <a:t>: </a:t>
            </a:r>
            <a:r>
              <a:rPr lang="ru-RU" sz="2200" dirty="0" smtClean="0"/>
              <a:t>МАОУ ОЦ «Горностай».</a:t>
            </a:r>
          </a:p>
          <a:p>
            <a:r>
              <a:rPr lang="ru-RU" sz="2200" b="1" u="sng" dirty="0" smtClean="0"/>
              <a:t>Центральный округ</a:t>
            </a:r>
            <a:r>
              <a:rPr lang="ru-RU" sz="2200" b="1" dirty="0" smtClean="0"/>
              <a:t>: </a:t>
            </a:r>
            <a:r>
              <a:rPr lang="ru-RU" sz="2200" dirty="0" smtClean="0"/>
              <a:t>МБОУ СОШ № 3. 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312594"/>
            <a:ext cx="8534400" cy="758952"/>
          </a:xfrm>
        </p:spPr>
        <p:txBody>
          <a:bodyPr>
            <a:noAutofit/>
          </a:bodyPr>
          <a:lstStyle/>
          <a:p>
            <a:r>
              <a:rPr lang="ru-RU" sz="2400" dirty="0" smtClean="0"/>
              <a:t>Не участвуют в городских массовых делах отдела по работе со школьными музеями </a:t>
            </a:r>
            <a:r>
              <a:rPr lang="ru-RU" sz="2400" dirty="0" err="1" smtClean="0"/>
              <a:t>ГЦФКиПВ</a:t>
            </a:r>
            <a:r>
              <a:rPr lang="ru-RU" sz="2400" dirty="0" smtClean="0"/>
              <a:t> «Виктория»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785958"/>
            <a:ext cx="8503920" cy="4572000"/>
          </a:xfrm>
        </p:spPr>
        <p:txBody>
          <a:bodyPr>
            <a:normAutofit lnSpcReduction="10000"/>
          </a:bodyPr>
          <a:lstStyle/>
          <a:p>
            <a:r>
              <a:rPr lang="ru-RU" b="1" u="sng" dirty="0" smtClean="0"/>
              <a:t>Калининский район</a:t>
            </a:r>
            <a:r>
              <a:rPr lang="ru-RU" b="1" dirty="0" smtClean="0"/>
              <a:t>: </a:t>
            </a:r>
            <a:r>
              <a:rPr lang="ru-RU" dirty="0" smtClean="0"/>
              <a:t>МБОУ СОШ № 23, 184, 207.</a:t>
            </a:r>
          </a:p>
          <a:p>
            <a:r>
              <a:rPr lang="ru-RU" b="1" u="sng" dirty="0" smtClean="0"/>
              <a:t>Кировский район</a:t>
            </a:r>
            <a:r>
              <a:rPr lang="ru-RU" b="1" dirty="0" smtClean="0"/>
              <a:t>: </a:t>
            </a:r>
            <a:r>
              <a:rPr lang="ru-RU" dirty="0" smtClean="0"/>
              <a:t>МБОУ СОШ № 64, МКДОУ </a:t>
            </a:r>
            <a:r>
              <a:rPr lang="ru-RU" dirty="0" err="1" smtClean="0"/>
              <a:t>д</a:t>
            </a:r>
            <a:r>
              <a:rPr lang="ru-RU" dirty="0" smtClean="0"/>
              <a:t>/с № 436.</a:t>
            </a:r>
          </a:p>
          <a:p>
            <a:r>
              <a:rPr lang="ru-RU" b="1" u="sng" dirty="0" smtClean="0"/>
              <a:t>Ленинский район</a:t>
            </a:r>
            <a:r>
              <a:rPr lang="ru-RU" b="1" dirty="0" smtClean="0"/>
              <a:t>: </a:t>
            </a:r>
            <a:r>
              <a:rPr lang="ru-RU" dirty="0" smtClean="0"/>
              <a:t>МБОУ СОШ № 90.</a:t>
            </a:r>
          </a:p>
          <a:p>
            <a:r>
              <a:rPr lang="ru-RU" b="1" u="sng" dirty="0" smtClean="0"/>
              <a:t>Октябрьский район</a:t>
            </a:r>
            <a:r>
              <a:rPr lang="ru-RU" b="1" dirty="0" smtClean="0"/>
              <a:t>: </a:t>
            </a:r>
            <a:r>
              <a:rPr lang="ru-RU" dirty="0" smtClean="0"/>
              <a:t>МБС(К)ОУС(К)ОШ № 1.</a:t>
            </a:r>
          </a:p>
          <a:p>
            <a:r>
              <a:rPr lang="ru-RU" b="1" u="sng" dirty="0" smtClean="0"/>
              <a:t>Советский район</a:t>
            </a:r>
            <a:r>
              <a:rPr lang="ru-RU" b="1" dirty="0" smtClean="0"/>
              <a:t>: </a:t>
            </a:r>
            <a:r>
              <a:rPr lang="ru-RU" dirty="0" smtClean="0"/>
              <a:t>МБОУ «Гимназия № 5»</a:t>
            </a:r>
          </a:p>
          <a:p>
            <a:r>
              <a:rPr lang="ru-RU" b="1" u="sng" dirty="0" smtClean="0"/>
              <a:t>Центральный округ</a:t>
            </a:r>
            <a:r>
              <a:rPr lang="ru-RU" b="1" dirty="0" smtClean="0"/>
              <a:t>: </a:t>
            </a:r>
            <a:r>
              <a:rPr lang="ru-RU" dirty="0" smtClean="0"/>
              <a:t>МАОУ Гимназия № 1, МБОУ СОШ № 1, 12, 29, 51, 180, Экономический лицей, Сибирский кадетский корпус, </a:t>
            </a:r>
            <a:r>
              <a:rPr lang="ru-RU" dirty="0" err="1" smtClean="0"/>
              <a:t>д</a:t>
            </a:r>
            <a:r>
              <a:rPr lang="ru-RU" dirty="0" smtClean="0"/>
              <a:t>/с № 420.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38403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Курсы для руководителей музеев образовательных учреждений</a:t>
            </a:r>
            <a:endParaRPr lang="ru-RU" dirty="0"/>
          </a:p>
        </p:txBody>
      </p:sp>
      <p:grpSp>
        <p:nvGrpSpPr>
          <p:cNvPr id="3" name="Группа 5"/>
          <p:cNvGrpSpPr/>
          <p:nvPr/>
        </p:nvGrpSpPr>
        <p:grpSpPr>
          <a:xfrm>
            <a:off x="4857752" y="1500174"/>
            <a:ext cx="4000528" cy="2647429"/>
            <a:chOff x="142844" y="1357298"/>
            <a:chExt cx="4429156" cy="3147495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grpSpPr>
        <p:pic>
          <p:nvPicPr>
            <p:cNvPr id="1026" name="Picture 2" descr="C:\Documents and Settings\Мама\Рабочий стол\педсовет 2013\2013-09 (сен)\сканирование0002.jpg"/>
            <p:cNvPicPr>
              <a:picLocks noChangeAspect="1" noChangeArrowheads="1"/>
            </p:cNvPicPr>
            <p:nvPr/>
          </p:nvPicPr>
          <p:blipFill>
            <a:blip r:embed="rId2" cstate="screen"/>
            <a:srcRect/>
            <a:stretch>
              <a:fillRect/>
            </a:stretch>
          </p:blipFill>
          <p:spPr bwMode="auto">
            <a:xfrm rot="16200000">
              <a:off x="1876415" y="1804985"/>
              <a:ext cx="3143272" cy="2247898"/>
            </a:xfrm>
            <a:prstGeom prst="rect">
              <a:avLst/>
            </a:prstGeom>
            <a:noFill/>
          </p:spPr>
        </p:pic>
        <p:pic>
          <p:nvPicPr>
            <p:cNvPr id="1027" name="Picture 3" descr="C:\Documents and Settings\Мама\Рабочий стол\педсовет 2013\2013-09 (сен)\сканирование0001.jpg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 rot="16200000">
              <a:off x="-323613" y="1823756"/>
              <a:ext cx="3147494" cy="2214579"/>
            </a:xfrm>
            <a:prstGeom prst="rect">
              <a:avLst/>
            </a:prstGeom>
            <a:noFill/>
          </p:spPr>
        </p:pic>
      </p:grpSp>
      <p:sp>
        <p:nvSpPr>
          <p:cNvPr id="10" name="Прямоугольник 9"/>
          <p:cNvSpPr/>
          <p:nvPr/>
        </p:nvSpPr>
        <p:spPr>
          <a:xfrm>
            <a:off x="214282" y="1500174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 smtClean="0"/>
              <a:t>«Содержание и методика краеведения в современной школе»</a:t>
            </a:r>
            <a:endParaRPr lang="ru-RU" sz="2800" dirty="0"/>
          </a:p>
        </p:txBody>
      </p:sp>
      <p:pic>
        <p:nvPicPr>
          <p:cNvPr id="5" name="Picture 2" descr="C:\Users\Наталья Николаевна\Documents\Фото\мероприятия отдела музеев\курсы ПДО\курсы 2016\РМО руковод.музеев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214282" y="3714752"/>
            <a:ext cx="4500562" cy="2554287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857884" y="5059932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Объем: 72 часа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55432"/>
            <a:ext cx="8534400" cy="987552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Курсы для руководителей музеев образовательных учреждений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741362"/>
            <a:ext cx="8503920" cy="4688034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«Психолого-педагогическое сопровождение личностного роста ребенка в патриотическом воспитании», </a:t>
            </a:r>
          </a:p>
          <a:p>
            <a:r>
              <a:rPr lang="ru-RU" sz="2000" b="1" dirty="0" smtClean="0"/>
              <a:t>«Современные технологии в школьном музее», </a:t>
            </a:r>
          </a:p>
          <a:p>
            <a:r>
              <a:rPr lang="ru-RU" sz="2000" b="1" dirty="0" smtClean="0"/>
              <a:t>«Организация проектной деятельности учащихся в школьном музее», </a:t>
            </a:r>
          </a:p>
          <a:p>
            <a:r>
              <a:rPr lang="ru-RU" sz="2000" b="1" dirty="0" smtClean="0"/>
              <a:t>«Мониторинг работы музея образовательного учреждения», </a:t>
            </a:r>
          </a:p>
          <a:p>
            <a:r>
              <a:rPr lang="ru-RU" sz="2000" b="1" dirty="0" smtClean="0"/>
              <a:t>«Экскурсионная деятельность – одна из основной формы работы музея», </a:t>
            </a:r>
          </a:p>
          <a:p>
            <a:r>
              <a:rPr lang="ru-RU" sz="2000" b="1" dirty="0" smtClean="0"/>
              <a:t>«Подготовка музея ОУ к аттестации и паспортизации», </a:t>
            </a:r>
          </a:p>
          <a:p>
            <a:r>
              <a:rPr lang="ru-RU" sz="2000" b="1" dirty="0" smtClean="0"/>
              <a:t>«ИКТ в издательской деятельности школьного музея».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1132</TotalTime>
  <Words>1270</Words>
  <Application>Microsoft Office PowerPoint</Application>
  <PresentationFormat>Экран (4:3)</PresentationFormat>
  <Paragraphs>272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Официальная</vt:lpstr>
      <vt:lpstr>Работа музеев образовательных учреждений в 2015/2016 учебном году</vt:lpstr>
      <vt:lpstr>Городские массовые дела  отдела по работе со школьными музеями  ГЦФКиПВ «Виктория»</vt:lpstr>
      <vt:lpstr>Наши  активисты</vt:lpstr>
      <vt:lpstr>Слайд 4</vt:lpstr>
      <vt:lpstr>Слайд 5</vt:lpstr>
      <vt:lpstr>Участие музеев ОО в 4-5мероприятиях</vt:lpstr>
      <vt:lpstr>Не участвуют в городских массовых делах отдела по работе со школьными музеями ГЦФКиПВ «Виктория»</vt:lpstr>
      <vt:lpstr>Курсы для руководителей музеев образовательных учреждений</vt:lpstr>
      <vt:lpstr>Курсы для руководителей музеев образовательных учреждений</vt:lpstr>
      <vt:lpstr>Городская школа «Юный экскурсовод»</vt:lpstr>
      <vt:lpstr>Городские конкурсы</vt:lpstr>
      <vt:lpstr>Экскурсовод школьного музея</vt:lpstr>
      <vt:lpstr>Экскурсовод школьного музея</vt:lpstr>
      <vt:lpstr>Городской конкурс  «Школьный музей: от традиции к новациям»</vt:lpstr>
      <vt:lpstr>Научно-практические конференции</vt:lpstr>
      <vt:lpstr>Научно-практическая  конференция школьников</vt:lpstr>
      <vt:lpstr>Городской конкурс  исследовательских проектов (5-8 классы)</vt:lpstr>
      <vt:lpstr>Научно-практическая конференция школьников «НОУ «Сибирь»</vt:lpstr>
      <vt:lpstr>Научно-практическая конференция школьников «НОУ «Сибирь»</vt:lpstr>
      <vt:lpstr>Фестиваль школьных музеев</vt:lpstr>
      <vt:lpstr>Паспортизация и перепаспортизация музеев образовательных учреждений </vt:lpstr>
      <vt:lpstr>Издательская деятельность</vt:lpstr>
      <vt:lpstr>Спасибо за внимание</vt:lpstr>
    </vt:vector>
  </TitlesOfParts>
  <Company>Kraftway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работы                        музеев образовательных учреждений                              за 2011/2012 учебный год</dc:title>
  <dc:creator>Наталья Николаевна</dc:creator>
  <cp:lastModifiedBy>Наталья Николаевна</cp:lastModifiedBy>
  <cp:revision>152</cp:revision>
  <dcterms:created xsi:type="dcterms:W3CDTF">2012-09-18T12:07:09Z</dcterms:created>
  <dcterms:modified xsi:type="dcterms:W3CDTF">2016-10-04T05:44:42Z</dcterms:modified>
</cp:coreProperties>
</file>