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7" r:id="rId8"/>
    <p:sldId id="266" r:id="rId9"/>
    <p:sldId id="262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23C4-B5A3-40D8-A498-4CE5A1C75CA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E3B1-2F79-4F86-A4FE-004A4863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23C4-B5A3-40D8-A498-4CE5A1C75CA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E3B1-2F79-4F86-A4FE-004A4863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23C4-B5A3-40D8-A498-4CE5A1C75CA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E3B1-2F79-4F86-A4FE-004A4863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23C4-B5A3-40D8-A498-4CE5A1C75CA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E3B1-2F79-4F86-A4FE-004A4863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23C4-B5A3-40D8-A498-4CE5A1C75CA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E3B1-2F79-4F86-A4FE-004A4863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23C4-B5A3-40D8-A498-4CE5A1C75CA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E3B1-2F79-4F86-A4FE-004A4863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23C4-B5A3-40D8-A498-4CE5A1C75CA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E3B1-2F79-4F86-A4FE-004A4863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23C4-B5A3-40D8-A498-4CE5A1C75CA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E3B1-2F79-4F86-A4FE-004A4863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23C4-B5A3-40D8-A498-4CE5A1C75CA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E3B1-2F79-4F86-A4FE-004A4863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23C4-B5A3-40D8-A498-4CE5A1C75CA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E3B1-2F79-4F86-A4FE-004A48634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23C4-B5A3-40D8-A498-4CE5A1C75CA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9E3B1-2F79-4F86-A4FE-004A48634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EC9E3B1-2F79-4F86-A4FE-004A48634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BA823C4-B5A3-40D8-A498-4CE5A1C75CA5}" type="datetimeFigureOut">
              <a:rPr lang="ru-RU" smtClean="0"/>
              <a:pPr/>
              <a:t>04.10.2016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56992"/>
            <a:ext cx="7772400" cy="1470025"/>
          </a:xfrm>
        </p:spPr>
        <p:txBody>
          <a:bodyPr>
            <a:noAutofit/>
          </a:bodyPr>
          <a:lstStyle/>
          <a:p>
            <a:pPr algn="ctr">
              <a:lnSpc>
                <a:spcPts val="4700"/>
              </a:lnSpc>
            </a:pPr>
            <a:r>
              <a:rPr lang="ru-RU" sz="4200" b="1" dirty="0" smtClean="0"/>
              <a:t>Развитие системы </a:t>
            </a:r>
            <a:br>
              <a:rPr lang="ru-RU" sz="4200" b="1" dirty="0" smtClean="0"/>
            </a:br>
            <a:r>
              <a:rPr lang="ru-RU" sz="4200" b="1" dirty="0" smtClean="0"/>
              <a:t>военно-патриотического и гражданского воспитания детей в образовательных организациях средствами дополнительного образования</a:t>
            </a:r>
            <a:endParaRPr lang="ru-RU" sz="4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30120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Судьярова Любовь Борисовна,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</a:rPr>
              <a:t>з</a:t>
            </a:r>
            <a:r>
              <a:rPr lang="ru-RU" sz="1800" dirty="0" smtClean="0">
                <a:solidFill>
                  <a:schemeClr val="tx1"/>
                </a:solidFill>
              </a:rPr>
              <a:t>аместитель директора МКУ ДО «Городской центр физической культуры и патриотического воспитания «Виктория»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6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7620000" cy="3384376"/>
          </a:xfrm>
        </p:spPr>
        <p:txBody>
          <a:bodyPr/>
          <a:lstStyle/>
          <a:p>
            <a:pPr algn="ctr"/>
            <a:r>
              <a:rPr lang="ru-RU" sz="8000" b="1" dirty="0"/>
              <a:t>Спасибо </a:t>
            </a:r>
            <a:br>
              <a:rPr lang="ru-RU" sz="8000" b="1" dirty="0"/>
            </a:br>
            <a:r>
              <a:rPr lang="ru-RU" sz="8000" b="1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353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7620000" cy="1143000"/>
          </a:xfrm>
        </p:spPr>
        <p:txBody>
          <a:bodyPr/>
          <a:lstStyle/>
          <a:p>
            <a:pPr algn="ctr"/>
            <a:r>
              <a:rPr lang="ru-RU" sz="4000" b="1" dirty="0"/>
              <a:t>Школьные музеи </a:t>
            </a:r>
            <a:br>
              <a:rPr lang="ru-RU" sz="4000" b="1" dirty="0"/>
            </a:br>
            <a:r>
              <a:rPr lang="ru-RU" sz="4000" b="1" dirty="0"/>
              <a:t>города Новосибирска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8232"/>
            <a:ext cx="7620000" cy="3989040"/>
          </a:xfrm>
        </p:spPr>
        <p:txBody>
          <a:bodyPr/>
          <a:lstStyle/>
          <a:p>
            <a:r>
              <a:rPr lang="ru-RU" sz="2400" dirty="0"/>
              <a:t>В городе Новосибирске </a:t>
            </a:r>
            <a:r>
              <a:rPr lang="ru-RU" sz="2400"/>
              <a:t>работает </a:t>
            </a:r>
            <a:r>
              <a:rPr lang="ru-RU" sz="2400" smtClean="0"/>
              <a:t>более 160  музеев, </a:t>
            </a:r>
            <a:r>
              <a:rPr lang="ru-RU" sz="2400" dirty="0"/>
              <a:t>в том числе 1 музейный уголок, 7 музеев в детских садах.</a:t>
            </a:r>
          </a:p>
          <a:p>
            <a:pPr>
              <a:buNone/>
            </a:pPr>
            <a:r>
              <a:rPr lang="ru-RU" sz="2400" dirty="0"/>
              <a:t>Из них:</a:t>
            </a:r>
          </a:p>
          <a:p>
            <a:r>
              <a:rPr lang="ru-RU" sz="2400" dirty="0"/>
              <a:t>Музеев исторического профиля –</a:t>
            </a:r>
            <a:r>
              <a:rPr lang="ru-RU" sz="2400" dirty="0" smtClean="0"/>
              <a:t> </a:t>
            </a:r>
            <a:r>
              <a:rPr lang="ru-RU" sz="2400" dirty="0"/>
              <a:t>93,</a:t>
            </a:r>
          </a:p>
          <a:p>
            <a:r>
              <a:rPr lang="ru-RU" sz="2400" dirty="0"/>
              <a:t>Музеев военно-исторического профиля – 32,</a:t>
            </a:r>
          </a:p>
          <a:p>
            <a:r>
              <a:rPr lang="ru-RU" sz="2400" dirty="0"/>
              <a:t>Музеев этнографического профиля – 12,</a:t>
            </a:r>
          </a:p>
          <a:p>
            <a:r>
              <a:rPr lang="ru-RU" sz="2400" dirty="0"/>
              <a:t>Музеев краеведческого профиля – 13,</a:t>
            </a:r>
          </a:p>
          <a:p>
            <a:r>
              <a:rPr lang="ru-RU" sz="2400" dirty="0" smtClean="0"/>
              <a:t>Другие – </a:t>
            </a:r>
            <a:r>
              <a:rPr lang="ru-RU" sz="2400" dirty="0"/>
              <a:t>11.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0859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7620000" cy="1143000"/>
          </a:xfrm>
        </p:spPr>
        <p:txBody>
          <a:bodyPr/>
          <a:lstStyle/>
          <a:p>
            <a:pPr algn="ctr"/>
            <a:r>
              <a:rPr lang="ru-RU" sz="4000" b="1" dirty="0"/>
              <a:t>Патриотические клубы города Новосибирска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8232"/>
            <a:ext cx="7620000" cy="3989040"/>
          </a:xfrm>
        </p:spPr>
        <p:txBody>
          <a:bodyPr/>
          <a:lstStyle/>
          <a:p>
            <a:r>
              <a:rPr lang="ru-RU" dirty="0"/>
              <a:t>В городе Новосибирске работает </a:t>
            </a:r>
            <a:r>
              <a:rPr lang="ru-RU" dirty="0" smtClean="0"/>
              <a:t>43 патриотических клуба и объединения.</a:t>
            </a:r>
            <a:endParaRPr lang="ru-RU" dirty="0"/>
          </a:p>
          <a:p>
            <a:pPr>
              <a:buNone/>
            </a:pPr>
            <a:r>
              <a:rPr lang="ru-RU" sz="2400" dirty="0"/>
              <a:t>Из них:</a:t>
            </a:r>
          </a:p>
          <a:p>
            <a:r>
              <a:rPr lang="ru-RU" sz="2400" dirty="0" smtClean="0"/>
              <a:t>Военно-патриотического направления </a:t>
            </a:r>
            <a:r>
              <a:rPr lang="ru-RU" sz="2400" dirty="0"/>
              <a:t>–</a:t>
            </a:r>
            <a:r>
              <a:rPr lang="ru-RU" sz="2400" dirty="0" smtClean="0"/>
              <a:t> 37,</a:t>
            </a:r>
            <a:endParaRPr lang="ru-RU" sz="2400" dirty="0"/>
          </a:p>
          <a:p>
            <a:r>
              <a:rPr lang="ru-RU" sz="2400" dirty="0" smtClean="0"/>
              <a:t>Гражданско-патриотического направления </a:t>
            </a:r>
            <a:r>
              <a:rPr lang="ru-RU" sz="2400" dirty="0"/>
              <a:t>– </a:t>
            </a:r>
            <a:r>
              <a:rPr lang="ru-RU" sz="2400" dirty="0" smtClean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xmlns="" val="37669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7620000" cy="1143000"/>
          </a:xfrm>
        </p:spPr>
        <p:txBody>
          <a:bodyPr/>
          <a:lstStyle/>
          <a:p>
            <a:pPr algn="ctr"/>
            <a:r>
              <a:rPr lang="ru-RU" sz="4000" b="1" dirty="0" smtClean="0"/>
              <a:t>Материально-техническая база школьных музеев</a:t>
            </a:r>
            <a:endParaRPr lang="ru-RU" sz="4000" b="1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75%</a:t>
            </a:r>
          </a:p>
          <a:p>
            <a:pPr marL="114300" indent="0">
              <a:buNone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30% </a:t>
            </a:r>
          </a:p>
          <a:p>
            <a:pPr marL="114300" indent="0">
              <a:buNone/>
            </a:pP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менее</a:t>
            </a:r>
            <a:r>
              <a:rPr lang="ru-RU" sz="7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30%</a:t>
            </a:r>
            <a:endParaRPr lang="ru-RU" sz="7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2088359"/>
            <a:ext cx="349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Музеев подключено к интернету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71799" y="3510498"/>
            <a:ext cx="3484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Имеют современную оргтехнику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23928" y="4797152"/>
            <a:ext cx="3359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Имеют современное музейное </a:t>
            </a:r>
          </a:p>
          <a:p>
            <a:r>
              <a:rPr lang="ru-RU" b="1" dirty="0" smtClean="0"/>
              <a:t>оборудование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655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7620000" cy="1143000"/>
          </a:xfrm>
        </p:spPr>
        <p:txBody>
          <a:bodyPr/>
          <a:lstStyle/>
          <a:p>
            <a:pPr algn="ctr"/>
            <a:r>
              <a:rPr lang="ru-RU" sz="4000" b="1" dirty="0" smtClean="0"/>
              <a:t>Материально-техническая база патриотических клубов</a:t>
            </a:r>
            <a:endParaRPr lang="ru-RU" sz="4000" b="1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86%</a:t>
            </a:r>
          </a:p>
          <a:p>
            <a:pPr marL="114300" indent="0">
              <a:buNone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16% </a:t>
            </a:r>
          </a:p>
          <a:p>
            <a:pPr marL="114300" indent="0">
              <a:buNone/>
            </a:pPr>
            <a:r>
              <a:rPr lang="ru-RU" sz="7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67%</a:t>
            </a:r>
            <a:endParaRPr lang="ru-RU" sz="7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1844824"/>
            <a:ext cx="4336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Патриотических клубов располагают </a:t>
            </a:r>
          </a:p>
          <a:p>
            <a:r>
              <a:rPr lang="ru-RU" b="1" dirty="0" smtClean="0"/>
              <a:t>удовлетворительным уровнем </a:t>
            </a:r>
          </a:p>
          <a:p>
            <a:r>
              <a:rPr lang="ru-RU" b="1" dirty="0" smtClean="0"/>
              <a:t>материально-технической оснащенности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71799" y="3510498"/>
            <a:ext cx="492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Имеют отдельные оборудованные помещения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71800" y="4869160"/>
            <a:ext cx="332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Имеют единую форму одежды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148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удьярова\Фото\Курсы\Курсы 2016 фото\DSC_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21"/>
          <a:stretch/>
        </p:blipFill>
        <p:spPr bwMode="auto">
          <a:xfrm>
            <a:off x="323528" y="2745240"/>
            <a:ext cx="4073134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7620000" cy="1143000"/>
          </a:xfrm>
        </p:spPr>
        <p:txBody>
          <a:bodyPr/>
          <a:lstStyle/>
          <a:p>
            <a:pPr algn="ctr"/>
            <a:r>
              <a:rPr lang="ru-RU" sz="3600" b="1" dirty="0"/>
              <a:t>Курсы повышения квалификации для руководителей патриотических </a:t>
            </a:r>
            <a:r>
              <a:rPr lang="ru-RU" sz="3600" b="1" dirty="0" smtClean="0"/>
              <a:t>клубов и школьных музеев</a:t>
            </a:r>
            <a:endParaRPr lang="ru-RU" sz="3600" b="1" dirty="0"/>
          </a:p>
        </p:txBody>
      </p:sp>
      <p:pic>
        <p:nvPicPr>
          <p:cNvPr id="7" name="Picture 2" descr="C:\Documents and Settings\Наталья Николаевна\Рабочий стол\Готово\Курсы март-апрель 2015\IMG_25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7" r="1848"/>
          <a:stretch/>
        </p:blipFill>
        <p:spPr bwMode="auto">
          <a:xfrm>
            <a:off x="4717091" y="2745240"/>
            <a:ext cx="4031373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24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584176"/>
          </a:xfrm>
        </p:spPr>
        <p:txBody>
          <a:bodyPr/>
          <a:lstStyle/>
          <a:p>
            <a:pPr algn="ctr"/>
            <a:r>
              <a:rPr lang="ru-RU" sz="3300" b="1" dirty="0" smtClean="0"/>
              <a:t>Примерные функциональные обязанности педагога дополнительного образования</a:t>
            </a:r>
            <a:endParaRPr lang="ru-RU" sz="33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3464621"/>
              </p:ext>
            </p:extLst>
          </p:nvPr>
        </p:nvGraphicFramePr>
        <p:xfrm>
          <a:off x="323528" y="1844824"/>
          <a:ext cx="7920880" cy="4784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6091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Руководителя патриотического клуба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Руководителя школьного музея</a:t>
                      </a:r>
                      <a:endParaRPr lang="ru-RU" dirty="0"/>
                    </a:p>
                  </a:txBody>
                  <a:tcPr/>
                </a:tc>
              </a:tr>
              <a:tr h="609113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учебно-тренировочных сборов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</a:t>
                      </a:r>
                      <a:r>
                        <a:rPr lang="ru-RU" baseline="0" dirty="0" smtClean="0"/>
                        <a:t> музейных уроков</a:t>
                      </a:r>
                      <a:endParaRPr lang="ru-RU" dirty="0"/>
                    </a:p>
                  </a:txBody>
                  <a:tcPr/>
                </a:tc>
              </a:tr>
              <a:tr h="609113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уроков</a:t>
                      </a:r>
                      <a:r>
                        <a:rPr lang="ru-RU" baseline="0" dirty="0" smtClean="0"/>
                        <a:t> мужества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интегрированных уроков</a:t>
                      </a:r>
                      <a:endParaRPr lang="ru-RU" dirty="0"/>
                    </a:p>
                  </a:txBody>
                  <a:tcPr/>
                </a:tc>
              </a:tr>
              <a:tr h="870162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 в соревнованиях и мероприятиях патриотической</a:t>
                      </a:r>
                      <a:r>
                        <a:rPr lang="ru-RU" baseline="0" dirty="0" smtClean="0"/>
                        <a:t> направленности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экскурсий</a:t>
                      </a:r>
                      <a:endParaRPr lang="ru-RU" dirty="0"/>
                    </a:p>
                  </a:txBody>
                  <a:tcPr/>
                </a:tc>
              </a:tr>
              <a:tr h="348065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профильных</a:t>
                      </a:r>
                      <a:r>
                        <a:rPr lang="ru-RU" baseline="0" dirty="0" smtClean="0"/>
                        <a:t> смен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уроков мужества</a:t>
                      </a:r>
                      <a:endParaRPr lang="ru-RU" dirty="0"/>
                    </a:p>
                  </a:txBody>
                  <a:tcPr/>
                </a:tc>
              </a:tr>
              <a:tr h="609113">
                <a:tc>
                  <a:txBody>
                    <a:bodyPr/>
                    <a:lstStyle/>
                    <a:p>
                      <a:r>
                        <a:rPr lang="ru-RU" dirty="0" smtClean="0"/>
                        <a:t>Сдача военно-спортивных нормативов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 в конкурсах и фестивалях</a:t>
                      </a:r>
                      <a:endParaRPr lang="ru-RU" dirty="0"/>
                    </a:p>
                  </a:txBody>
                  <a:tcPr/>
                </a:tc>
              </a:tr>
              <a:tr h="348065">
                <a:tc>
                  <a:txBody>
                    <a:bodyPr/>
                    <a:lstStyle/>
                    <a:p>
                      <a:r>
                        <a:rPr lang="ru-RU" dirty="0" smtClean="0"/>
                        <a:t>Несение</a:t>
                      </a:r>
                      <a:r>
                        <a:rPr lang="ru-RU" baseline="0" dirty="0" smtClean="0"/>
                        <a:t> «Вахт памяти»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встреч</a:t>
                      </a:r>
                      <a:endParaRPr lang="ru-RU" dirty="0"/>
                    </a:p>
                  </a:txBody>
                  <a:tcPr/>
                </a:tc>
              </a:tr>
              <a:tr h="609113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военно-спортивных праздников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музейными</a:t>
                      </a:r>
                      <a:r>
                        <a:rPr lang="ru-RU" baseline="0" dirty="0" smtClean="0"/>
                        <a:t> фондами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72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424936" cy="1354162"/>
          </a:xfrm>
        </p:spPr>
        <p:txBody>
          <a:bodyPr/>
          <a:lstStyle/>
          <a:p>
            <a:pPr algn="ctr"/>
            <a:r>
              <a:rPr lang="ru-RU" sz="4000" b="1" dirty="0" smtClean="0"/>
              <a:t>Городские мероприятия патриотической направленности</a:t>
            </a:r>
            <a:endParaRPr lang="ru-RU" sz="4000" b="1" dirty="0"/>
          </a:p>
        </p:txBody>
      </p:sp>
      <p:pic>
        <p:nvPicPr>
          <p:cNvPr id="4" name="Picture 2" descr="D:\Судьярова\фото к презентации\выборка аты-баты2015\город\DSC_00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676"/>
          <a:stretch/>
        </p:blipFill>
        <p:spPr bwMode="auto">
          <a:xfrm>
            <a:off x="1187623" y="1844823"/>
            <a:ext cx="2942332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Судьярова\фото к презентации\Молодецкие игры\IMG_8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3"/>
            <a:ext cx="2928168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Судьярова\фото к презентации\День Героев Отечества\IMG_93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2928169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Documents and Settings\Наталья Николаевна\Рабочий стол\Юный моряк\rPH160pUb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2928167" cy="21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9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Печатные издания </a:t>
            </a:r>
            <a:r>
              <a:rPr lang="ru-RU" sz="4000" b="1" dirty="0" smtClean="0"/>
              <a:t>«</a:t>
            </a:r>
            <a:r>
              <a:rPr lang="ru-RU" sz="4000" b="1" dirty="0" err="1" smtClean="0"/>
              <a:t>ГЦФКиПВ</a:t>
            </a:r>
            <a:r>
              <a:rPr lang="ru-RU" sz="4000" b="1" dirty="0" smtClean="0"/>
              <a:t> «Виктория</a:t>
            </a:r>
            <a:r>
              <a:rPr lang="ru-RU" sz="4000" b="1" dirty="0"/>
              <a:t>»</a:t>
            </a:r>
          </a:p>
        </p:txBody>
      </p:sp>
      <p:pic>
        <p:nvPicPr>
          <p:cNvPr id="16" name="Picture 10" descr="C:\Documents and Settings\Наталья Николаевна\Рабочий стол\фото\Untitled-Scanned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45861">
            <a:off x="486115" y="1773281"/>
            <a:ext cx="2762250" cy="4267200"/>
          </a:xfrm>
          <a:prstGeom prst="rect">
            <a:avLst/>
          </a:prstGeom>
          <a:noFill/>
        </p:spPr>
      </p:pic>
      <p:pic>
        <p:nvPicPr>
          <p:cNvPr id="17" name="Picture 12" descr="C:\Documents and Settings\Наталья Николаевна\Рабочий стол\фото\Untitled-Scanned-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38247">
            <a:off x="1074701" y="1678154"/>
            <a:ext cx="2914650" cy="4267200"/>
          </a:xfrm>
          <a:prstGeom prst="rect">
            <a:avLst/>
          </a:prstGeom>
          <a:noFill/>
        </p:spPr>
      </p:pic>
      <p:pic>
        <p:nvPicPr>
          <p:cNvPr id="18" name="Picture 11" descr="C:\Documents and Settings\Наталья Николаевна\Рабочий стол\фото\Untitled-Scanned-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81961">
            <a:off x="1942641" y="1597604"/>
            <a:ext cx="3000364" cy="4293504"/>
          </a:xfrm>
          <a:prstGeom prst="rect">
            <a:avLst/>
          </a:prstGeom>
          <a:noFill/>
        </p:spPr>
      </p:pic>
      <p:pic>
        <p:nvPicPr>
          <p:cNvPr id="19" name="Picture 13" descr="C:\Documents and Settings\Наталья Николаевна\Рабочий стол\фото\Untitled-Scanned-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99" y="1649710"/>
            <a:ext cx="2968253" cy="4155553"/>
          </a:xfrm>
          <a:prstGeom prst="rect">
            <a:avLst/>
          </a:prstGeom>
          <a:noFill/>
        </p:spPr>
      </p:pic>
      <p:pic>
        <p:nvPicPr>
          <p:cNvPr id="20" name="Picture 16" descr="C:\Documents and Settings\Наталья Николаевна\Рабочий стол\фото\Untitled-Scanned-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28503">
            <a:off x="3735555" y="1695188"/>
            <a:ext cx="3018613" cy="4212893"/>
          </a:xfrm>
          <a:prstGeom prst="rect">
            <a:avLst/>
          </a:prstGeom>
          <a:noFill/>
        </p:spPr>
      </p:pic>
      <p:pic>
        <p:nvPicPr>
          <p:cNvPr id="21" name="Picture 15" descr="C:\Documents and Settings\Наталья Николаевна\Рабочий стол\фото\Untitled-Scanned-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30454">
            <a:off x="4658902" y="1899448"/>
            <a:ext cx="2857520" cy="4071966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35042">
            <a:off x="5203860" y="1927382"/>
            <a:ext cx="3768700" cy="47346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6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183</TotalTime>
  <Words>232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Развитие системы  военно-патриотического и гражданского воспитания детей в образовательных организациях средствами дополнительного образования</vt:lpstr>
      <vt:lpstr>Школьные музеи  города Новосибирска</vt:lpstr>
      <vt:lpstr>Патриотические клубы города Новосибирска</vt:lpstr>
      <vt:lpstr>Материально-техническая база школьных музеев</vt:lpstr>
      <vt:lpstr>Материально-техническая база патриотических клубов</vt:lpstr>
      <vt:lpstr>Курсы повышения квалификации для руководителей патриотических клубов и школьных музеев</vt:lpstr>
      <vt:lpstr>Примерные функциональные обязанности педагога дополнительного образования</vt:lpstr>
      <vt:lpstr>Городские мероприятия патриотической направленности</vt:lpstr>
      <vt:lpstr>Печатные издания «ГЦФКиПВ «Виктория»</vt:lpstr>
      <vt:lpstr>Спасибо 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системы военно-патриотического и гражданского воспитания детей в образовательных организациях средствами дополнительного образования</dc:title>
  <dc:creator>Наталья Николаевна</dc:creator>
  <cp:lastModifiedBy>Наталья Николаевна</cp:lastModifiedBy>
  <cp:revision>17</cp:revision>
  <dcterms:created xsi:type="dcterms:W3CDTF">2016-08-23T08:48:01Z</dcterms:created>
  <dcterms:modified xsi:type="dcterms:W3CDTF">2016-10-04T09:07:05Z</dcterms:modified>
</cp:coreProperties>
</file>