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68" r:id="rId10"/>
    <p:sldMasterId id="2147483816" r:id="rId11"/>
    <p:sldMasterId id="2147483840" r:id="rId12"/>
    <p:sldMasterId id="2147483852" r:id="rId13"/>
    <p:sldMasterId id="2147483864" r:id="rId14"/>
    <p:sldMasterId id="2147483876" r:id="rId15"/>
    <p:sldMasterId id="2147483888" r:id="rId16"/>
  </p:sldMasterIdLst>
  <p:notesMasterIdLst>
    <p:notesMasterId r:id="rId80"/>
  </p:notesMasterIdLst>
  <p:sldIdLst>
    <p:sldId id="330" r:id="rId17"/>
    <p:sldId id="256" r:id="rId18"/>
    <p:sldId id="259" r:id="rId19"/>
    <p:sldId id="258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4" r:id="rId34"/>
    <p:sldId id="311" r:id="rId35"/>
    <p:sldId id="275" r:id="rId36"/>
    <p:sldId id="276" r:id="rId37"/>
    <p:sldId id="278" r:id="rId38"/>
    <p:sldId id="277" r:id="rId39"/>
    <p:sldId id="273" r:id="rId40"/>
    <p:sldId id="289" r:id="rId41"/>
    <p:sldId id="290" r:id="rId42"/>
    <p:sldId id="291" r:id="rId43"/>
    <p:sldId id="292" r:id="rId44"/>
    <p:sldId id="293" r:id="rId45"/>
    <p:sldId id="294" r:id="rId46"/>
    <p:sldId id="288" r:id="rId47"/>
    <p:sldId id="296" r:id="rId48"/>
    <p:sldId id="286" r:id="rId49"/>
    <p:sldId id="297" r:id="rId50"/>
    <p:sldId id="298" r:id="rId51"/>
    <p:sldId id="299" r:id="rId52"/>
    <p:sldId id="301" r:id="rId53"/>
    <p:sldId id="300" r:id="rId54"/>
    <p:sldId id="302" r:id="rId55"/>
    <p:sldId id="282" r:id="rId56"/>
    <p:sldId id="324" r:id="rId57"/>
    <p:sldId id="325" r:id="rId58"/>
    <p:sldId id="326" r:id="rId59"/>
    <p:sldId id="279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8" r:id="rId78"/>
    <p:sldId id="329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6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A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4697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44D8-A0D8-4E5F-A83C-4B92F10C0CC0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F6B41-F9C0-4F7C-ADB6-7DB7E1E3F5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78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F6B41-F9C0-4F7C-ADB6-7DB7E1E3F5F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72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F6B41-F9C0-4F7C-ADB6-7DB7E1E3F5F1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5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57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5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27B40-15D8-475F-8D5A-8DC32F29DA1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CBC60-D8F0-4A0E-9476-6A8B50EC1FE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092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CC0C7-FC78-49C1-9F0A-A298B59B0379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8E1D-F062-482B-87DD-B173E885B70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445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FE291-AC4D-40A9-BC3D-26F4E914C53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16DD5-C51A-4493-8A7B-0C3265808037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ADE4-58BD-4269-AA9A-E8875C573F0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F84DC-F781-4E33-AABD-B63725C0E61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890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263C-C4C8-4D04-98EC-2F932C8E2A1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DB3BE-C39E-4B33-8570-9E0245E2AA66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368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B3CF-8D65-48DF-B8D8-A1C84770941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9049F-1A99-4D86-9A39-CFE6A281A99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398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8A365-9BFA-40AA-829A-4D1A7020FF99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2C88-FC0F-4C0F-A8EE-3563F51FF91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119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31956-C19F-42D1-AA36-8ECCF60277F5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92226-4B2D-46FD-906A-2DA249F4B5F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85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C63E7-AAF8-4F13-AA08-08BF9232E9E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37057-E68F-4FA5-A8D4-2B0F49F0DDB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245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047EE-1E89-4EA4-8DF1-E30A1068B8FC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EAB11-4724-455B-A4F9-68E7ABEF927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7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1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0EE2F-C466-4E40-B3BC-B9281ADD46A9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92A9-3EAC-468B-B464-30AAC0712F2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62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27B40-15D8-475F-8D5A-8DC32F29DA1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CBC60-D8F0-4A0E-9476-6A8B50EC1FE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798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CC0C7-FC78-49C1-9F0A-A298B59B0379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8E1D-F062-482B-87DD-B173E885B70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350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FE291-AC4D-40A9-BC3D-26F4E914C53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16DD5-C51A-4493-8A7B-0C3265808037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48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ADE4-58BD-4269-AA9A-E8875C573F0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F84DC-F781-4E33-AABD-B63725C0E61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874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263C-C4C8-4D04-98EC-2F932C8E2A1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DB3BE-C39E-4B33-8570-9E0245E2AA66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04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B3CF-8D65-48DF-B8D8-A1C84770941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9049F-1A99-4D86-9A39-CFE6A281A99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697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8A365-9BFA-40AA-829A-4D1A7020FF99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2C88-FC0F-4C0F-A8EE-3563F51FF91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633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31956-C19F-42D1-AA36-8ECCF60277F5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92226-4B2D-46FD-906A-2DA249F4B5F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405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C63E7-AAF8-4F13-AA08-08BF9232E9E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37057-E68F-4FA5-A8D4-2B0F49F0DDB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4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047EE-1E89-4EA4-8DF1-E30A1068B8FC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EAB11-4724-455B-A4F9-68E7ABEF927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792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0EE2F-C466-4E40-B3BC-B9281ADD46A9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92A9-3EAC-468B-B464-30AAC0712F2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19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27B40-15D8-475F-8D5A-8DC32F29DA1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CBC60-D8F0-4A0E-9476-6A8B50EC1FE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658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CC0C7-FC78-49C1-9F0A-A298B59B0379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8E1D-F062-482B-87DD-B173E885B70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107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FE291-AC4D-40A9-BC3D-26F4E914C53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16DD5-C51A-4493-8A7B-0C3265808037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78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ADE4-58BD-4269-AA9A-E8875C573F08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F84DC-F781-4E33-AABD-B63725C0E61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841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263C-C4C8-4D04-98EC-2F932C8E2A1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DB3BE-C39E-4B33-8570-9E0245E2AA66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306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B3CF-8D65-48DF-B8D8-A1C84770941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9049F-1A99-4D86-9A39-CFE6A281A99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964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8A365-9BFA-40AA-829A-4D1A7020FF99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2C88-FC0F-4C0F-A8EE-3563F51FF91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217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31956-C19F-42D1-AA36-8ECCF60277F5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92226-4B2D-46FD-906A-2DA249F4B5F0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8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C63E7-AAF8-4F13-AA08-08BF9232E9E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37057-E68F-4FA5-A8D4-2B0F49F0DDB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66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047EE-1E89-4EA4-8DF1-E30A1068B8FC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EAB11-4724-455B-A4F9-68E7ABEF927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553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0EE2F-C466-4E40-B3BC-B9281ADD46A9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92A9-3EAC-468B-B464-30AAC0712F2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964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41A06-AB8B-44C1-82A3-09F41D00327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252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1C3C8-2F8C-4823-B3AF-90C0F3AD299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990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88BFF-9C8E-4136-9E27-228E29331E0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9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0DE43-EDA9-4895-A024-5C3FDC489E1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113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89107-2D6A-4FDD-9440-E401B1A146E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267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1E30E-7111-44ED-B7CD-5052249C714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296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C4BCC-E019-4BED-8422-9B0DEA3F42D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1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B2ECD-4C1D-4950-8B39-57B314DBE848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206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5FD31-A878-4453-993B-934D7EA728D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605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4A91D-A6D1-448F-B0BE-0858A21336F9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424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2132-63B2-4301-9D8F-DF726AD8CE4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562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2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0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1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7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9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5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2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5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7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3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7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2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57F3F-F22B-4986-A104-BB610803CD8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EC8A8-AE95-47C8-BBBC-184D270BA2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64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71DDE-FEC4-48CB-B8D0-A5C86E96379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85EF4-E109-49D3-A6E1-9EAF1E5193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79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6D9A4-49BF-42CF-933C-401CE072C70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3AD49-C0DC-4826-B23E-F3EBC46FB7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4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224B3-A678-468A-99F2-63258FA88F3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67DA-8A34-44E3-9855-2E80826FB8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B65E4-6F59-486E-86B2-C44A5AA235F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84D99-A709-4FDC-B08E-9B4AC5E0D5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54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B4FC1-CBB7-4C2B-9DBA-4FA22C3A65B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E39F4-B07B-47EF-9485-96D677B050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59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7663-5A77-4E3D-BF33-7B5D86E9145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69145-1A57-488D-BD61-3D65112C5F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1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4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48CAA-8714-4B28-AE9E-25A2403A8B7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EA39E-B9F9-46FC-9171-0090D82F59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85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75EF3-1E48-4000-9BAD-14B6A17A2ED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6BC25-AB82-414A-A13D-AF0CF4ECD4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11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B85B6-E6D0-4E45-A8A2-46043010710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3F4D1-7023-46EC-9A79-AF618A252C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56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7C649-2E82-4325-91D5-0C13AE23212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0D733-102E-4C85-97B5-62CEB62F3E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46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A1518-7614-4B24-97D8-E3BB9DED369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CD23-EBF9-4D67-8D1C-D0EE9D225C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83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FD1C8-0B40-4C3A-A373-C702EE91540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A889-60E4-4659-884F-86EADD79D3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83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D8DDA-B089-4479-B525-E085CFDE8D8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F7BB5-D987-4628-A8C2-C39DC82DDB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04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02DC1-4B19-4674-B3F1-E0D4B1CBD63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5F68-4F50-48D2-819D-AB6CA38DB9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37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2353-BFA3-45FE-BE11-6D997959FC1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F152A-602E-4122-8BA0-7FF7861BB49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33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2F2CC-7773-4D1A-84FD-7D09D29C0B0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3D41-F35F-47F3-9D15-67262EE3CD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13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0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520EC-4964-4F98-B24C-CBBA67D5CCC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5D670-35A5-4BBC-9D56-0C6D2970E12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02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1CB7E-53E5-4AAA-BDD0-DBAF2D73DD0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C99AD-CACF-4CC8-97EE-F73C3AB4345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047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D0997-36B8-4EC4-9F25-B13BE471D0A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11E32-3E66-4F31-94B9-0986F2C1F6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47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06780-CC89-43BD-966F-45A9AA9A9C4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F3985-3E1D-4C1A-80AB-CD71F67652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34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08790-3950-43C6-A5E4-0BFE5E0492A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1C259-5A8D-469F-9853-39E79A0EC5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07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BA552-0ED5-413D-8969-D15FAA62C3C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995A7-1073-4A5B-9ECC-A2E4620CC9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73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573D9-D4B8-4E83-8082-164DC181A31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3E89B-63C2-4150-848E-79C8648248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60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3D6B7-E070-486E-942D-96127151DD5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F4BA-7448-4745-971C-895093AFA4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69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B7084-F89D-4FB5-8910-AB9EDE022A7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0B02F-CAFF-4CC5-AE23-683CA26B20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1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6A90D-D392-4E14-8C8F-3BB6470DA66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C7F30-F50A-43D3-81C0-5FDD0D922B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0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EFFB4-661E-4F59-9E4D-1EE1B175E7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110BC-B55F-46BA-97F4-66BF7B1418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174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2DD61-D414-45D1-87DA-C1D6200C624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5719C-BF52-4CAD-8C2E-FCB9064090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37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55738-A986-49A6-B8ED-AA5AF995E95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7781E-2D19-4063-80A9-D4D03E562B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423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5793D-6F36-47B6-9F5E-4BD6332CB5A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D7A8A-F710-474C-AC51-797FFEA5BF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42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28D29-E289-410C-85EB-180DFE9CD8E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818B1-26CC-49C8-84F4-91F3D84F55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23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7960C-5417-482A-952E-21183F936E2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D796D-0D39-467E-A463-06FCAD7D5C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91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F5044-9FEE-496A-A419-2C3C00AE29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58723"/>
      </p:ext>
    </p:extLst>
  </p:cSld>
  <p:clrMapOvr>
    <a:masterClrMapping/>
  </p:clrMapOvr>
  <p:transition spd="med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1C5EE-2C45-45D6-92E3-0A0AB08DEE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68550"/>
      </p:ext>
    </p:extLst>
  </p:cSld>
  <p:clrMapOvr>
    <a:masterClrMapping/>
  </p:clrMapOvr>
  <p:transition spd="med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46F9A-A5BB-4B5D-988E-9F252E946C2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569"/>
      </p:ext>
    </p:extLst>
  </p:cSld>
  <p:clrMapOvr>
    <a:masterClrMapping/>
  </p:clrMapOvr>
  <p:transition spd="med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F2B30-2418-4E39-8B7D-5D846652124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35101"/>
      </p:ext>
    </p:extLst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1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89BC9-57E9-48A2-AA21-ABFCD6B545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88815"/>
      </p:ext>
    </p:extLst>
  </p:cSld>
  <p:clrMapOvr>
    <a:masterClrMapping/>
  </p:clrMapOvr>
  <p:transition spd="med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BF3B4-9530-498E-A1D5-E1C76D6DA6B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84769"/>
      </p:ext>
    </p:extLst>
  </p:cSld>
  <p:clrMapOvr>
    <a:masterClrMapping/>
  </p:clrMapOvr>
  <p:transition spd="med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55072-2532-4441-AE9C-0236C2C9076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19346"/>
      </p:ext>
    </p:extLst>
  </p:cSld>
  <p:clrMapOvr>
    <a:masterClrMapping/>
  </p:clrMapOvr>
  <p:transition spd="med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1397E-E629-4EBC-9D1A-98A9C1D6712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59005"/>
      </p:ext>
    </p:extLst>
  </p:cSld>
  <p:clrMapOvr>
    <a:masterClrMapping/>
  </p:clrMapOvr>
  <p:transition spd="med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2F6D0-C637-478B-8DDB-4128CD32126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43429"/>
      </p:ext>
    </p:extLst>
  </p:cSld>
  <p:clrMapOvr>
    <a:masterClrMapping/>
  </p:clrMapOvr>
  <p:transition spd="med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80A57-49B0-4006-B16F-769409013D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37833"/>
      </p:ext>
    </p:extLst>
  </p:cSld>
  <p:clrMapOvr>
    <a:masterClrMapping/>
  </p:clrMapOvr>
  <p:transition spd="med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FC155-977F-4196-9BC5-8C6112F48FD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49533"/>
      </p:ext>
    </p:extLst>
  </p:cSld>
  <p:clrMapOvr>
    <a:masterClrMapping/>
  </p:clrMapOvr>
  <p:transition spd="med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9D6A1-1FA0-432D-ABF6-A561420209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770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4CC73-4127-4D0E-8216-ED528008EA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059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D4F38-5119-42C0-9FF6-A81D34A25E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4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2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AC7D6-9B69-4675-8845-CEF5029E50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2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9AF0A-0209-40F4-BDF9-0F7BB69F61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152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A77E6-84AC-4CC3-AE10-AD5904AC25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228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86F2F-6FF8-4988-A72B-C9E548A1B78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69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B814C-FBFD-4874-829E-4859144AA11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63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18A65-8421-45A3-AB27-C0EB5BFB3A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07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816E4-700D-448A-A756-DACF6BA8F5E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80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082C-4056-4237-85AC-C2232D7575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12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104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2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575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148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985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41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271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601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397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350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62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4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27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620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712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02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960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104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1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61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738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320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0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FDEEE-2F99-4127-A4BA-46FB6B7181FF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CB5CE-701B-419E-9520-C4AA3469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0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52311C-988E-411D-B8A6-088C092B8006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3EC43D-43E8-4E27-B4F7-752E7775E4D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31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52311C-988E-411D-B8A6-088C092B8006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3EC43D-43E8-4E27-B4F7-752E7775E4D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72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52311C-988E-411D-B8A6-088C092B8006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3EC43D-43E8-4E27-B4F7-752E7775E4D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604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93013-036B-4311-97E6-EF6B2EDDE6DD}" type="slidenum">
              <a:rPr lang="ru-RU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0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7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5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1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1C9322-0D8E-4D0C-A2AB-6DA5D3B742E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46AC5D-2514-447D-9A74-98800D43E5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473B29-33CA-453A-A8E8-18738B82F8C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528CE3-6C64-439A-BFB0-B2C288C87E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7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1F4D6B-DE03-4406-8A63-E364ECF02E2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D29FFE-B9D0-476F-89A3-E226D537862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067F6B-0C7C-453C-B64C-E35C30C5231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5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A2483-5120-4AB3-BFC1-E0FC0E7EA3B9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4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6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4588-1660-4511-A469-F2562C9645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8B993-5FD4-4A3A-9EC4-C5FB035BED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23.xml"/><Relationship Id="rId1" Type="http://schemas.openxmlformats.org/officeDocument/2006/relationships/audio" Target="file:///H:\MUZIK\&#1083;&#1102;&#1073;&#1077;\01-berezy.mp3" TargetMode="Externa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4.wav"/><Relationship Id="rId7" Type="http://schemas.openxmlformats.org/officeDocument/2006/relationships/image" Target="../media/image6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95.xml"/><Relationship Id="rId4" Type="http://schemas.openxmlformats.org/officeDocument/2006/relationships/audio" Target="../media/media4.wav"/><Relationship Id="rId9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3.pn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3.png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3.png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70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9.jpeg"/><Relationship Id="rId5" Type="http://schemas.openxmlformats.org/officeDocument/2006/relationships/image" Target="../media/image63.png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2.jpeg"/><Relationship Id="rId5" Type="http://schemas.openxmlformats.org/officeDocument/2006/relationships/image" Target="../media/image63.pn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63.pn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63.png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63.png"/><Relationship Id="rId4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63.png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Pictures\f9430_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88640"/>
            <a:ext cx="88900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6132" y="2967335"/>
            <a:ext cx="80317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АША 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ОДИНА - 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ОССИЯ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8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20"/>
          </a:xfrm>
        </p:spPr>
      </p:pic>
    </p:spTree>
    <p:extLst>
      <p:ext uri="{BB962C8B-B14F-4D97-AF65-F5344CB8AC3E}">
        <p14:creationId xmlns:p14="http://schemas.microsoft.com/office/powerpoint/2010/main" val="5262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48">
        <p14:reveal/>
      </p:transition>
    </mc:Choice>
    <mc:Fallback xmlns="">
      <p:transition spd="slow" advTm="56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264696"/>
          </a:xfrm>
        </p:spPr>
      </p:pic>
    </p:spTree>
    <p:extLst>
      <p:ext uri="{BB962C8B-B14F-4D97-AF65-F5344CB8AC3E}">
        <p14:creationId xmlns:p14="http://schemas.microsoft.com/office/powerpoint/2010/main" val="31842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742">
        <p14:reveal/>
      </p:transition>
    </mc:Choice>
    <mc:Fallback xmlns="">
      <p:transition spd="slow" advTm="37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295429"/>
          </a:xfrm>
        </p:spPr>
      </p:pic>
    </p:spTree>
    <p:extLst>
      <p:ext uri="{BB962C8B-B14F-4D97-AF65-F5344CB8AC3E}">
        <p14:creationId xmlns:p14="http://schemas.microsoft.com/office/powerpoint/2010/main" val="26787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599">
        <p14:reveal/>
      </p:transition>
    </mc:Choice>
    <mc:Fallback xmlns="">
      <p:transition spd="slow" advTm="75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6318702"/>
          </a:xfrm>
        </p:spPr>
      </p:pic>
    </p:spTree>
    <p:extLst>
      <p:ext uri="{BB962C8B-B14F-4D97-AF65-F5344CB8AC3E}">
        <p14:creationId xmlns:p14="http://schemas.microsoft.com/office/powerpoint/2010/main" val="35247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75">
        <p14:reveal/>
      </p:transition>
    </mc:Choice>
    <mc:Fallback xmlns="">
      <p:transition spd="slow" advTm="102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7" cy="6336704"/>
          </a:xfrm>
        </p:spPr>
      </p:pic>
    </p:spTree>
    <p:extLst>
      <p:ext uri="{BB962C8B-B14F-4D97-AF65-F5344CB8AC3E}">
        <p14:creationId xmlns:p14="http://schemas.microsoft.com/office/powerpoint/2010/main" val="220803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841">
        <p14:reveal/>
      </p:transition>
    </mc:Choice>
    <mc:Fallback xmlns="">
      <p:transition spd="slow" advTm="108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24936" cy="6336704"/>
          </a:xfrm>
        </p:spPr>
      </p:pic>
    </p:spTree>
    <p:extLst>
      <p:ext uri="{BB962C8B-B14F-4D97-AF65-F5344CB8AC3E}">
        <p14:creationId xmlns:p14="http://schemas.microsoft.com/office/powerpoint/2010/main" val="33373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315">
        <p14:reveal/>
      </p:transition>
    </mc:Choice>
    <mc:Fallback xmlns="">
      <p:transition spd="slow" advTm="53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464496" cy="62646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0"/>
            <a:ext cx="388843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973">
        <p14:reveal/>
      </p:transition>
    </mc:Choice>
    <mc:Fallback xmlns="">
      <p:transition spd="slow" advTm="169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6120680"/>
          </a:xfrm>
        </p:spPr>
      </p:pic>
    </p:spTree>
    <p:extLst>
      <p:ext uri="{BB962C8B-B14F-4D97-AF65-F5344CB8AC3E}">
        <p14:creationId xmlns:p14="http://schemas.microsoft.com/office/powerpoint/2010/main" val="263783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285">
        <p14:reveal/>
      </p:transition>
    </mc:Choice>
    <mc:Fallback xmlns="">
      <p:transition spd="slow" advTm="112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FF0000"/>
                </a:solidFill>
              </a:rPr>
              <a:t>Родина </a:t>
            </a:r>
            <a:r>
              <a:rPr lang="ru-RU" altLang="ru-RU" dirty="0" smtClean="0"/>
              <a:t>– </a:t>
            </a:r>
            <a:r>
              <a:rPr lang="ru-RU" altLang="ru-RU" b="1" dirty="0" smtClean="0"/>
              <a:t>группа людей, объединенных одним родством.</a:t>
            </a:r>
          </a:p>
          <a:p>
            <a:pPr eaLnBrk="1" hangingPunct="1"/>
            <a:endParaRPr lang="ru-RU" altLang="ru-RU" dirty="0" smtClean="0"/>
          </a:p>
          <a:p>
            <a:pPr eaLnBrk="1" hangingPunct="1"/>
            <a:r>
              <a:rPr lang="ru-RU" altLang="ru-RU" b="1" i="1" dirty="0" smtClean="0"/>
              <a:t>«Много есть на свете и кроме России всяких хороших государств и земель, но одна у человека родная мать – одна у него и Родина».   </a:t>
            </a:r>
            <a:r>
              <a:rPr lang="ru-RU" altLang="ru-RU" i="1" dirty="0" smtClean="0"/>
              <a:t>К.Д. Ушинский</a:t>
            </a:r>
            <a:endParaRPr lang="ru-RU" altLang="ru-RU" dirty="0" smtClean="0"/>
          </a:p>
          <a:p>
            <a:pPr eaLnBrk="1" hangingPunct="1"/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B04244A-37DB-4B4E-8FD6-BD2A463879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E7670-E410-4EBC-ADBD-0D089EBD84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B71DDE-FEC4-48CB-B8D0-A5C86E96379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85EF4-E109-49D3-A6E1-9EAF1E5193E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239" y="1205463"/>
            <a:ext cx="872585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cap="none" spc="0" dirty="0" smtClean="0">
                <a:ln w="11430"/>
                <a:solidFill>
                  <a:srgbClr val="002060"/>
                </a:solidFill>
              </a:rPr>
              <a:t>Наше Отечество, наша Родина – Матушка Россия</a:t>
            </a:r>
          </a:p>
          <a:p>
            <a:pPr algn="ctr"/>
            <a:r>
              <a:rPr lang="ru-RU" sz="2400" dirty="0" smtClean="0">
                <a:ln w="11430"/>
                <a:solidFill>
                  <a:srgbClr val="002060"/>
                </a:solidFill>
              </a:rPr>
              <a:t>                                                                                               К. Д. Ушинский</a:t>
            </a:r>
            <a:endParaRPr lang="ru-RU" sz="2400" cap="none" spc="0" dirty="0">
              <a:ln w="11430"/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1920" y="2388034"/>
            <a:ext cx="74201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Почему Россию называют Отечеством?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4966" y="3289539"/>
            <a:ext cx="68704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Почему Россию называют Родиной?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1023" y="4293096"/>
            <a:ext cx="71819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Почему Россию называют Матушкой?</a:t>
            </a:r>
            <a:endParaRPr lang="ru-RU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73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41177"/>
            <a:ext cx="8401001" cy="44229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чего начинается Родина ?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nastoyaschaya-pesnya-S-chego-nachinaetsya-Rodin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21">
        <p14:reveal/>
      </p:transition>
    </mc:Choice>
    <mc:Fallback xmlns="">
      <p:transition spd="slow" advTm="3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altLang="ru-RU" dirty="0" smtClean="0"/>
              <a:t>               </a:t>
            </a:r>
            <a:r>
              <a:rPr lang="ru-RU" altLang="ru-RU" sz="4400" b="1" dirty="0" smtClean="0">
                <a:solidFill>
                  <a:srgbClr val="0000FF"/>
                </a:solidFill>
              </a:rPr>
              <a:t>Почему мы так зовем?</a:t>
            </a:r>
          </a:p>
          <a:p>
            <a:pPr eaLnBrk="1" hangingPunct="1">
              <a:buFont typeface="Arial" charset="0"/>
              <a:buNone/>
            </a:pPr>
            <a:r>
              <a:rPr lang="ru-RU" altLang="ru-RU" b="1" dirty="0" smtClean="0">
                <a:solidFill>
                  <a:srgbClr val="C00000"/>
                </a:solidFill>
              </a:rPr>
              <a:t>Родиной  - </a:t>
            </a:r>
            <a:r>
              <a:rPr lang="ru-RU" altLang="ru-RU" b="1" dirty="0" smtClean="0">
                <a:solidFill>
                  <a:srgbClr val="002060"/>
                </a:solidFill>
              </a:rPr>
              <a:t>потому, что в ней родились, в ней говорят родным для нас языком.</a:t>
            </a:r>
          </a:p>
          <a:p>
            <a:pPr eaLnBrk="1" hangingPunct="1">
              <a:buFont typeface="Arial" charset="0"/>
              <a:buNone/>
            </a:pPr>
            <a:r>
              <a:rPr lang="ru-RU" altLang="ru-RU" b="1" dirty="0" smtClean="0">
                <a:solidFill>
                  <a:srgbClr val="C00000"/>
                </a:solidFill>
              </a:rPr>
              <a:t>Отечеством – </a:t>
            </a:r>
            <a:r>
              <a:rPr lang="ru-RU" altLang="ru-RU" b="1" dirty="0" smtClean="0">
                <a:solidFill>
                  <a:srgbClr val="002060"/>
                </a:solidFill>
              </a:rPr>
              <a:t>потому, что в ней жили наши отцы и деды.</a:t>
            </a:r>
          </a:p>
          <a:p>
            <a:pPr eaLnBrk="1" hangingPunct="1">
              <a:buFont typeface="Arial" charset="0"/>
              <a:buNone/>
            </a:pPr>
            <a:r>
              <a:rPr lang="ru-RU" altLang="ru-RU" b="1" dirty="0" smtClean="0">
                <a:solidFill>
                  <a:srgbClr val="C00000"/>
                </a:solidFill>
              </a:rPr>
              <a:t>Матерью – </a:t>
            </a:r>
            <a:r>
              <a:rPr lang="ru-RU" altLang="ru-RU" b="1" dirty="0" smtClean="0">
                <a:solidFill>
                  <a:srgbClr val="002060"/>
                </a:solidFill>
              </a:rPr>
              <a:t>потому, что она вскормила нас своим хлебом, вспоила своими водами, выучила своему языку, как мать защищает и бережет нас от всех врагов.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B04244A-37DB-4B4E-8FD6-BD2A463879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65F4B-8E4D-459A-BD48-5323D030E0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941168"/>
            <a:ext cx="8856984" cy="172841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ru-RU" dirty="0" smtClean="0"/>
              <a:t>     </a:t>
            </a:r>
            <a:r>
              <a:rPr lang="ru-RU" sz="4000" b="1" u="sng" dirty="0" smtClean="0">
                <a:solidFill>
                  <a:srgbClr val="C00000"/>
                </a:solidFill>
              </a:rPr>
              <a:t>Патриотизм</a:t>
            </a:r>
            <a:r>
              <a:rPr lang="ru-RU" sz="4000" b="1" dirty="0" smtClean="0">
                <a:solidFill>
                  <a:srgbClr val="C00000"/>
                </a:solidFill>
              </a:rPr>
              <a:t> -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7030A0"/>
                </a:solidFill>
              </a:rPr>
              <a:t>это одно из наиболее глубоких чувств, закрепленных веками и тысячелетиями. 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      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B04244A-37DB-4B4E-8FD6-BD2A463879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D1361C-43A2-45FC-929C-80C171583B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C:\Users\Ирина\Pictures\494c52e7f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30" y="622146"/>
            <a:ext cx="2857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Ирина\Pictures\104129163_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2" y="2977556"/>
            <a:ext cx="2857500" cy="19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Ирина\Pictures\fonstola.ru-55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21" y="622146"/>
            <a:ext cx="2759123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Ирина\Pictures\РЕБЕНОК-С-ФЛАГОМ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22" y="2977554"/>
            <a:ext cx="2759123" cy="19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Ирина\Pictures\8232_s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30841"/>
            <a:ext cx="309634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1748" name="Picture 4" descr="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0791" y="2967335"/>
            <a:ext cx="32224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МИФ О ВОДЕ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9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171" name="Picture 2" descr="C:\Documents and Settings\Admin\Рабочий стол\патриотизм геб флаг\солнце в неб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798921" y="2967335"/>
            <a:ext cx="35461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МИФ О СВЕТЕ</a:t>
            </a:r>
            <a:endParaRPr lang="ru-RU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470055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5004" y="188640"/>
            <a:ext cx="59540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Пословицы о Родине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44989"/>
            <a:ext cx="66961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ЛЯ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ОДИНЫ СВОЕЙ НИ СИЛ, НИ ЖИЗНИ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24408" y="1044989"/>
            <a:ext cx="19720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ЖАЛЕЙ.</a:t>
            </a:r>
            <a:endParaRPr lang="ru-RU" sz="2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029" y="1961098"/>
            <a:ext cx="50865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ОДИНА – МАТЬ, УМЕЙ ЗА НЕЁ 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62550" y="1991875"/>
            <a:ext cx="19910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ПОСТОЯТЬ.</a:t>
            </a:r>
            <a:endParaRPr lang="ru-RU" sz="2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812" y="2924944"/>
            <a:ext cx="41722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С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ВОЯ ЗЕМЛЯ И В ГОРСТИ 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4648" y="2986499"/>
            <a:ext cx="13077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МИЛА.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1812" y="3640688"/>
            <a:ext cx="811061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Т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олько тому почёт будет, кто 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Р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одину не на</a:t>
            </a:r>
          </a:p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словах, А делом 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81727" y="4132435"/>
            <a:ext cx="14504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3200" b="1" cap="none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юбит.</a:t>
            </a:r>
            <a:endParaRPr lang="ru-RU" sz="32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6029" y="4941168"/>
            <a:ext cx="59888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Н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а чужой сторонушке рад своей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9966" y="4971945"/>
            <a:ext cx="2093010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оронушке</a:t>
            </a: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4645" y="6021288"/>
            <a:ext cx="3054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Ж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ить – Родине - 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00183" y="6052065"/>
            <a:ext cx="16241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служить.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722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Pictures\021M-18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5" cy="6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4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Pictures\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0648"/>
            <a:ext cx="857250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1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Pictures\29680329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рина\Pictures\102096498_rod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3" y="188640"/>
            <a:ext cx="871296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ина\Pictures\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Resize of Карта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50900"/>
            <a:ext cx="76327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4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7">
        <p14:reveal/>
      </p:transition>
    </mc:Choice>
    <mc:Fallback xmlns="">
      <p:transition spd="slow" advTm="50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рина\Pictures\i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866" name="Содержимое 3" descr="58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75" y="285750"/>
            <a:ext cx="8786813" cy="6429375"/>
          </a:xfrm>
        </p:spPr>
      </p:pic>
      <p:pic>
        <p:nvPicPr>
          <p:cNvPr id="5" name="01-berez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39200" y="6429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40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рина\Pictures\i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0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770" name="Содержимое 3" descr="5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285750"/>
            <a:ext cx="8572500" cy="6286500"/>
          </a:xfrm>
        </p:spPr>
      </p:pic>
    </p:spTree>
    <p:extLst>
      <p:ext uri="{BB962C8B-B14F-4D97-AF65-F5344CB8AC3E}">
        <p14:creationId xmlns:p14="http://schemas.microsoft.com/office/powerpoint/2010/main" val="12893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Ирина\Pictures\i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5" y="332656"/>
            <a:ext cx="871296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Ирина\Pictures\1329822741_rossij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82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Ирина\Pictures\i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759"/>
            <a:ext cx="460851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Ирина\Pictures\i (1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5760"/>
            <a:ext cx="381642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Ирина\Pictures\i (1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00095"/>
            <a:ext cx="8640960" cy="24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600" b="1" dirty="0" smtClean="0">
                <a:solidFill>
                  <a:srgbClr val="C00000"/>
                </a:solidFill>
              </a:rPr>
              <a:t>Ка</a:t>
            </a:r>
            <a:r>
              <a:rPr lang="ru-RU" sz="6600" b="1" dirty="0" smtClean="0">
                <a:solidFill>
                  <a:srgbClr val="FFC000"/>
                </a:solidFill>
              </a:rPr>
              <a:t>р</a:t>
            </a:r>
            <a:r>
              <a:rPr lang="ru-RU" sz="6600" b="1" dirty="0" smtClean="0"/>
              <a:t>та</a:t>
            </a:r>
            <a:r>
              <a:rPr lang="ru-RU" b="1" dirty="0" smtClean="0"/>
              <a:t>    </a:t>
            </a:r>
            <a:r>
              <a:rPr lang="ru-RU" sz="6600" b="1" dirty="0" smtClean="0">
                <a:solidFill>
                  <a:srgbClr val="C00000"/>
                </a:solidFill>
              </a:rPr>
              <a:t>Р</a:t>
            </a:r>
            <a:r>
              <a:rPr lang="ru-RU" sz="6600" b="1" dirty="0" smtClean="0">
                <a:solidFill>
                  <a:srgbClr val="FFC000"/>
                </a:solidFill>
              </a:rPr>
              <a:t>ос</a:t>
            </a:r>
            <a:r>
              <a:rPr lang="ru-RU" sz="6600" b="1" dirty="0" smtClean="0"/>
              <a:t>си</a:t>
            </a:r>
            <a:r>
              <a:rPr lang="ru-RU" sz="6600" b="1" dirty="0" smtClean="0">
                <a:solidFill>
                  <a:srgbClr val="C00000"/>
                </a:solidFill>
              </a:rPr>
              <a:t>и</a:t>
            </a:r>
          </a:p>
        </p:txBody>
      </p:sp>
      <p:pic>
        <p:nvPicPr>
          <p:cNvPr id="4098" name="Picture 2" descr="C:\Users\Ирина\Pictures\regions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4162"/>
            <a:ext cx="8784976" cy="511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54916"/>
      </p:ext>
    </p:extLst>
  </p:cSld>
  <p:clrMapOvr>
    <a:masterClrMapping/>
  </p:clrMapOvr>
  <p:transition advTm="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5300" y="188640"/>
            <a:ext cx="3278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викторина</a:t>
            </a:r>
            <a:endParaRPr lang="ru-RU" sz="54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/>
              <p:cNvSpPr/>
              <p:nvPr/>
            </p:nvSpPr>
            <p:spPr>
              <a:xfrm>
                <a:off x="127918" y="1604412"/>
                <a:ext cx="8953477" cy="101566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r>
                  <a:rPr lang="ru-RU" sz="2800" cap="all" spc="0" dirty="0" smtClean="0">
                    <a:ln w="0"/>
                    <a:solidFill>
                      <a:srgbClr val="7030A0"/>
                    </a:solidFill>
                    <a:effectLst>
                      <a:reflection blurRad="12700" stA="50000" endPos="50000" dist="5000" dir="5400000" sy="-100000" rotWithShape="0"/>
                    </a:effectLst>
                  </a:rPr>
                  <a:t>Площадь </a:t>
                </a:r>
                <a:r>
                  <a:rPr lang="ru-RU" sz="3200" cap="all" spc="0" dirty="0" smtClean="0">
                    <a:ln w="0"/>
                    <a:solidFill>
                      <a:srgbClr val="7030A0"/>
                    </a:solidFill>
                    <a:effectLst>
                      <a:reflection blurRad="12700" stA="50000" endPos="50000" dist="5000" dir="5400000" sy="-100000" rotWithShape="0"/>
                    </a:effectLst>
                  </a:rPr>
                  <a:t>Р</a:t>
                </a:r>
                <a:r>
                  <a:rPr lang="ru-RU" sz="2800" cap="all" spc="0" dirty="0" smtClean="0">
                    <a:ln w="0"/>
                    <a:solidFill>
                      <a:srgbClr val="7030A0"/>
                    </a:solidFill>
                    <a:effectLst>
                      <a:reflection blurRad="12700" stA="50000" endPos="50000" dist="5000" dir="5400000" sy="-100000" rotWithShape="0"/>
                    </a:effectLst>
                  </a:rPr>
                  <a:t>оссии более 17 млн.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 cap="all" spc="0" smtClean="0">
                            <a:ln w="0"/>
                            <a:solidFill>
                              <a:srgbClr val="7030A0"/>
                            </a:solidFill>
                            <a:effectLst>
                              <a:reflection blurRad="12700" stA="50000" endPos="50000" dist="5000" dir="5400000" sy="-100000" rotWithShape="0"/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ru-RU" sz="2800" b="0" i="1" cap="all" spc="0" smtClean="0">
                            <a:ln w="0"/>
                            <a:solidFill>
                              <a:srgbClr val="7030A0"/>
                            </a:solidFill>
                            <a:effectLst>
                              <a:reflection blurRad="12700" stA="50000" endPos="50000" dist="5000" dir="5400000" sy="-100000" rotWithShape="0"/>
                            </a:effectLst>
                            <a:latin typeface="Cambria Math"/>
                          </a:rPr>
                          <m:t>км</m:t>
                        </m:r>
                      </m:e>
                      <m:sup>
                        <m:r>
                          <a:rPr lang="ru-RU" sz="2800" b="0" i="1" cap="all" spc="0" smtClean="0">
                            <a:ln w="0"/>
                            <a:solidFill>
                              <a:srgbClr val="7030A0"/>
                            </a:solidFill>
                            <a:effectLst>
                              <a:reflection blurRad="12700" stA="50000" endPos="50000" dist="5000" dir="5400000" sy="-100000" rotWithShape="0"/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800" cap="all" spc="0" dirty="0" smtClean="0">
                    <a:ln w="0"/>
                    <a:solidFill>
                      <a:srgbClr val="7030A0"/>
                    </a:solidFill>
                    <a:effectLst>
                      <a:reflection blurRad="12700" stA="50000" endPos="50000" dist="5000" dir="5400000" sy="-100000" rotWithShape="0"/>
                    </a:effectLst>
                  </a:rPr>
                  <a:t>. </a:t>
                </a:r>
                <a:r>
                  <a:rPr lang="ru-RU" sz="3200" cap="all" spc="0" dirty="0" smtClean="0">
                    <a:ln w="0"/>
                    <a:solidFill>
                      <a:srgbClr val="7030A0"/>
                    </a:solidFill>
                    <a:effectLst>
                      <a:reflection blurRad="12700" stA="50000" endPos="50000" dist="5000" dir="5400000" sy="-100000" rotWithShape="0"/>
                    </a:effectLst>
                  </a:rPr>
                  <a:t>К</a:t>
                </a:r>
                <a:r>
                  <a:rPr lang="ru-RU" sz="2800" cap="all" spc="0" dirty="0" smtClean="0">
                    <a:ln w="0"/>
                    <a:solidFill>
                      <a:srgbClr val="7030A0"/>
                    </a:solidFill>
                    <a:effectLst>
                      <a:reflection blurRad="12700" stA="50000" endPos="50000" dist="5000" dir="5400000" sy="-100000" rotWithShape="0"/>
                    </a:effectLst>
                  </a:rPr>
                  <a:t>акое место в</a:t>
                </a:r>
              </a:p>
              <a:p>
                <a:r>
                  <a:rPr lang="ru-RU" sz="2800" cap="all" dirty="0" smtClean="0">
                    <a:ln w="0"/>
                    <a:solidFill>
                      <a:srgbClr val="7030A0"/>
                    </a:solidFill>
                    <a:effectLst>
                      <a:reflection blurRad="12700" stA="50000" endPos="50000" dist="5000" dir="5400000" sy="-100000" rotWithShape="0"/>
                    </a:effectLst>
                  </a:rPr>
                  <a:t>Мире она занимает по площади?</a:t>
                </a:r>
                <a:endParaRPr lang="ru-RU" sz="2800" cap="all" spc="0" dirty="0">
                  <a:ln w="0"/>
                  <a:solidFill>
                    <a:srgbClr val="7030A0"/>
                  </a:solidFill>
                  <a:effectLst>
                    <a:reflection blurRad="12700" stA="50000" endPos="50000" dist="5000" dir="5400000" sy="-100000" rotWithShape="0"/>
                  </a:effectLst>
                </a:endParaRPr>
              </a:p>
            </p:txBody>
          </p:sp>
        </mc:Choice>
        <mc:Fallback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18" y="1604412"/>
                <a:ext cx="8953477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1566" r="-613" b="-203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6209478" y="2096855"/>
            <a:ext cx="13404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первое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918" y="3140968"/>
            <a:ext cx="87645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Р</a:t>
            </a:r>
            <a:r>
              <a:rPr lang="ru-RU" sz="2800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оссия  омывается водами трёх океанов. Назовите их</a:t>
            </a:r>
            <a:endParaRPr lang="ru-RU" sz="3200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3679577"/>
            <a:ext cx="688778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запада – Атлантического; с севера – </a:t>
            </a:r>
          </a:p>
          <a:p>
            <a:pPr algn="just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Северного Ледовитого; с востока - Тихого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9013" y="5322168"/>
            <a:ext cx="60486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200" cap="all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reflection blurRad="10000" stA="55000" endPos="48000" dist="500" dir="5400000" sy="-100000" algn="bl" rotWithShape="0"/>
                </a:effectLst>
              </a:rPr>
              <a:t>О</a:t>
            </a:r>
            <a:r>
              <a:rPr lang="ru-RU" sz="2800" cap="all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reflection blurRad="10000" stA="55000" endPos="48000" dist="500" dir="5400000" sy="-100000" algn="bl" rotWithShape="0"/>
                </a:effectLst>
              </a:rPr>
              <a:t>снователь </a:t>
            </a:r>
            <a:r>
              <a:rPr lang="ru-RU" sz="3200" cap="all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reflection blurRad="10000" stA="55000" endPos="48000" dist="500" dir="5400000" sy="-100000" algn="bl" rotWithShape="0"/>
                </a:effectLst>
              </a:rPr>
              <a:t>Р</a:t>
            </a:r>
            <a:r>
              <a:rPr lang="ru-RU" sz="2800" cap="all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reflection blurRad="10000" stA="55000" endPos="48000" dist="500" dir="5400000" sy="-100000" algn="bl" rotWithShape="0"/>
                </a:effectLst>
              </a:rPr>
              <a:t>оссийского флота</a:t>
            </a:r>
            <a:endParaRPr lang="ru-RU" sz="3600" cap="all" dirty="0">
              <a:ln/>
              <a:solidFill>
                <a:schemeClr val="accent4">
                  <a:lumMod val="50000"/>
                </a:schemeClr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88224" y="5322168"/>
            <a:ext cx="11391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Пётр 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6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6741" y="639852"/>
            <a:ext cx="4816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cap="all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Н</a:t>
            </a:r>
            <a:r>
              <a:rPr lang="ru-RU" sz="2800" cap="all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азовите</a:t>
            </a:r>
            <a:r>
              <a:rPr lang="ru-RU" sz="28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800" cap="all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столицу </a:t>
            </a:r>
            <a:r>
              <a:rPr lang="ru-RU" sz="3200" cap="all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Р</a:t>
            </a:r>
            <a:r>
              <a:rPr lang="ru-RU" sz="2800" cap="all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оссии</a:t>
            </a:r>
            <a:endParaRPr lang="ru-RU" sz="2800" cap="all" dirty="0">
              <a:ln/>
              <a:solidFill>
                <a:srgbClr val="7030A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7158" y="670629"/>
            <a:ext cx="14141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Москва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66" y="1224627"/>
            <a:ext cx="86253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cap="all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Н</a:t>
            </a:r>
            <a:r>
              <a:rPr lang="ru-RU" sz="2800" cap="all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азовите государственный язык нашей страны</a:t>
            </a:r>
            <a:endParaRPr lang="ru-RU" sz="3200" cap="all" dirty="0">
              <a:ln/>
              <a:solidFill>
                <a:srgbClr val="7030A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20738" y="1809402"/>
            <a:ext cx="14658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Русский</a:t>
            </a:r>
            <a:endParaRPr lang="ru-RU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6741" y="2382560"/>
            <a:ext cx="66372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cap="all" spc="0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Н</a:t>
            </a:r>
            <a:r>
              <a:rPr lang="ru-RU" sz="2800" cap="all" spc="0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азовите денежную единицу </a:t>
            </a:r>
            <a:r>
              <a:rPr lang="ru-RU" sz="3200" cap="all" spc="0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Р</a:t>
            </a:r>
            <a:r>
              <a:rPr lang="ru-RU" sz="2800" cap="all" spc="0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оссии</a:t>
            </a:r>
            <a:endParaRPr lang="ru-RU" sz="2800" cap="all" spc="0" dirty="0">
              <a:ln/>
              <a:solidFill>
                <a:srgbClr val="7030A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72479" y="2444115"/>
            <a:ext cx="11290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Рубль</a:t>
            </a:r>
            <a:endParaRPr lang="ru-RU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602" y="2979816"/>
            <a:ext cx="66182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cap="all" spc="0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Н</a:t>
            </a:r>
            <a:r>
              <a:rPr lang="ru-RU" sz="2800" cap="all" spc="0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азовите  растение – символ </a:t>
            </a:r>
            <a:r>
              <a:rPr lang="ru-RU" sz="3200" cap="all" spc="0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Р</a:t>
            </a:r>
            <a:r>
              <a:rPr lang="ru-RU" sz="2800" cap="all" spc="0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оссии</a:t>
            </a:r>
            <a:endParaRPr lang="ru-RU" sz="2800" cap="all" spc="0" dirty="0">
              <a:ln/>
              <a:solidFill>
                <a:srgbClr val="7030A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83027" y="2972135"/>
            <a:ext cx="13083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Берёза</a:t>
            </a:r>
            <a:endParaRPr lang="ru-RU" sz="28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917" y="3635563"/>
            <a:ext cx="89888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cap="all" spc="0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Н</a:t>
            </a:r>
            <a:r>
              <a:rPr lang="ru-RU" sz="2800" cap="all" spc="0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азовите основные символы нашего государства</a:t>
            </a:r>
            <a:endParaRPr lang="ru-RU" sz="2800" cap="all" spc="0" dirty="0">
              <a:ln/>
              <a:solidFill>
                <a:srgbClr val="7030A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31454" y="4220338"/>
            <a:ext cx="29404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Гимн, Герб, Флаг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6917" y="4743558"/>
            <a:ext cx="64431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cap="all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К</a:t>
            </a:r>
            <a:r>
              <a:rPr lang="ru-RU" sz="2800" cap="all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ак называется основной закон </a:t>
            </a:r>
            <a:r>
              <a:rPr lang="ru-RU" sz="3200" cap="all" dirty="0" smtClean="0">
                <a:ln/>
                <a:solidFill>
                  <a:srgbClr val="7030A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РФ</a:t>
            </a:r>
            <a:endParaRPr lang="ru-RU" sz="2800" cap="all" spc="0" dirty="0">
              <a:ln/>
              <a:solidFill>
                <a:srgbClr val="7030A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50998" y="4805113"/>
            <a:ext cx="27732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Конституция РФ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4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08912" cy="5472608"/>
          </a:xfrm>
        </p:spPr>
      </p:pic>
    </p:spTree>
    <p:extLst>
      <p:ext uri="{BB962C8B-B14F-4D97-AF65-F5344CB8AC3E}">
        <p14:creationId xmlns:p14="http://schemas.microsoft.com/office/powerpoint/2010/main" val="34669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91">
        <p14:reveal/>
      </p:transition>
    </mc:Choice>
    <mc:Fallback xmlns="">
      <p:transition spd="slow" advTm="10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pic>
        <p:nvPicPr>
          <p:cNvPr id="1026" name="Picture 2" descr="C:\Users\Ирина\Pictures\380867-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0911"/>
            <a:ext cx="8280920" cy="4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6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. </a:t>
            </a:r>
            <a:r>
              <a:rPr lang="ru-RU" sz="6000" b="1" dirty="0">
                <a:solidFill>
                  <a:schemeClr val="accent5">
                    <a:lumMod val="50000"/>
                  </a:schemeClr>
                </a:solidFill>
              </a:rPr>
              <a:t>Какая птица изображена на гербе России?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chemeClr val="accent5">
                    <a:lumMod val="50000"/>
                  </a:schemeClr>
                </a:solidFill>
              </a:rPr>
              <a:t>Орел 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chemeClr val="accent5">
                    <a:lumMod val="50000"/>
                  </a:schemeClr>
                </a:solidFill>
              </a:rPr>
              <a:t>Коршун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chemeClr val="accent5">
                    <a:lumMod val="50000"/>
                  </a:schemeClr>
                </a:solidFill>
              </a:rPr>
              <a:t> Гриф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chemeClr val="accent5">
                    <a:lumMod val="50000"/>
                  </a:schemeClr>
                </a:solidFill>
              </a:rPr>
              <a:t> Беркут</a:t>
            </a:r>
            <a:endParaRPr lang="ru-RU" sz="6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6" descr="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2605811" cy="280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20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>
                <a:solidFill>
                  <a:schemeClr val="accent5">
                    <a:lumMod val="50000"/>
                  </a:schemeClr>
                </a:solidFill>
              </a:rPr>
              <a:t>Кто изображен на гербе России?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Суворов 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Кутузов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</a:rPr>
              <a:t>Георгий 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Победоносец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Ленин</a:t>
            </a:r>
            <a:endParaRPr lang="ru-RU" sz="5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592288" cy="2790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9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Расположите цвета флага России в правильном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порядке.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54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красный?</a:t>
            </a:r>
          </a:p>
          <a:p>
            <a:pPr marL="0" indent="0">
              <a:buNone/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 синий?</a:t>
            </a:r>
          </a:p>
          <a:p>
            <a:pPr marL="0" indent="0">
              <a:buNone/>
            </a:pP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> белый ?</a:t>
            </a:r>
            <a:endParaRPr lang="ru-RU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03" y="2420888"/>
            <a:ext cx="3736786" cy="249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3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2339752" y="967788"/>
            <a:ext cx="6246812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Россия — священная наша держава,</a:t>
            </a: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Россия — любимая наша страна.</a:t>
            </a: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Могучая воля, великая слава — </a:t>
            </a: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Твое достоянье на все времена!</a:t>
            </a:r>
            <a:endParaRPr lang="ru-RU" altLang="ru-RU" sz="2000" b="1" i="1" dirty="0">
              <a:solidFill>
                <a:srgbClr val="000066"/>
              </a:solidFill>
              <a:latin typeface="Monotype Corsiva" pitchFamily="66" charset="0"/>
            </a:endParaRPr>
          </a:p>
          <a:p>
            <a:pPr eaLnBrk="1" hangingPunct="1"/>
            <a:r>
              <a:rPr lang="ru-RU" altLang="ru-RU" sz="2000" b="1" i="1" u="sng" dirty="0">
                <a:solidFill>
                  <a:prstClr val="black"/>
                </a:solidFill>
                <a:latin typeface="Monotype Corsiva" pitchFamily="66" charset="0"/>
              </a:rPr>
              <a:t>Припев:</a:t>
            </a:r>
            <a:r>
              <a:rPr lang="ru-RU" altLang="ru-RU" sz="20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ru-RU" altLang="ru-RU" sz="2000" b="1" dirty="0">
                <a:solidFill>
                  <a:srgbClr val="FF3300"/>
                </a:solidFill>
                <a:latin typeface="Monotype Corsiva" pitchFamily="66" charset="0"/>
              </a:rPr>
              <a:t>Славься, Отечество наше свободное,</a:t>
            </a:r>
          </a:p>
          <a:p>
            <a:pPr eaLnBrk="1" hangingPunct="1"/>
            <a:r>
              <a:rPr lang="ru-RU" altLang="ru-RU" sz="2000" b="1" dirty="0">
                <a:solidFill>
                  <a:srgbClr val="FF3300"/>
                </a:solidFill>
                <a:latin typeface="Monotype Corsiva" pitchFamily="66" charset="0"/>
              </a:rPr>
              <a:t>               Братских народов союз вековой,</a:t>
            </a:r>
          </a:p>
          <a:p>
            <a:pPr eaLnBrk="1" hangingPunct="1"/>
            <a:r>
              <a:rPr lang="ru-RU" altLang="ru-RU" sz="2000" b="1" dirty="0">
                <a:solidFill>
                  <a:srgbClr val="FF3300"/>
                </a:solidFill>
                <a:latin typeface="Monotype Corsiva" pitchFamily="66" charset="0"/>
              </a:rPr>
              <a:t>               Предками данная мудрость народная!</a:t>
            </a:r>
          </a:p>
          <a:p>
            <a:pPr eaLnBrk="1" hangingPunct="1"/>
            <a:r>
              <a:rPr lang="ru-RU" altLang="ru-RU" sz="2000" b="1" dirty="0">
                <a:solidFill>
                  <a:srgbClr val="FF3300"/>
                </a:solidFill>
                <a:latin typeface="Monotype Corsiva" pitchFamily="66" charset="0"/>
              </a:rPr>
              <a:t>               Славься, страна! Мы гордимся тобой!</a:t>
            </a: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От южных морей до полярного края</a:t>
            </a: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Раскинулись наши леса и поля.</a:t>
            </a: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Одна ты на свете! Одна ты такая — </a:t>
            </a: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Хранимая Богом родная земля.</a:t>
            </a:r>
            <a:endParaRPr lang="ru-RU" altLang="ru-RU" sz="2000" b="1" i="1" dirty="0">
              <a:solidFill>
                <a:srgbClr val="000066"/>
              </a:solidFill>
              <a:latin typeface="Monotype Corsiva" pitchFamily="66" charset="0"/>
            </a:endParaRPr>
          </a:p>
          <a:p>
            <a:pPr eaLnBrk="1" hangingPunct="1"/>
            <a:r>
              <a:rPr lang="ru-RU" altLang="ru-RU" sz="2000" b="1" i="1" dirty="0">
                <a:solidFill>
                  <a:prstClr val="black"/>
                </a:solidFill>
                <a:latin typeface="Monotype Corsiva" pitchFamily="66" charset="0"/>
              </a:rPr>
              <a:t>Припев.</a:t>
            </a:r>
            <a:endParaRPr lang="ru-RU" altLang="ru-RU" sz="20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Широкий простор для мечты и для жизни</a:t>
            </a: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Грядущие нам открывают года.</a:t>
            </a: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Нам силу дает наша верность Отчизне.</a:t>
            </a:r>
          </a:p>
          <a:p>
            <a:pPr eaLnBrk="1" hangingPunct="1"/>
            <a:r>
              <a:rPr lang="ru-RU" altLang="ru-RU" sz="2000" b="1" dirty="0">
                <a:solidFill>
                  <a:srgbClr val="000066"/>
                </a:solidFill>
                <a:latin typeface="Monotype Corsiva" pitchFamily="66" charset="0"/>
              </a:rPr>
              <a:t>Так было, так есть и так будет всегда!</a:t>
            </a:r>
            <a:endParaRPr lang="ru-RU" altLang="ru-RU" sz="2000" b="1" i="1" dirty="0">
              <a:solidFill>
                <a:srgbClr val="000066"/>
              </a:solidFill>
              <a:latin typeface="Monotype Corsiva" pitchFamily="66" charset="0"/>
            </a:endParaRPr>
          </a:p>
          <a:p>
            <a:pPr eaLnBrk="1" hangingPunct="1"/>
            <a:r>
              <a:rPr lang="ru-RU" altLang="ru-RU" sz="2000" b="1" i="1" dirty="0">
                <a:solidFill>
                  <a:prstClr val="black"/>
                </a:solidFill>
                <a:latin typeface="Monotype Corsiva" pitchFamily="66" charset="0"/>
              </a:rPr>
              <a:t>Припев.</a:t>
            </a:r>
          </a:p>
        </p:txBody>
      </p:sp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6228184" y="160805"/>
            <a:ext cx="28082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prstClr val="black"/>
                </a:solidFill>
                <a:latin typeface="Monotype Corsiva" pitchFamily="66" charset="0"/>
              </a:rPr>
              <a:t>Муз. </a:t>
            </a:r>
            <a:r>
              <a:rPr lang="ru-RU" altLang="ru-RU" sz="2400" b="1" dirty="0" err="1">
                <a:solidFill>
                  <a:prstClr val="black"/>
                </a:solidFill>
                <a:latin typeface="Monotype Corsiva" pitchFamily="66" charset="0"/>
              </a:rPr>
              <a:t>А.Александров</a:t>
            </a:r>
            <a:endParaRPr lang="ru-RU" altLang="ru-RU" sz="2400" b="1" dirty="0">
              <a:solidFill>
                <a:prstClr val="black"/>
              </a:solidFill>
              <a:latin typeface="Monotype Corsiva" pitchFamily="66" charset="0"/>
            </a:endParaRPr>
          </a:p>
          <a:p>
            <a:pPr eaLnBrk="1" hangingPunct="1"/>
            <a:r>
              <a:rPr lang="ru-RU" altLang="ru-RU" sz="2400" b="1" dirty="0">
                <a:solidFill>
                  <a:prstClr val="black"/>
                </a:solidFill>
                <a:latin typeface="Monotype Corsiva" pitchFamily="66" charset="0"/>
              </a:rPr>
              <a:t>Слова </a:t>
            </a:r>
            <a:r>
              <a:rPr lang="ru-RU" altLang="ru-RU" sz="2400" b="1" dirty="0" err="1" smtClean="0">
                <a:solidFill>
                  <a:prstClr val="black"/>
                </a:solidFill>
                <a:latin typeface="Monotype Corsiva" pitchFamily="66" charset="0"/>
              </a:rPr>
              <a:t>С.Михалков</a:t>
            </a:r>
            <a:endParaRPr lang="ru-RU" altLang="ru-RU" sz="24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30727" name="Rectangle 9"/>
          <p:cNvSpPr>
            <a:spLocks noChangeArrowheads="1"/>
          </p:cNvSpPr>
          <p:nvPr/>
        </p:nvSpPr>
        <p:spPr bwMode="auto">
          <a:xfrm>
            <a:off x="0" y="61954"/>
            <a:ext cx="35991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5400" b="1" dirty="0" smtClean="0">
                <a:solidFill>
                  <a:srgbClr val="CC0000"/>
                </a:solidFill>
                <a:latin typeface="Monotype Corsiva" pitchFamily="66" charset="0"/>
              </a:rPr>
              <a:t>Гимн </a:t>
            </a:r>
            <a:r>
              <a:rPr lang="ru-RU" altLang="ru-RU" sz="5400" b="1" dirty="0">
                <a:solidFill>
                  <a:srgbClr val="CC0000"/>
                </a:solidFill>
                <a:latin typeface="Monotype Corsiva" pitchFamily="66" charset="0"/>
              </a:rPr>
              <a:t>РФ</a:t>
            </a:r>
          </a:p>
        </p:txBody>
      </p:sp>
      <p:pic>
        <p:nvPicPr>
          <p:cNvPr id="3" name="Gimn-Rossii-Gosudarstvennyy-Akademicheskiy-Simfonicheskiy-orkestr-Rossii-svodnyy-hor-Bol_shogo-teatra-Rossii-i-Moskovsko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1791.36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5726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Ирина\Pictures\pwj - yhtvuuaede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95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Ирина\Pictures\p179mbf9j41goj1ua91tr5aab1fki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88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Ирина\Pictures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Ирина\Pictures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78497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3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4"/>
    </mc:Choice>
    <mc:Fallback xmlns="">
      <p:transition spd="slow" advTm="2934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Ирина\Pictures\i (20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ladislav-Lenskiy-gimn-Novosibirska(muzoman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5734947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8"/>
    </mc:Choice>
    <mc:Fallback xmlns="">
      <p:transition spd="slow" advTm="1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1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24936" cy="6264696"/>
          </a:xfrm>
        </p:spPr>
      </p:pic>
    </p:spTree>
    <p:extLst>
      <p:ext uri="{BB962C8B-B14F-4D97-AF65-F5344CB8AC3E}">
        <p14:creationId xmlns:p14="http://schemas.microsoft.com/office/powerpoint/2010/main" val="28639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749">
        <p14:reveal/>
      </p:transition>
    </mc:Choice>
    <mc:Fallback xmlns="">
      <p:transition spd="slow" advTm="27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Ирина\Pictures\16255_file_2a36e6ab2a1bc641c9a5c9c686d10037_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8588" cy="645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0"/>
    </mc:Choice>
    <mc:Fallback xmlns="">
      <p:transition spd="slow" advTm="1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Ирина\Pictures\novosib_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9"/>
    </mc:Choice>
    <mc:Fallback xmlns="">
      <p:transition spd="slow" advTm="18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Ирина\Pictures\i (1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2"/>
    </mc:Choice>
    <mc:Fallback xmlns="">
      <p:transition spd="slow" advTm="17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Pictures\0_6b824_b1a18380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0648"/>
            <a:ext cx="8572500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6"/>
    </mc:Choice>
    <mc:Fallback xmlns="">
      <p:transition spd="slow" advTm="1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Pictures\14b65b9346f3ea1dd6d6f3d0b3849cd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455"/>
            <a:ext cx="4360416" cy="34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076" name="Picture 4" descr="C:\Users\Ирина\Pictures\12426360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28" y="109455"/>
            <a:ext cx="4388171" cy="34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Ирина\Pictures\full0f73a2226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6629"/>
            <a:ext cx="438130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Ирина\Pictures\novosibirsk-den-goroda-20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69" y="3436629"/>
            <a:ext cx="447523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0"/>
    </mc:Choice>
    <mc:Fallback xmlns="">
      <p:transition spd="slow" advTm="1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рина\Pictures\1242636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608" y="188640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2" name="Picture 4" descr="C:\Users\Ирина\Pictures\0_75f6f_785080f9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8588" cy="645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Ирина\Pictures\1242636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608" y="161106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5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1"/>
    </mc:Choice>
    <mc:Fallback xmlns="">
      <p:transition spd="slow" advTm="2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ина\Pictures\sm_users_img-2393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260648"/>
            <a:ext cx="8582025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5"/>
    </mc:Choice>
    <mc:Fallback xmlns="">
      <p:transition spd="slow" advTm="1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рина\Pictures\85c9048c8d7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59" cy="64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0"/>
    </mc:Choice>
    <mc:Fallback xmlns="">
      <p:transition spd="slow" advTm="1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Ирина\Pictures\4691_1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0"/>
    </mc:Choice>
    <mc:Fallback xmlns="">
      <p:transition spd="slow" advTm="1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рина\Pictures\Cirknsk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6"/>
    </mc:Choice>
    <mc:Fallback xmlns="">
      <p:transition spd="slow" advTm="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496944" cy="5976664"/>
          </a:xfrm>
        </p:spPr>
      </p:pic>
    </p:spTree>
    <p:extLst>
      <p:ext uri="{BB962C8B-B14F-4D97-AF65-F5344CB8AC3E}">
        <p14:creationId xmlns:p14="http://schemas.microsoft.com/office/powerpoint/2010/main" val="7669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59">
        <p14:reveal/>
      </p:transition>
    </mc:Choice>
    <mc:Fallback xmlns="">
      <p:transition spd="slow" advTm="14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Ирина\Pictures\lrg_62490_sDSC028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784976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4"/>
    </mc:Choice>
    <mc:Fallback xmlns="">
      <p:transition spd="slow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Ирина\Pictures\91510952_3508461_aeroportNovosibirs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8"/>
    </mc:Choice>
    <mc:Fallback xmlns="">
      <p:transition spd="slow" advTm="1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717" y="2967335"/>
            <a:ext cx="833657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отдашь земле родной?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49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Pictures\article85978b321cbb4aa48e45a9553f8723e485f13030607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9525000" cy="700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96944" cy="6336704"/>
          </a:xfrm>
        </p:spPr>
      </p:pic>
    </p:spTree>
    <p:extLst>
      <p:ext uri="{BB962C8B-B14F-4D97-AF65-F5344CB8AC3E}">
        <p14:creationId xmlns:p14="http://schemas.microsoft.com/office/powerpoint/2010/main" val="16293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73">
        <p14:reveal/>
      </p:transition>
    </mc:Choice>
    <mc:Fallback xmlns="">
      <p:transition spd="slow" advTm="30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176464" cy="62646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556792"/>
            <a:ext cx="443897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253">
        <p14:reveal/>
      </p:transition>
    </mc:Choice>
    <mc:Fallback xmlns="">
      <p:transition spd="slow" advTm="32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536504" cy="64087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23685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327">
        <p14:reveal/>
      </p:transition>
    </mc:Choice>
    <mc:Fallback xmlns="">
      <p:transition spd="slow" advTm="5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нач.школа 10. Природ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нач.школа 10. Природ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нач.школа 10. Природ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2661</TotalTime>
  <Words>488</Words>
  <Application>Microsoft Office PowerPoint</Application>
  <PresentationFormat>Экран (4:3)</PresentationFormat>
  <Paragraphs>100</Paragraphs>
  <Slides>63</Slides>
  <Notes>2</Notes>
  <HiddenSlides>0</HiddenSlides>
  <MMClips>17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63</vt:i4>
      </vt:variant>
    </vt:vector>
  </HeadingPairs>
  <TitlesOfParts>
    <vt:vector size="79" baseType="lpstr">
      <vt:lpstr>Тема Office</vt:lpstr>
      <vt:lpstr>1_Тема Office</vt:lpstr>
      <vt:lpstr>нач.школа 10. Природа</vt:lpstr>
      <vt:lpstr>1_нач.школа 10. Природа</vt:lpstr>
      <vt:lpstr>2_нач.школа 10. Природа</vt:lpstr>
      <vt:lpstr>Оформление по умолчанию</vt:lpstr>
      <vt:lpstr>1_Оформление по умолчанию</vt:lpstr>
      <vt:lpstr>2_Тема Office</vt:lpstr>
      <vt:lpstr>3_Тема Office</vt:lpstr>
      <vt:lpstr>Апекс</vt:lpstr>
      <vt:lpstr>4_Апекс</vt:lpstr>
      <vt:lpstr>6_Апекс</vt:lpstr>
      <vt:lpstr>Трек</vt:lpstr>
      <vt:lpstr>4_Тема Office</vt:lpstr>
      <vt:lpstr>5_Тема Office</vt:lpstr>
      <vt:lpstr>6_Тема Office</vt:lpstr>
      <vt:lpstr>Презентация PowerPoint</vt:lpstr>
      <vt:lpstr>С чего начинается Родина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   России</vt:lpstr>
      <vt:lpstr>Презентация PowerPoint</vt:lpstr>
      <vt:lpstr>Презентация PowerPoint</vt:lpstr>
      <vt:lpstr>Презентация PowerPoint</vt:lpstr>
      <vt:lpstr>. Какая птица изображена на гербе России? </vt:lpstr>
      <vt:lpstr>Кто изображен на гербе России? </vt:lpstr>
      <vt:lpstr>Расположите цвета флага России в правильном порядке.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136</cp:revision>
  <dcterms:created xsi:type="dcterms:W3CDTF">2015-01-11T14:34:44Z</dcterms:created>
  <dcterms:modified xsi:type="dcterms:W3CDTF">2015-02-01T11:00:30Z</dcterms:modified>
</cp:coreProperties>
</file>