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93" r:id="rId2"/>
    <p:sldId id="392" r:id="rId3"/>
    <p:sldId id="383" r:id="rId4"/>
    <p:sldId id="382" r:id="rId5"/>
    <p:sldId id="379" r:id="rId6"/>
    <p:sldId id="385" r:id="rId7"/>
    <p:sldId id="384" r:id="rId8"/>
    <p:sldId id="386" r:id="rId9"/>
    <p:sldId id="391" r:id="rId10"/>
    <p:sldId id="394" r:id="rId11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6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9BC"/>
    <a:srgbClr val="24356B"/>
    <a:srgbClr val="5B59AD"/>
    <a:srgbClr val="2F458D"/>
    <a:srgbClr val="FF5050"/>
    <a:srgbClr val="04A6BE"/>
    <a:srgbClr val="D66FA8"/>
    <a:srgbClr val="8475DE"/>
    <a:srgbClr val="F6882E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1299" autoAdjust="0"/>
  </p:normalViewPr>
  <p:slideViewPr>
    <p:cSldViewPr>
      <p:cViewPr varScale="1">
        <p:scale>
          <a:sx n="65" d="100"/>
          <a:sy n="65" d="100"/>
        </p:scale>
        <p:origin x="792" y="78"/>
      </p:cViewPr>
      <p:guideLst>
        <p:guide orient="horz" pos="476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ДЕВОЧКИ</c:v>
                </c:pt>
              </c:strCache>
            </c:strRef>
          </c:tx>
          <c:spPr>
            <a:solidFill>
              <a:srgbClr val="24356B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8 лет</c:v>
                </c:pt>
                <c:pt idx="1">
                  <c:v>9 лет</c:v>
                </c:pt>
                <c:pt idx="2">
                  <c:v>10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33</c:v>
                </c:pt>
                <c:pt idx="2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МАЛЬЧИКИ</c:v>
                </c:pt>
              </c:strCache>
            </c:strRef>
          </c:tx>
          <c:spPr>
            <a:solidFill>
              <a:srgbClr val="6CB9BC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8 лет</c:v>
                </c:pt>
                <c:pt idx="1">
                  <c:v>9 лет</c:v>
                </c:pt>
                <c:pt idx="2">
                  <c:v>10 лет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</c:v>
                </c:pt>
                <c:pt idx="1">
                  <c:v>16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2095592"/>
        <c:axId val="162098728"/>
      </c:barChart>
      <c:catAx>
        <c:axId val="162095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2098728"/>
        <c:crosses val="autoZero"/>
        <c:auto val="1"/>
        <c:lblAlgn val="ctr"/>
        <c:lblOffset val="100"/>
        <c:noMultiLvlLbl val="0"/>
      </c:catAx>
      <c:valAx>
        <c:axId val="162098728"/>
        <c:scaling>
          <c:orientation val="minMax"/>
          <c:max val="6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209559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УСПЕХ</c:v>
                </c:pt>
              </c:strCache>
            </c:strRef>
          </c:tx>
          <c:spPr>
            <a:solidFill>
              <a:srgbClr val="5B59A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8 лет</c:v>
                </c:pt>
                <c:pt idx="1">
                  <c:v>9 лет</c:v>
                </c:pt>
                <c:pt idx="2">
                  <c:v>10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</c:v>
                </c:pt>
                <c:pt idx="1">
                  <c:v>13</c:v>
                </c:pt>
                <c:pt idx="2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УСПЕХА</c:v>
                </c:pt>
              </c:strCache>
            </c:strRef>
          </c:tx>
          <c:spPr>
            <a:solidFill>
              <a:srgbClr val="6CB9B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8 лет</c:v>
                </c:pt>
                <c:pt idx="1">
                  <c:v>9 лет</c:v>
                </c:pt>
                <c:pt idx="2">
                  <c:v>10 лет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22</c:v>
                </c:pt>
                <c:pt idx="2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УСПЕХА</c:v>
                </c:pt>
              </c:strCache>
            </c:strRef>
          </c:tx>
          <c:spPr>
            <a:solidFill>
              <a:srgbClr val="2435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8 лет</c:v>
                </c:pt>
                <c:pt idx="1">
                  <c:v>9 лет</c:v>
                </c:pt>
                <c:pt idx="2">
                  <c:v>10 лет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</c:v>
                </c:pt>
                <c:pt idx="1">
                  <c:v>14</c:v>
                </c:pt>
                <c:pt idx="2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5"/>
        <c:axId val="162097944"/>
        <c:axId val="162099904"/>
      </c:barChart>
      <c:catAx>
        <c:axId val="162097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2099904"/>
        <c:crosses val="autoZero"/>
        <c:auto val="1"/>
        <c:lblAlgn val="ctr"/>
        <c:lblOffset val="100"/>
        <c:noMultiLvlLbl val="0"/>
      </c:catAx>
      <c:valAx>
        <c:axId val="162099904"/>
        <c:scaling>
          <c:orientation val="minMax"/>
          <c:max val="2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62097944"/>
        <c:crosses val="autoZero"/>
        <c:crossBetween val="between"/>
        <c:minorUnit val="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274002041833727"/>
          <c:y val="0.70628816332080568"/>
          <c:w val="0.17570553237552455"/>
          <c:h val="0.205360855273974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D616C-139C-4346-B220-FB55594F7B91}" type="datetimeFigureOut">
              <a:rPr lang="ru-RU" smtClean="0"/>
              <a:t>30.08.2024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50503-CAC1-495D-8966-D1BBEDF3B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84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853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6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697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93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4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32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30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788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51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50503-CAC1-495D-8966-D1BBEDF3B0A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1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28366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628453"/>
            <a:ext cx="20104100" cy="9680575"/>
          </a:xfrm>
          <a:custGeom>
            <a:avLst/>
            <a:gdLst/>
            <a:ahLst/>
            <a:cxnLst/>
            <a:rect l="l" t="t" r="r" b="b"/>
            <a:pathLst>
              <a:path w="20104100" h="9680575">
                <a:moveTo>
                  <a:pt x="0" y="9680103"/>
                </a:moveTo>
                <a:lnTo>
                  <a:pt x="20104099" y="9680103"/>
                </a:lnTo>
                <a:lnTo>
                  <a:pt x="20104099" y="0"/>
                </a:lnTo>
                <a:lnTo>
                  <a:pt x="0" y="0"/>
                </a:lnTo>
                <a:lnTo>
                  <a:pt x="0" y="9680103"/>
                </a:lnTo>
                <a:close/>
              </a:path>
            </a:pathLst>
          </a:custGeom>
          <a:solidFill>
            <a:srgbClr val="F3F3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20104100" cy="1628775"/>
          </a:xfrm>
          <a:custGeom>
            <a:avLst/>
            <a:gdLst/>
            <a:ahLst/>
            <a:cxnLst/>
            <a:rect l="l" t="t" r="r" b="b"/>
            <a:pathLst>
              <a:path w="20104100" h="1628775">
                <a:moveTo>
                  <a:pt x="0" y="1628453"/>
                </a:moveTo>
                <a:lnTo>
                  <a:pt x="20104099" y="1628453"/>
                </a:lnTo>
                <a:lnTo>
                  <a:pt x="20104099" y="0"/>
                </a:lnTo>
                <a:lnTo>
                  <a:pt x="0" y="0"/>
                </a:lnTo>
                <a:lnTo>
                  <a:pt x="0" y="1628453"/>
                </a:lnTo>
                <a:close/>
              </a:path>
            </a:pathLst>
          </a:custGeom>
          <a:solidFill>
            <a:srgbClr val="2835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6261494" y="0"/>
            <a:ext cx="3843020" cy="1628775"/>
          </a:xfrm>
          <a:custGeom>
            <a:avLst/>
            <a:gdLst/>
            <a:ahLst/>
            <a:cxnLst/>
            <a:rect l="l" t="t" r="r" b="b"/>
            <a:pathLst>
              <a:path w="3843019" h="1628775">
                <a:moveTo>
                  <a:pt x="3842605" y="0"/>
                </a:moveTo>
                <a:lnTo>
                  <a:pt x="514827" y="0"/>
                </a:lnTo>
                <a:lnTo>
                  <a:pt x="486947" y="12239"/>
                </a:lnTo>
                <a:lnTo>
                  <a:pt x="446448" y="32685"/>
                </a:lnTo>
                <a:lnTo>
                  <a:pt x="407226" y="55196"/>
                </a:lnTo>
                <a:lnTo>
                  <a:pt x="369354" y="79702"/>
                </a:lnTo>
                <a:lnTo>
                  <a:pt x="332902" y="106129"/>
                </a:lnTo>
                <a:lnTo>
                  <a:pt x="297944" y="134408"/>
                </a:lnTo>
                <a:lnTo>
                  <a:pt x="264549" y="164465"/>
                </a:lnTo>
                <a:lnTo>
                  <a:pt x="232790" y="196229"/>
                </a:lnTo>
                <a:lnTo>
                  <a:pt x="202738" y="229629"/>
                </a:lnTo>
                <a:lnTo>
                  <a:pt x="174465" y="264593"/>
                </a:lnTo>
                <a:lnTo>
                  <a:pt x="148043" y="301050"/>
                </a:lnTo>
                <a:lnTo>
                  <a:pt x="123543" y="338927"/>
                </a:lnTo>
                <a:lnTo>
                  <a:pt x="101036" y="378153"/>
                </a:lnTo>
                <a:lnTo>
                  <a:pt x="80594" y="418657"/>
                </a:lnTo>
                <a:lnTo>
                  <a:pt x="62289" y="460367"/>
                </a:lnTo>
                <a:lnTo>
                  <a:pt x="46193" y="503211"/>
                </a:lnTo>
                <a:lnTo>
                  <a:pt x="32377" y="547117"/>
                </a:lnTo>
                <a:lnTo>
                  <a:pt x="20912" y="592015"/>
                </a:lnTo>
                <a:lnTo>
                  <a:pt x="11870" y="637831"/>
                </a:lnTo>
                <a:lnTo>
                  <a:pt x="5323" y="684495"/>
                </a:lnTo>
                <a:lnTo>
                  <a:pt x="1342" y="731936"/>
                </a:lnTo>
                <a:lnTo>
                  <a:pt x="0" y="780080"/>
                </a:lnTo>
                <a:lnTo>
                  <a:pt x="1342" y="828221"/>
                </a:lnTo>
                <a:lnTo>
                  <a:pt x="5323" y="875657"/>
                </a:lnTo>
                <a:lnTo>
                  <a:pt x="11870" y="922317"/>
                </a:lnTo>
                <a:lnTo>
                  <a:pt x="20912" y="968129"/>
                </a:lnTo>
                <a:lnTo>
                  <a:pt x="32377" y="1013022"/>
                </a:lnTo>
                <a:lnTo>
                  <a:pt x="46193" y="1056925"/>
                </a:lnTo>
                <a:lnTo>
                  <a:pt x="62289" y="1099764"/>
                </a:lnTo>
                <a:lnTo>
                  <a:pt x="80594" y="1141470"/>
                </a:lnTo>
                <a:lnTo>
                  <a:pt x="101036" y="1181970"/>
                </a:lnTo>
                <a:lnTo>
                  <a:pt x="123543" y="1221192"/>
                </a:lnTo>
                <a:lnTo>
                  <a:pt x="148043" y="1259066"/>
                </a:lnTo>
                <a:lnTo>
                  <a:pt x="174465" y="1295519"/>
                </a:lnTo>
                <a:lnTo>
                  <a:pt x="202738" y="1330479"/>
                </a:lnTo>
                <a:lnTo>
                  <a:pt x="232790" y="1363876"/>
                </a:lnTo>
                <a:lnTo>
                  <a:pt x="264549" y="1395637"/>
                </a:lnTo>
                <a:lnTo>
                  <a:pt x="297944" y="1425691"/>
                </a:lnTo>
                <a:lnTo>
                  <a:pt x="332902" y="1453966"/>
                </a:lnTo>
                <a:lnTo>
                  <a:pt x="369354" y="1480391"/>
                </a:lnTo>
                <a:lnTo>
                  <a:pt x="407226" y="1504894"/>
                </a:lnTo>
                <a:lnTo>
                  <a:pt x="446448" y="1527403"/>
                </a:lnTo>
                <a:lnTo>
                  <a:pt x="486947" y="1547847"/>
                </a:lnTo>
                <a:lnTo>
                  <a:pt x="528652" y="1566154"/>
                </a:lnTo>
                <a:lnTo>
                  <a:pt x="571493" y="1582252"/>
                </a:lnTo>
                <a:lnTo>
                  <a:pt x="615396" y="1596071"/>
                </a:lnTo>
                <a:lnTo>
                  <a:pt x="660290" y="1607537"/>
                </a:lnTo>
                <a:lnTo>
                  <a:pt x="706105" y="1616580"/>
                </a:lnTo>
                <a:lnTo>
                  <a:pt x="752767" y="1623128"/>
                </a:lnTo>
                <a:lnTo>
                  <a:pt x="800206" y="1627110"/>
                </a:lnTo>
                <a:lnTo>
                  <a:pt x="848351" y="1628453"/>
                </a:lnTo>
                <a:lnTo>
                  <a:pt x="3842605" y="1628453"/>
                </a:lnTo>
                <a:lnTo>
                  <a:pt x="3842605" y="0"/>
                </a:lnTo>
                <a:close/>
              </a:path>
            </a:pathLst>
          </a:custGeom>
          <a:solidFill>
            <a:srgbClr val="6CB9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923" y="225826"/>
            <a:ext cx="19718253" cy="1111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51558" y="3602780"/>
            <a:ext cx="11001375" cy="38360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28366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43712" y="10557860"/>
            <a:ext cx="398144" cy="69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5175"/>
              </a:lnSpc>
            </a:pPr>
            <a:fld id="{81D60167-4931-47E6-BA6A-407CBD079E47}" type="slidenum">
              <a:rPr spc="-30" dirty="0"/>
              <a:t>‹#›</a:t>
            </a:fld>
            <a:endParaRPr spc="-3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hart" Target="../charts/char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32051" y="4587875"/>
            <a:ext cx="1524000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4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ОПЫТ ПРОВЕДЕНИЯ ЛЕТНЕЙ ПРОФИЛЬНОЙ СМЕНЫ</a:t>
            </a:r>
          </a:p>
          <a:p>
            <a:pPr algn="ctr">
              <a:spcBef>
                <a:spcPts val="600"/>
              </a:spcBef>
            </a:pPr>
            <a:r>
              <a:rPr lang="ru-RU" sz="4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БАССЕЙНЕ</a:t>
            </a:r>
            <a:endParaRPr lang="ru-RU" sz="4000" b="1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26025" y="9007475"/>
            <a:ext cx="1005205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Автор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работы: Дорогавцева Яна Геннадьевна</a:t>
            </a:r>
          </a:p>
          <a:p>
            <a:pPr algn="ctr">
              <a:spcBef>
                <a:spcPts val="600"/>
              </a:spcBef>
            </a:pP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педагог дополнительного 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образования МАУДО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ДООЦ «Бригантина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</a:p>
          <a:p>
            <a:pPr algn="ctr">
              <a:spcBef>
                <a:spcPts val="600"/>
              </a:spcBef>
            </a:pPr>
            <a:endParaRPr lang="ru-RU" sz="2000" b="1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Новосибирск, 2024</a:t>
            </a:r>
            <a:endParaRPr lang="ru-RU" sz="2000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32051" y="5300732"/>
            <a:ext cx="1524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4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000" b="1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473075"/>
            <a:ext cx="19718253" cy="569387"/>
          </a:xfrm>
        </p:spPr>
        <p:txBody>
          <a:bodyPr/>
          <a:lstStyle/>
          <a:p>
            <a:pPr algn="ctr"/>
            <a:r>
              <a:rPr lang="ru-RU" dirty="0" smtClean="0"/>
              <a:t>РАЗРАБОТКА И УТВЕРЖДЕНИЕ ПРОГРАММЫ СМЕНЫ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6" y="2064875"/>
            <a:ext cx="6543589" cy="900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04045" y="2070772"/>
            <a:ext cx="124968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КЛЮЧЕВАЯ ИДЕЯ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Пробудить в детях интерес к плаванию, укрепить уверенность в собственных силах, а значит заложить основы мотивации для укрепления собственного здоровья средствами плавания</a:t>
            </a:r>
            <a:endParaRPr lang="ru-RU" dirty="0">
              <a:solidFill>
                <a:srgbClr val="5B59AD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04045" y="4317824"/>
            <a:ext cx="124968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ЦЕЛЬ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Формирование у младших школьников мотивации к сохранению и укреплению собственного здоровья, через расширение знаний и приобретение практических навыков самостоятельного безопасного нахождения в воде.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04045" y="6564875"/>
            <a:ext cx="12496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ЗАДАЧИ</a:t>
            </a:r>
          </a:p>
          <a:p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ПРЕДМЕТНЫЕ</a:t>
            </a:r>
            <a:endParaRPr lang="ru-RU" dirty="0">
              <a:solidFill>
                <a:srgbClr val="2435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Обучить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основам базовых плавательных навыков.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элементарные навыки безопасности и самоконтроля при нахождении в воде (в бассейне и в открытых водоемах) и санитарно-гигиенические навыки.</a:t>
            </a:r>
          </a:p>
          <a:p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МЕТАПРЕДМЕТНЫЕ</a:t>
            </a:r>
            <a:endParaRPr lang="ru-RU" dirty="0">
              <a:solidFill>
                <a:srgbClr val="2435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Заложить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основы понятия «здоровый образ жизни».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Способствовать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познавательного интереса и любознательности в области плавания.</a:t>
            </a:r>
          </a:p>
          <a:p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ЛИЧНОСТНЫЕ</a:t>
            </a:r>
            <a:endParaRPr lang="ru-RU" dirty="0">
              <a:solidFill>
                <a:srgbClr val="2435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Мотивировать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 проявлять дисциплинированность, трудолюбие и упорство в достижении поставленных целей</a:t>
            </a: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rgbClr val="2435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473075"/>
            <a:ext cx="19718253" cy="569387"/>
          </a:xfrm>
        </p:spPr>
        <p:txBody>
          <a:bodyPr/>
          <a:lstStyle/>
          <a:p>
            <a:pPr algn="ctr"/>
            <a:r>
              <a:rPr lang="ru-RU" dirty="0" smtClean="0"/>
              <a:t>УЧАСТИЕ В ГОРОДСКОМ КОНКУРСЕ ПРОФИЛЬНЫХ СМЕН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304400" y="2066400"/>
            <a:ext cx="12495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АКТУАЛЬНОСТЬ ПРОГРАММЫ</a:t>
            </a:r>
          </a:p>
          <a:p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навыков безопасного нахождения в воде, незнание техник самоконтроля, отсутствие плавательных навыков у детей, зачастую приводят к несчастным 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случаям.</a:t>
            </a:r>
          </a:p>
          <a:p>
            <a:pPr>
              <a:lnSpc>
                <a:spcPct val="150000"/>
              </a:lnSpc>
            </a:pPr>
            <a:endParaRPr lang="ru-RU" sz="2000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ПРОФИЛАКТИКА НЕСЧАСТНЫХ СЛУЧАЕВ НА ВОДЕ 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одна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из важнейших 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проблем.</a:t>
            </a:r>
          </a:p>
          <a:p>
            <a:endParaRPr lang="ru-RU" sz="2000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Способы ее решения: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ПОВЫШЕНИЕ ЗНАНИЙ об особенностях поведения человека в водной стихии,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МАССОВОЕ ВОВЛЕЧЕНИЕ ДЕТЕЙ В ОБУЧЕНИЕ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базовым навыкам плавания с раннего 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возраста,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ПОПУЛЯРИЗАЦИИ ПЛАВАНИЯ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как жизненно-необходимого и </a:t>
            </a:r>
            <a:r>
              <a:rPr lang="ru-RU" sz="2000" dirty="0" err="1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здоровьеформирующего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навыка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2066400"/>
            <a:ext cx="6362600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456"/>
          <a:stretch/>
        </p:blipFill>
        <p:spPr>
          <a:xfrm>
            <a:off x="306850" y="2064204"/>
            <a:ext cx="6544800" cy="9000671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473075"/>
            <a:ext cx="19718253" cy="569387"/>
          </a:xfrm>
        </p:spPr>
        <p:txBody>
          <a:bodyPr/>
          <a:lstStyle/>
          <a:p>
            <a:pPr algn="ctr"/>
            <a:r>
              <a:rPr lang="ru-RU" dirty="0" smtClean="0"/>
              <a:t>ПРИЕМ ЗАЯВОК И КОМПЛЕКТОВАНИЕ ГРУПП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308850" y="7483475"/>
            <a:ext cx="4191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8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138</a:t>
            </a:r>
          </a:p>
          <a:p>
            <a:pPr>
              <a:spcBef>
                <a:spcPts val="600"/>
              </a:spcBef>
            </a:pPr>
            <a:r>
              <a:rPr lang="ru-RU" sz="2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ЧЕЛОВЕК ЗАЧИСЛЕНО</a:t>
            </a:r>
            <a:endParaRPr lang="ru-RU" sz="2000" b="1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850" y="9359692"/>
            <a:ext cx="4191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8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14</a:t>
            </a:r>
          </a:p>
          <a:p>
            <a:pPr>
              <a:spcBef>
                <a:spcPts val="600"/>
              </a:spcBef>
            </a:pPr>
            <a:r>
              <a:rPr lang="ru-RU" sz="2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СФОРМИРОВАНО ГРУПП</a:t>
            </a:r>
            <a:endParaRPr lang="ru-RU" sz="2000" b="1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8850" y="1920875"/>
            <a:ext cx="88392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000" b="1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148</a:t>
            </a:r>
          </a:p>
          <a:p>
            <a:pPr>
              <a:spcBef>
                <a:spcPts val="600"/>
              </a:spcBef>
            </a:pPr>
            <a:r>
              <a:rPr lang="ru-RU" sz="2000" b="1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ЗАЯВОК НА ПРОГРАММУ «ПОЛНОЕ ПОГРУЖЕНИЕ»</a:t>
            </a:r>
            <a:endParaRPr lang="ru-RU" sz="2000" b="1" dirty="0">
              <a:solidFill>
                <a:srgbClr val="5B59AD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8850" y="3825875"/>
            <a:ext cx="126023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Программа адресована детям в возрасте 8 – 10 лет.</a:t>
            </a:r>
          </a:p>
          <a:p>
            <a:endParaRPr lang="ru-RU" sz="2000" dirty="0" smtClean="0">
              <a:solidFill>
                <a:srgbClr val="5B59AD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программе могут принимать участие все желающие дети, не зависимо от плавательной</a:t>
            </a:r>
          </a:p>
          <a:p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подготовленности, не имеющие медицинских противопоказаний к посещению бассейна</a:t>
            </a:r>
          </a:p>
          <a:p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 занятиям плаванием.</a:t>
            </a:r>
          </a:p>
          <a:p>
            <a:endParaRPr lang="ru-RU" sz="2000" dirty="0" smtClean="0">
              <a:solidFill>
                <a:srgbClr val="5B59AD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Программа полезна детям,</a:t>
            </a:r>
          </a:p>
          <a:p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ведущим малоподвижный образ</a:t>
            </a:r>
          </a:p>
          <a:p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жизни и подверженным частым</a:t>
            </a:r>
          </a:p>
          <a:p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респираторным заболеваниям.</a:t>
            </a:r>
            <a:endParaRPr lang="ru-RU" sz="2000" dirty="0">
              <a:solidFill>
                <a:srgbClr val="5B59AD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958022943"/>
              </p:ext>
            </p:extLst>
          </p:nvPr>
        </p:nvGraphicFramePr>
        <p:xfrm>
          <a:off x="13709649" y="5341821"/>
          <a:ext cx="5784599" cy="572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524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 b="1097"/>
          <a:stretch/>
        </p:blipFill>
        <p:spPr>
          <a:xfrm>
            <a:off x="306001" y="2062802"/>
            <a:ext cx="6544800" cy="59540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519567"/>
            <a:ext cx="19718253" cy="615553"/>
          </a:xfrm>
        </p:spPr>
        <p:txBody>
          <a:bodyPr/>
          <a:lstStyle/>
          <a:p>
            <a:pPr algn="ctr"/>
            <a:r>
              <a:rPr lang="ru-RU" sz="4000" dirty="0" smtClean="0"/>
              <a:t>МЕСТО ПРОВЕДЕНИЯ ЛЕТНЕЙ СМЕНЫ</a:t>
            </a:r>
            <a:endParaRPr lang="ru-RU" sz="4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26" y="4776851"/>
            <a:ext cx="0" cy="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27774" r="4818" b="17410"/>
          <a:stretch/>
        </p:blipFill>
        <p:spPr>
          <a:xfrm>
            <a:off x="305999" y="8233241"/>
            <a:ext cx="6544800" cy="283163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304400" y="2066400"/>
            <a:ext cx="12495600" cy="880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МАУДО ДООЦ «БРИГАНТИНА»</a:t>
            </a:r>
          </a:p>
          <a:p>
            <a:pPr>
              <a:spcBef>
                <a:spcPts val="600"/>
              </a:spcBef>
            </a:pPr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Новосибирск, ул. 1905 года, д. </a:t>
            </a: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39/1.</a:t>
            </a:r>
          </a:p>
          <a:p>
            <a:pPr>
              <a:spcBef>
                <a:spcPts val="600"/>
              </a:spcBef>
            </a:pPr>
            <a:endParaRPr lang="ru-RU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ВАННА БАССЕЙНА: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размер 25х6х1,5м.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</a:t>
            </a: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азделительные дорожки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лестницы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для </a:t>
            </a: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входа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 выхода из воды и </a:t>
            </a:r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стартовые прыжковые тумбы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разметка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 </a:t>
            </a: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дне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флажки</a:t>
            </a:r>
          </a:p>
          <a:p>
            <a:pPr>
              <a:spcBef>
                <a:spcPts val="600"/>
              </a:spcBef>
            </a:pPr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ВСПОМАГАТЕЛЬНЫЙ ПЛАВАТЕЛЬНЫЙ ИНВЕНТАРЬ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нарукавники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нудлы</a:t>
            </a:r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калабашки</a:t>
            </a:r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доски для плавания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игровой инвентарь (мячи, кольца, игрушки для ныряния)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БЕЗОПАСНЫЕ ШЕСТЫ, СПАСАТЕЛЬНЫЕ КРУГИ</a:t>
            </a:r>
          </a:p>
          <a:p>
            <a:pPr>
              <a:spcBef>
                <a:spcPts val="600"/>
              </a:spcBef>
            </a:pPr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МЕДИЦИНСКИЙ КАБИНЕТ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Лицензия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 осуществление медицинской деятельности от 25.12.2015г. № </a:t>
            </a: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ЛО-54-01-003678</a:t>
            </a:r>
            <a:endParaRPr lang="ru-RU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2062800"/>
            <a:ext cx="2880000" cy="288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519567"/>
            <a:ext cx="19718253" cy="615553"/>
          </a:xfrm>
        </p:spPr>
        <p:txBody>
          <a:bodyPr/>
          <a:lstStyle/>
          <a:p>
            <a:pPr algn="ctr"/>
            <a:r>
              <a:rPr lang="ru-RU" sz="4000" dirty="0" smtClean="0"/>
              <a:t>ОСВОЕНИЕ ПЛАВАТЕЛЬНЫХ НАВЫКОВ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50" y="2062800"/>
            <a:ext cx="2880000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8184875"/>
            <a:ext cx="288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5123838"/>
            <a:ext cx="2880000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50" y="5123838"/>
            <a:ext cx="2880000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26" y="4776851"/>
            <a:ext cx="0" cy="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50" y="8184875"/>
            <a:ext cx="2880000" cy="2880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304400" y="2066400"/>
            <a:ext cx="124956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ОЖИДАЕМЫЕ РЕЗУЛЬТАТЫ</a:t>
            </a:r>
          </a:p>
          <a:p>
            <a:pPr>
              <a:spcBef>
                <a:spcPts val="600"/>
              </a:spcBef>
            </a:pPr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результате реализации программы, </a:t>
            </a: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ОБУЧАЮЩИЕСЯ БУДУТ ЗНАТЬ:</a:t>
            </a:r>
            <a:endParaRPr lang="ru-RU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Правила безопасности и самоконтроля при нахождении в воде (в бассейне и открытых водоемах)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и санитарно-гигиенические правила.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Основы базовых плавательных навыков.</a:t>
            </a:r>
          </a:p>
          <a:p>
            <a:pPr>
              <a:spcBef>
                <a:spcPts val="600"/>
              </a:spcBef>
            </a:pPr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результате реализации программы, ОБУЧАЮЩИЕСЯ БУДУТ УМЕТЬ: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Уверенно и самостоятельно плавать.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Соблюдать правила безопасности и самоконтроля при нахождении в воде.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Проявлять уважительное и доброжелательное отношение к педагогам и товарищам по группе.</a:t>
            </a:r>
          </a:p>
          <a:p>
            <a:pPr>
              <a:spcBef>
                <a:spcPts val="600"/>
              </a:spcBef>
            </a:pPr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обучающихся </a:t>
            </a: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БУДЕТ ЗАЛОЖЕН ФУНДАМЕНТ ДЛЯ РАЗВИТИЯ ЛИЧНОСТНЫХ КАЧЕСТВ: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Стремление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проявлять дисциплинированность, трудолюбие и упорство для достижение поставленной цели.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Укрепится </a:t>
            </a:r>
            <a:r>
              <a:rPr lang="ru-RU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уверенность в собственных силах и позитивное отношение к себе.</a:t>
            </a:r>
          </a:p>
        </p:txBody>
      </p:sp>
    </p:spTree>
    <p:extLst>
      <p:ext uri="{BB962C8B-B14F-4D97-AF65-F5344CB8AC3E}">
        <p14:creationId xmlns:p14="http://schemas.microsoft.com/office/powerpoint/2010/main" val="41087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2"/>
          <a:stretch/>
        </p:blipFill>
        <p:spPr>
          <a:xfrm>
            <a:off x="3400700" y="5116037"/>
            <a:ext cx="2917550" cy="288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8" b="16656"/>
          <a:stretch/>
        </p:blipFill>
        <p:spPr>
          <a:xfrm>
            <a:off x="306000" y="5116037"/>
            <a:ext cx="2880000" cy="28956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8" b="16656"/>
          <a:stretch/>
        </p:blipFill>
        <p:spPr>
          <a:xfrm>
            <a:off x="3438250" y="2073275"/>
            <a:ext cx="2880000" cy="2895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8" b="19446"/>
          <a:stretch/>
        </p:blipFill>
        <p:spPr>
          <a:xfrm>
            <a:off x="306000" y="2073275"/>
            <a:ext cx="2880000" cy="2869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1" r="13050"/>
          <a:stretch/>
        </p:blipFill>
        <p:spPr>
          <a:xfrm>
            <a:off x="3422650" y="8184875"/>
            <a:ext cx="2895600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1" r="5929"/>
          <a:stretch/>
        </p:blipFill>
        <p:spPr>
          <a:xfrm>
            <a:off x="306000" y="8184875"/>
            <a:ext cx="2895599" cy="288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519567"/>
            <a:ext cx="19718253" cy="615553"/>
          </a:xfrm>
        </p:spPr>
        <p:txBody>
          <a:bodyPr/>
          <a:lstStyle/>
          <a:p>
            <a:pPr algn="ctr"/>
            <a:r>
              <a:rPr lang="ru-RU" sz="4000" dirty="0" smtClean="0"/>
              <a:t>РАЗВИТИЕ ПОЗНАВАТЕЛЬНОГО ИНТЕРЕСА</a:t>
            </a:r>
            <a:endParaRPr lang="ru-RU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7304400" y="2066400"/>
            <a:ext cx="1249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РАЗМИНКА ЧЕМПИОНА</a:t>
            </a:r>
          </a:p>
          <a:p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одуль программы воспитания «Разминка чемпиона» – самостоятельная подготовка упражнений и проведение разминки для группы. </a:t>
            </a:r>
          </a:p>
          <a:p>
            <a:endParaRPr lang="ru-RU" sz="2000" dirty="0" smtClean="0">
              <a:solidFill>
                <a:srgbClr val="5B59AD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ЗАДАЧА – найти информацию о том, какие мышцы задействованы в плавании на груди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04400" y="5123838"/>
            <a:ext cx="1249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ВСТРЕЧИ</a:t>
            </a:r>
          </a:p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Живое общение с успешными пловцами, такими как </a:t>
            </a:r>
            <a:r>
              <a:rPr lang="ru-RU" sz="2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Роман Самодуров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создает позитивный настрой, вдохновляет на достижение результата, и помогает ребятам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поверить в собственные силы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ЗАДАЧА – подготовить вопрос о том, как добиться хорошего результата.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04400" y="8184875"/>
            <a:ext cx="1249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ТВОРЧЕСКИЕ ЗАДАНИЯ</a:t>
            </a:r>
          </a:p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Ребята выполнили рисунки о современных профессиях,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которых 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необходим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навык 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плавания, рассказали о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их значимости в 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обществе.</a:t>
            </a:r>
          </a:p>
          <a:p>
            <a:endParaRPr lang="ru-RU" sz="2000" dirty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ЗАДАЧА – самостоятельно найти несколько профессий связанных с плаванием</a:t>
            </a:r>
          </a:p>
        </p:txBody>
      </p:sp>
    </p:spTree>
    <p:extLst>
      <p:ext uri="{BB962C8B-B14F-4D97-AF65-F5344CB8AC3E}">
        <p14:creationId xmlns:p14="http://schemas.microsoft.com/office/powerpoint/2010/main" val="2602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11" y="8184875"/>
            <a:ext cx="288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6" r="586"/>
          <a:stretch/>
        </p:blipFill>
        <p:spPr>
          <a:xfrm>
            <a:off x="298449" y="5116137"/>
            <a:ext cx="2895601" cy="28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6204" r="17659" b="38546"/>
          <a:stretch/>
        </p:blipFill>
        <p:spPr>
          <a:xfrm>
            <a:off x="298449" y="8184875"/>
            <a:ext cx="2915122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" r="28222"/>
          <a:stretch/>
        </p:blipFill>
        <p:spPr>
          <a:xfrm rot="16200000">
            <a:off x="3422956" y="5120969"/>
            <a:ext cx="2879388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485" y="2062800"/>
            <a:ext cx="2876165" cy="288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519567"/>
            <a:ext cx="19718253" cy="615553"/>
          </a:xfrm>
        </p:spPr>
        <p:txBody>
          <a:bodyPr/>
          <a:lstStyle/>
          <a:p>
            <a:pPr algn="ctr"/>
            <a:r>
              <a:rPr lang="ru-RU" sz="4000" dirty="0" smtClean="0"/>
              <a:t>ПОДВЕДЕНИЕ ИТОГОВ</a:t>
            </a:r>
            <a:endParaRPr lang="ru-RU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7304400" y="2066400"/>
            <a:ext cx="124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ПРОТОКОЛ УСПЕХОВ</a:t>
            </a:r>
          </a:p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Совместное обсуждение результатов занятия, помогает ребенку не просто уйти с урока с зафиксированным результатом, а проанализировать свои достижения и неудачи.</a:t>
            </a:r>
          </a:p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Словесное обсуждение подкреплено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простейшей 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инфографикой.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04400" y="5121275"/>
            <a:ext cx="1249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ЭСТАФЕТА</a:t>
            </a:r>
          </a:p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Все участники смены получили соревновательный опыт и смогли проявить свои личностные</a:t>
            </a:r>
          </a:p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качества – дисциплинированность, трудолюбие, упорство.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04400" y="8184875"/>
            <a:ext cx="124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ПРИЗНАНИЕ УСПЕХОВ</a:t>
            </a:r>
          </a:p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Все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обучающиеся добились «Успеха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».</a:t>
            </a:r>
          </a:p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Каждый участник смены получил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«Диплом за успехи», в котором было 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указано его главное достижение.</a:t>
            </a:r>
            <a:endParaRPr lang="ru-RU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1892" b="22801"/>
          <a:stretch/>
        </p:blipFill>
        <p:spPr>
          <a:xfrm>
            <a:off x="306000" y="2055100"/>
            <a:ext cx="288805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23" y="473075"/>
            <a:ext cx="19718253" cy="569387"/>
          </a:xfrm>
        </p:spPr>
        <p:txBody>
          <a:bodyPr/>
          <a:lstStyle/>
          <a:p>
            <a:pPr algn="ctr"/>
            <a:r>
              <a:rPr lang="ru-RU" dirty="0" smtClean="0"/>
              <a:t>АНАЛИЗ РЕЗУЛЬТАТОВ</a:t>
            </a:r>
            <a:endParaRPr lang="ru-RU" dirty="0"/>
          </a:p>
        </p:txBody>
      </p:sp>
      <p:grpSp>
        <p:nvGrpSpPr>
          <p:cNvPr id="16" name="Группа 15"/>
          <p:cNvGrpSpPr>
            <a:grpSpLocks noChangeAspect="1"/>
          </p:cNvGrpSpPr>
          <p:nvPr/>
        </p:nvGrpSpPr>
        <p:grpSpPr>
          <a:xfrm>
            <a:off x="15115575" y="1861159"/>
            <a:ext cx="4648200" cy="9207536"/>
            <a:chOff x="6664925" y="2062800"/>
            <a:chExt cx="6544800" cy="1296447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67"/>
            <a:stretch/>
          </p:blipFill>
          <p:spPr>
            <a:xfrm>
              <a:off x="6664925" y="2062800"/>
              <a:ext cx="6544800" cy="839247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2" b="41591"/>
            <a:stretch/>
          </p:blipFill>
          <p:spPr>
            <a:xfrm>
              <a:off x="6664925" y="10379075"/>
              <a:ext cx="6544800" cy="4648200"/>
            </a:xfrm>
            <a:prstGeom prst="rect">
              <a:avLst/>
            </a:prstGeom>
          </p:spPr>
        </p:pic>
      </p:grp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882505927"/>
              </p:ext>
            </p:extLst>
          </p:nvPr>
        </p:nvGraphicFramePr>
        <p:xfrm>
          <a:off x="8895532" y="6111875"/>
          <a:ext cx="6654193" cy="4956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9084799" y="1836995"/>
            <a:ext cx="60307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Программа получила</a:t>
            </a:r>
          </a:p>
          <a:p>
            <a:r>
              <a:rPr lang="ru-RU" sz="44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ПОЛОЖИТЕЛЬНУЮ</a:t>
            </a:r>
          </a:p>
          <a:p>
            <a:r>
              <a:rPr lang="ru-RU" sz="4400" b="1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РЕЦЕНЗИЮ</a:t>
            </a:r>
          </a:p>
          <a:p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Президента Федерации плавания </a:t>
            </a:r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НСО</a:t>
            </a:r>
          </a:p>
          <a:p>
            <a:r>
              <a:rPr lang="ru-RU" sz="2000" dirty="0" smtClean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Герасимова </a:t>
            </a:r>
            <a:r>
              <a:rPr lang="ru-RU" sz="2000" dirty="0">
                <a:solidFill>
                  <a:srgbClr val="24356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С.Г. </a:t>
            </a:r>
            <a:endParaRPr lang="ru-RU" sz="2000" dirty="0" smtClean="0">
              <a:solidFill>
                <a:srgbClr val="24356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0326" y="1652330"/>
            <a:ext cx="855520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0000" b="1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102</a:t>
            </a:r>
          </a:p>
          <a:p>
            <a:pPr algn="r"/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обучающихся продолжили обучение</a:t>
            </a:r>
          </a:p>
          <a:p>
            <a:pPr algn="r"/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МАУДО ДООЦ «Бригантина»</a:t>
            </a:r>
          </a:p>
          <a:p>
            <a:pPr algn="r"/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по дополнительной общеобразовательной</a:t>
            </a:r>
          </a:p>
          <a:p>
            <a:pPr algn="r"/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общеразвивающей программе</a:t>
            </a:r>
          </a:p>
          <a:p>
            <a:pPr algn="r"/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«Оздоровительное </a:t>
            </a:r>
            <a:r>
              <a:rPr lang="ru-RU" sz="2000" dirty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плавание</a:t>
            </a:r>
            <a:r>
              <a:rPr lang="ru-RU" sz="2000" dirty="0" smtClean="0">
                <a:solidFill>
                  <a:srgbClr val="5B59AD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  <a:endParaRPr lang="ru-RU" sz="2000" dirty="0">
              <a:solidFill>
                <a:srgbClr val="5B59AD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333" r="28750" b="44815"/>
          <a:stretch/>
        </p:blipFill>
        <p:spPr>
          <a:xfrm>
            <a:off x="340326" y="5197476"/>
            <a:ext cx="8555206" cy="58712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084799" y="4492327"/>
            <a:ext cx="292075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4400" b="1" dirty="0" smtClean="0">
                <a:solidFill>
                  <a:srgbClr val="6CB9B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КАЖДЫЙ</a:t>
            </a:r>
            <a:br>
              <a:rPr lang="ru-RU" sz="4400" b="1" dirty="0" smtClean="0">
                <a:solidFill>
                  <a:srgbClr val="6CB9B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6CB9B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ребенок достиг 1 или несколько успехов</a:t>
            </a:r>
          </a:p>
          <a:p>
            <a:r>
              <a:rPr lang="ru-RU" sz="2000" dirty="0" smtClean="0">
                <a:solidFill>
                  <a:srgbClr val="6CB9B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освоении плавательных навыков</a:t>
            </a:r>
            <a:endParaRPr lang="ru-RU" sz="2000" dirty="0">
              <a:solidFill>
                <a:srgbClr val="6CB9B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1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5A8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11918</TotalTime>
  <Words>712</Words>
  <Application>Microsoft Office PowerPoint</Application>
  <PresentationFormat>Произвольный</PresentationFormat>
  <Paragraphs>139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Tahoma</vt:lpstr>
      <vt:lpstr>Verdana</vt:lpstr>
      <vt:lpstr>Office Theme</vt:lpstr>
      <vt:lpstr>Презентация PowerPoint</vt:lpstr>
      <vt:lpstr>РАЗРАБОТКА И УТВЕРЖДЕНИЕ ПРОГРАММЫ СМЕНЫ</vt:lpstr>
      <vt:lpstr>УЧАСТИЕ В ГОРОДСКОМ КОНКУРСЕ ПРОФИЛЬНЫХ СМЕН</vt:lpstr>
      <vt:lpstr>ПРИЕМ ЗАЯВОК И КОМПЛЕКТОВАНИЕ ГРУПП</vt:lpstr>
      <vt:lpstr>МЕСТО ПРОВЕДЕНИЯ ЛЕТНЕЙ СМЕНЫ</vt:lpstr>
      <vt:lpstr>ОСВОЕНИЕ ПЛАВАТЕЛЬНЫХ НАВЫКОВ</vt:lpstr>
      <vt:lpstr>РАЗВИТИЕ ПОЗНАВАТЕЛЬНОГО ИНТЕРЕСА</vt:lpstr>
      <vt:lpstr>ПОДВЕДЕНИЕ ИТОГОВ</vt:lpstr>
      <vt:lpstr>АНАЛИЗ РЕЗУЛЬТАТОВ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АНОНС ВИДЕОКОНФЕРЕНЦИИ ПРОЕКТА «ВЗАИМООБУЧЕНИЕ ГОРОДОВ» ТЕМА: «РАЗВИТИЕ ТАЛАНТОВ: НОВЫЕ ВОЗМОЖНОСТИ ДЛЯ КАЖДОГО РЕБЕНКА»</dc:title>
  <dc:creator>Елена Васкан</dc:creator>
  <cp:lastModifiedBy>Dasha</cp:lastModifiedBy>
  <cp:revision>728</cp:revision>
  <dcterms:created xsi:type="dcterms:W3CDTF">2020-10-15T06:00:39Z</dcterms:created>
  <dcterms:modified xsi:type="dcterms:W3CDTF">2024-08-30T06:41:11Z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2020-10-11T00:00:00Z</vt:filetime>
  </property>
  <property fmtid="{D5CDD505-2E9C-101B-9397-08002B2CF9AE}" pid="3" name="Creator">
    <vt:lpwstr>Keynote</vt:lpwstr>
  </property>
  <property fmtid="{D5CDD505-2E9C-101B-9397-08002B2CF9AE}" pid="4" name="LastSaved">
    <vt:filetime>2020-10-15T00:00:00Z</vt:filetime>
  </property>
</Properties>
</file>