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6" r:id="rId2"/>
    <p:sldId id="269" r:id="rId3"/>
    <p:sldId id="270" r:id="rId4"/>
    <p:sldId id="263" r:id="rId5"/>
    <p:sldId id="272" r:id="rId6"/>
    <p:sldId id="273" r:id="rId7"/>
    <p:sldId id="274" r:id="rId8"/>
    <p:sldId id="271" r:id="rId9"/>
    <p:sldId id="257" r:id="rId10"/>
    <p:sldId id="275" r:id="rId11"/>
    <p:sldId id="276" r:id="rId12"/>
    <p:sldId id="277" r:id="rId13"/>
    <p:sldId id="278" r:id="rId14"/>
    <p:sldId id="279" r:id="rId15"/>
    <p:sldId id="280" r:id="rId16"/>
    <p:sldId id="283" r:id="rId17"/>
    <p:sldId id="282" r:id="rId18"/>
    <p:sldId id="284" r:id="rId19"/>
    <p:sldId id="285" r:id="rId20"/>
    <p:sldId id="286" r:id="rId21"/>
    <p:sldId id="287" r:id="rId22"/>
    <p:sldId id="288" r:id="rId23"/>
    <p:sldId id="289" r:id="rId24"/>
    <p:sldId id="295" r:id="rId25"/>
    <p:sldId id="297" r:id="rId26"/>
    <p:sldId id="298" r:id="rId27"/>
    <p:sldId id="299" r:id="rId28"/>
    <p:sldId id="300" r:id="rId29"/>
    <p:sldId id="301" r:id="rId30"/>
    <p:sldId id="302" r:id="rId31"/>
    <p:sldId id="303" r:id="rId32"/>
    <p:sldId id="305" r:id="rId33"/>
    <p:sldId id="306" r:id="rId34"/>
    <p:sldId id="292" r:id="rId35"/>
    <p:sldId id="307" r:id="rId36"/>
    <p:sldId id="308" r:id="rId37"/>
    <p:sldId id="309" r:id="rId38"/>
    <p:sldId id="310" r:id="rId39"/>
    <p:sldId id="311" r:id="rId40"/>
    <p:sldId id="312" r:id="rId41"/>
    <p:sldId id="313" r:id="rId42"/>
    <p:sldId id="314" r:id="rId43"/>
    <p:sldId id="315" r:id="rId44"/>
    <p:sldId id="316" r:id="rId45"/>
    <p:sldId id="317" r:id="rId46"/>
    <p:sldId id="318" r:id="rId47"/>
    <p:sldId id="319" r:id="rId48"/>
    <p:sldId id="320" r:id="rId49"/>
    <p:sldId id="322" r:id="rId50"/>
    <p:sldId id="323" r:id="rId51"/>
    <p:sldId id="324" r:id="rId52"/>
    <p:sldId id="325" r:id="rId53"/>
    <p:sldId id="321" r:id="rId54"/>
    <p:sldId id="294" r:id="rId5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4660"/>
  </p:normalViewPr>
  <p:slideViewPr>
    <p:cSldViewPr snapToGrid="0">
      <p:cViewPr varScale="1">
        <p:scale>
          <a:sx n="70" d="100"/>
          <a:sy n="70" d="100"/>
        </p:scale>
        <p:origin x="70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2F3CA-7B78-4207-AA24-A707ACC61969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18BEE3-0A52-4203-9145-7FCF0837EC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117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8BEE3-0A52-4203-9145-7FCF0837EC1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764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E6527-36D2-4858-B6BD-1C3DDED5DBC1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2018D-1364-4333-898D-03ECBEBA9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976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E6527-36D2-4858-B6BD-1C3DDED5DBC1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2018D-1364-4333-898D-03ECBEBA9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634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E6527-36D2-4858-B6BD-1C3DDED5DBC1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2018D-1364-4333-898D-03ECBEBA9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25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E6527-36D2-4858-B6BD-1C3DDED5DBC1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2018D-1364-4333-898D-03ECBEBA9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5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E6527-36D2-4858-B6BD-1C3DDED5DBC1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2018D-1364-4333-898D-03ECBEBA9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E6527-36D2-4858-B6BD-1C3DDED5DBC1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2018D-1364-4333-898D-03ECBEBA9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910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E6527-36D2-4858-B6BD-1C3DDED5DBC1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2018D-1364-4333-898D-03ECBEBA9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249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E6527-36D2-4858-B6BD-1C3DDED5DBC1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2018D-1364-4333-898D-03ECBEBA9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773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E6527-36D2-4858-B6BD-1C3DDED5DBC1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2018D-1364-4333-898D-03ECBEBA9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349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E6527-36D2-4858-B6BD-1C3DDED5DBC1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2018D-1364-4333-898D-03ECBEBA9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188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E6527-36D2-4858-B6BD-1C3DDED5DBC1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2018D-1364-4333-898D-03ECBEBA9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209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E6527-36D2-4858-B6BD-1C3DDED5DBC1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2018D-1364-4333-898D-03ECBEBA9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307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Великая Отечественная война фо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49086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402162" y="742538"/>
            <a:ext cx="759034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Игра «По страницам </a:t>
            </a:r>
          </a:p>
          <a:p>
            <a:pPr algn="ctr"/>
            <a:r>
              <a:rPr lang="ru-RU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Великой Отечественной </a:t>
            </a:r>
          </a:p>
          <a:p>
            <a:pPr algn="ctr"/>
            <a:r>
              <a:rPr lang="ru-RU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войны»</a:t>
            </a:r>
            <a:endParaRPr lang="ru-RU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273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Фон вой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8059" y="0"/>
            <a:ext cx="11395881" cy="132556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4. Определите с каким событием связана карикатура, ответ зафиксируйте в бланке ответов</a:t>
            </a:r>
            <a:r>
              <a:rPr lang="ru-RU" b="1" dirty="0" smtClean="0"/>
              <a:t>?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15437" y="2844505"/>
            <a:ext cx="7104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Рисунок 5" descr="C:\Users\Лилия\Desktop\Каррикатуры\6583_90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876" y="1146412"/>
            <a:ext cx="5186148" cy="5711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692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Фон вой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8059" y="0"/>
            <a:ext cx="11395881" cy="132556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4. Определите с каким событием связана карикатура, ответ зафиксируйте в бланке ответов</a:t>
            </a:r>
            <a:r>
              <a:rPr lang="ru-RU" b="1" dirty="0" smtClean="0"/>
              <a:t>?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15437" y="2844505"/>
            <a:ext cx="7104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Рисунок 5" descr="C:\Users\Лилия\Desktop\Каррикатуры\1676799568_papik-pro-p-bitva-za-moskvu-karikaturi-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948" y="1119116"/>
            <a:ext cx="3768673" cy="57388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164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Фон вой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45" y="365125"/>
            <a:ext cx="11395881" cy="132556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4. Определите с каким событием связана карикатура, ответ зафиксируйте в бланке ответов</a:t>
            </a:r>
            <a:r>
              <a:rPr lang="ru-RU" b="1" dirty="0" smtClean="0"/>
              <a:t>?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15437" y="2844505"/>
            <a:ext cx="7104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4.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Рисунок 5" descr="C:\Users\Лилия\Desktop\Каррикатуры\1676799585_papik-pro-p-bitva-za-moskvu-karikaturi-27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889" y="1690688"/>
            <a:ext cx="6104714" cy="50240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589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Фон вой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45" y="365125"/>
            <a:ext cx="11395881" cy="132556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4. Определите с каким событием связана карикатура, ответ зафиксируйте в бланке ответов</a:t>
            </a:r>
            <a:r>
              <a:rPr lang="ru-RU" b="1" dirty="0" smtClean="0"/>
              <a:t>?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70210" y="2748970"/>
            <a:ext cx="7104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5.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Рисунок 5" descr="C:\Users\Лилия\Desktop\Каррикатуры\1676805394_papik-pro-p-karikaturi-vremen-vtoroi-mirovoi-voini-5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661" y="1690688"/>
            <a:ext cx="8032831" cy="48329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815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Фон вой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45" y="365125"/>
            <a:ext cx="11395881" cy="132556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4. Определите с каким событием связана карикатура, ответ зафиксируйте в бланке ответов</a:t>
            </a:r>
            <a:r>
              <a:rPr lang="ru-RU" b="1" dirty="0" smtClean="0"/>
              <a:t>?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15437" y="2844505"/>
            <a:ext cx="7104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6.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Рисунок 5" descr="C:\Users\Лилия\Desktop\Каррикатуры\1676799583_papik-pro-p-bitva-za-moskvu-karikaturi-2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889" y="1571270"/>
            <a:ext cx="4535222" cy="52867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980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Ордин Великой Отечественной войн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4" y="-1"/>
            <a:ext cx="12172666" cy="685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334" y="100885"/>
            <a:ext cx="11226856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5. Определите верность суждения, </a:t>
            </a:r>
            <a:endParaRPr lang="ru-RU" sz="54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ru-RU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если </a:t>
            </a:r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 неверных суждениях указать </a:t>
            </a:r>
            <a:endParaRPr lang="ru-RU" sz="54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ru-RU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правильный </a:t>
            </a:r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ответ можно получить </a:t>
            </a:r>
            <a:endParaRPr lang="ru-RU" sz="54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ru-RU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дополнительный балл</a:t>
            </a:r>
            <a:endParaRPr lang="ru-RU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043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Фон на военную тем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773" y="365125"/>
            <a:ext cx="11723427" cy="132556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6. Какие исторические личности присутствуют на изображениях? С какими событиями они связаны? С какой целью они использовались в карикатурах?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00535" y="2505670"/>
            <a:ext cx="7104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Рисунок 4" descr="C:\Users\Лилия\Desktop\Каррикатуры\2485b084f65df2fe912fdc4464f20267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735" y="1690687"/>
            <a:ext cx="7004856" cy="43279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606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Фон на военную тем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773" y="365125"/>
            <a:ext cx="11723427" cy="132556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6. Какие исторические личности присутствуют на изображениях? С какими событиями они связаны? С какой целью они использовались в карикатурах?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69526" y="2769931"/>
            <a:ext cx="7104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Рисунок 5" descr="C:\Users\Лилия\Desktop\04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374" y="1512872"/>
            <a:ext cx="3810711" cy="51062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887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Фон на военную тем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773" y="365125"/>
            <a:ext cx="11723427" cy="132556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6. Какие исторические личности присутствуют на изображениях? С какими событиями они связаны? С какой целью они использовались в карикатурах?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70027" y="2601204"/>
            <a:ext cx="7104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Рисунок 4" descr="C:\Users\Лилия\Desktop\04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391" y="1552872"/>
            <a:ext cx="3027036" cy="530512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6155140" y="1910687"/>
            <a:ext cx="873457" cy="95534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28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Фон на военную тем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773" y="365125"/>
            <a:ext cx="11723427" cy="132556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6. Какие исторические личности присутствуют на изображениях? С какими событиями они связаны? С какой целью они использовались в карикатурах?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83425" y="2642148"/>
            <a:ext cx="7104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4.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Рисунок 4" descr="C:\Users\Лилия\Desktop\Плакаты\04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988" y="1690687"/>
            <a:ext cx="3256200" cy="4791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844955" y="2320119"/>
            <a:ext cx="627797" cy="1091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95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Ордин Великой Отечественной войн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4" y="-1"/>
            <a:ext cx="12172666" cy="685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68844" y="114953"/>
            <a:ext cx="73441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1. Ответьте на вопросы</a:t>
            </a:r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: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085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Фон на военную тем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773" y="365125"/>
            <a:ext cx="11723427" cy="132556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6. Какие исторические личности присутствуют на изображениях? С какими событиями они связаны? С какой целью они использовались в карикатурах?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10971" y="2860512"/>
            <a:ext cx="7104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5.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Рисунок 4" descr="C:\Users\Лилия\Desktop\Плакаты\04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436" y="1529283"/>
            <a:ext cx="3366946" cy="50352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093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Фон на военную тем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773" y="365125"/>
            <a:ext cx="11723427" cy="132556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6. Какие исторические личности присутствуют на изображениях? С какими событиями они связаны? С какой целью они использовались в карикатурах?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97072" y="2967335"/>
            <a:ext cx="7104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6.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Рисунок 4" descr="C:\Users\Лилия\Desktop\1646004389_11-papik-pro-p-plakati-sssr-vtoroi-mirovoi-1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961" y="1532464"/>
            <a:ext cx="4128093" cy="5325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702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Фон на военную тем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773" y="365125"/>
            <a:ext cx="11723427" cy="132556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6. Какие исторические личности присутствуют на изображениях? С какими событиями они связаны? С какой целью они использовались в карикатурах?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74743" y="2464727"/>
            <a:ext cx="7104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7.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Рисунок 4" descr="C:\Users\Лилия\Desktop\Плакаты\1646004391_15-papik-pro-p-plakati-sssr-vtoroi-mirovoi-1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577" y="1494700"/>
            <a:ext cx="3564056" cy="51381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6687403" y="2115403"/>
            <a:ext cx="873457" cy="12283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23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Фон на военную тем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773" y="365125"/>
            <a:ext cx="11723427" cy="132556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6. Какие исторические личности присутствуют на изображениях? С какими событиями они связаны? С какой целью они использовались в карикатурах?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51914" y="2601204"/>
            <a:ext cx="7104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8.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Рисунок 4" descr="C:\Users\Лилия\Desktop\Плакаты\1646004415_60-papik-pro-p-plakati-sssr-vtoroi-mirovoi-60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736" y="1542646"/>
            <a:ext cx="3545646" cy="53153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288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Фон для презентации день Побед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7. С помощью описания установите о какой военной операции идет речь</a:t>
            </a:r>
            <a:r>
              <a:rPr lang="ru-RU" b="1" dirty="0" smtClean="0"/>
              <a:t>:</a:t>
            </a:r>
            <a:endParaRPr lang="ru-RU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889" y="3254256"/>
            <a:ext cx="5405616" cy="360374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823" y="1690688"/>
            <a:ext cx="11553967" cy="4351338"/>
          </a:xfrm>
        </p:spPr>
        <p:txBody>
          <a:bodyPr>
            <a:normAutofit/>
          </a:bodyPr>
          <a:lstStyle/>
          <a:p>
            <a:r>
              <a:rPr lang="ru-RU" sz="3200" dirty="0"/>
              <a:t>1. Программа закрепления господства Третьего рейха в Восточной Европе; предусматривал колонизацию и германизацию восточных территорий; принудительное выселение 75-85% населения оккупированных территорий СССР и размещение его в Сибири. </a:t>
            </a:r>
          </a:p>
        </p:txBody>
      </p:sp>
    </p:spTree>
    <p:extLst>
      <p:ext uri="{BB962C8B-B14F-4D97-AF65-F5344CB8AC3E}">
        <p14:creationId xmlns:p14="http://schemas.microsoft.com/office/powerpoint/2010/main" val="318368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Фон для презентации день Побед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2388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7. С помощью описания установите о какой военной операции идет речь</a:t>
            </a:r>
            <a:r>
              <a:rPr lang="ru-RU" b="1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824" y="1880216"/>
            <a:ext cx="11485728" cy="4351338"/>
          </a:xfrm>
        </p:spPr>
        <p:txBody>
          <a:bodyPr>
            <a:normAutofit/>
          </a:bodyPr>
          <a:lstStyle/>
          <a:p>
            <a:r>
              <a:rPr lang="ru-RU" sz="4000" dirty="0" smtClean="0"/>
              <a:t>2. Контрнаступление </a:t>
            </a:r>
            <a:r>
              <a:rPr lang="ru-RU" sz="4000" dirty="0"/>
              <a:t>советских войск в ходе Сталинградской битвы </a:t>
            </a:r>
          </a:p>
        </p:txBody>
      </p:sp>
      <p:pic>
        <p:nvPicPr>
          <p:cNvPr id="51202" name="Picture 2" descr="https://avatars.mds.yandex.net/i?id=80709740d9942e3b15c084ef67a0b1935690f919-10814598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552" y="2456241"/>
            <a:ext cx="45720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4" name="Picture 4" descr="https://avatars.mds.yandex.net/i?id=af341ba781f80c7fdd0c102800e17149b141e843-4496278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24" y="3583603"/>
            <a:ext cx="4572000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51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Фон для презентации день Побед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7. С помощью описания установите о какой военной операции идет речь</a:t>
            </a:r>
            <a:r>
              <a:rPr lang="ru-RU" b="1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460" y="1690688"/>
            <a:ext cx="10515600" cy="4351338"/>
          </a:xfrm>
        </p:spPr>
        <p:txBody>
          <a:bodyPr>
            <a:normAutofit/>
          </a:bodyPr>
          <a:lstStyle/>
          <a:p>
            <a:r>
              <a:rPr lang="ru-RU" sz="4000" dirty="0"/>
              <a:t>3. Прорыв блокады Ленинграда </a:t>
            </a:r>
          </a:p>
        </p:txBody>
      </p:sp>
      <p:pic>
        <p:nvPicPr>
          <p:cNvPr id="50178" name="Picture 2" descr="https://yandex-images.clstorage.net/U4Y7I2w82/01603bK-gb/rV_Fgg9Ms9RRqwy8tUaJI000otPFEjtcf1MORqVJUhRfyHr0tM8oD1Hyde_eNnBA35fcwf897HuaGpxaJGH2HuwK0s5MD6SIAeoV8flBgCdSf7-bxVUnDnREFUKrDFweUph_md3oCyg3hEKVqR0HWNzIjZzhcKk7_CGIGlVdkjCCU9iELG31_UeSR7Sbap8pRXuj_dBSBzVyZmZtiQ4ECADdAKfMyzg_Ob16jaQmM1X786y3zi26B_sKxx1SY6wcuUj9tjRt98pUtnGjsF-eEkJ_vOLAViYSVE53V60eDzY63z2L4dEiGRukaZagAw1IzOu_tPMPtzrBNtErf32gCYh03ZsEfdnhV5NVl7VDpwVXd5zA2nowO1dYdHKcGAMdLOEIr9jCABMLml-mjAUicu3Hn5beMLMF4jnOAE9zjhyUdf-SCkrZ3l-rR4y5bqYLQFmCxsV0NDtjX2t3hTIrFg3FJ5TR2CgmPbpzhY8iI3Lyxaqs9DyxPvc_8ShoU74vulbluh589uxCnmCfg2euNkJXqf7TWAsoflt5TpcRKBMt4Ryj8cwHLCSCeLCNGD9t6OKqkuEOvxvvD9wMa3ygPLN845Y2Wsr8eZ5RlINvjBNWfrXQ9lw1EG9manqhBSI1Hdwjt9jlAR0ihGaSlxULR8fCpanbMYE7yzL_Blduvz2jXdqUDG_q3mSTUrehSoUEbEKHx-hVCyxwZlhlshEPOgDvCLPrzSU-Hbhdpro-AEjf5IKB8iqWCssP2wZeR5Y-mFD3ugVT0-lwq2iptnuOKmdereX7bzEacnF8QoESIQIm5Sqk6NspByCcU7KDGh1t_96PjeASoQHgCvshXm-JKr1P_Js8Ze_MRJVJj61OlQhxdbXCxlgqFG9AZ3S0MD0hN8AWoMPrDj4wm2aOhh8ZT-XlhovXDZoc9RzcNXlptBCocuGAElv_13e2ZqKnTak1Y2Kv2-NuPCJhcmdOiD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530" y="2591297"/>
            <a:ext cx="4572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22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Фон для презентации день Побед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7. С помощью описания установите о какой военной операции идет речь</a:t>
            </a:r>
            <a:r>
              <a:rPr lang="ru-RU" b="1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90688"/>
            <a:ext cx="11887200" cy="494212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4. Стратегическое </a:t>
            </a:r>
            <a:r>
              <a:rPr lang="ru-RU" sz="3600" dirty="0"/>
              <a:t>наступление вермахта в районе Курска; цель – окружить находившиеся в районе Курска советские войска и уничтожить их. </a:t>
            </a:r>
          </a:p>
        </p:txBody>
      </p:sp>
      <p:pic>
        <p:nvPicPr>
          <p:cNvPr id="49154" name="Picture 2" descr="https://avatars.mds.yandex.net/i?id=0761687a9d84a557a1e3454e4011afc90fd522d4-5129481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637749"/>
            <a:ext cx="455295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6" name="Picture 4" descr="https://yandex-images.clstorage.net/U4Y7I2w82/01603bK-gb/rV_Fgg9Ms9RRqwy8tUaJI000otPFEjtcf1MOE_8ZBBZXyC2k55F5XFmode2MNipAhZbdmvho637BS5sLLWD0Sulcic5EDayNBeEX6L1FjCFQaeHC2Ug_AWURUk62RwlNXpoTmcPoCDUnmVmbpxowQNPCjIG3LK4R_F7fJEVRjSO2V9ayL1fZy3-9U4qWWoI2VHWH195oBAdHYn1stB8fHxvlLYjg2x87HqFBlpwuPWfo46eu6j-SFtcR2CN7b6EYrXLkqi9V7thbi0Sho1u5MVBqmMfaSSMhb3NHSKQUISUZ2AGl-sE5GQeyWpK5ECBQ8PCkk8gyryzrB-4OZWO0KZFSyZo_e8Xbfq9wpL9iriRYSrrd9l8KInlwYnmiGAozJ-0lnOnjMwk5hGq-vz8acdzQhr73NpAP5BjFPmtNoTWQcMCUCHv600a9a6iSY6AzdlS8wvhbChZ-b2dgiDABEgPCHpXzywY_GahJvZg-Gm7e5byU-zSrGuIn7RlLfZIbs2rogD5UyM5zmniSm2udMXh_hNTUZBkLen1ecqszBDIn-Sm15-QMJiGjfL-iIgV0-eWCgck6jgLSCskaZGOBEplsxKgYaNj1c6tzkpNJuCVRY6rx0FohGkduakS_OSICGsY9nM7iPSAnvV6lrxYvW9nqubv2BK4m7ynDJnZ8gAK4VcaSLUj66H6oULC2QK8fbVG979lkHQVHXHVXqxQtHyntOa_mxh4fG4ZqiIQdIEP_zZGS7ROfJtINwy9fVYM5tXjomxFxzfxGkk6nh0uBFHF7n_zjXisHUHhSZKg6FTkjzy6s8MonIj-IfrGgAAVjxcCdgNUklA3XLeQvd0qXHKpzyaInTejIeLNovLJQowJaY7jB1EUlGmFjZFGKJjYoBvMqh8DtHjI4vUK0pQQnef7Jm7fKH4kYwQrwCHF3rQmXbtKMGV3z-1ucRbaxbJ4QTXmh5OJTExRTY15tgj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3584811"/>
            <a:ext cx="3810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28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Фон для презентации день Побед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7. С помощью описания установите о какой военной операции идет речь</a:t>
            </a:r>
            <a:r>
              <a:rPr lang="ru-RU" b="1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4051" y="1690688"/>
            <a:ext cx="11581262" cy="435133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5. Окружение </a:t>
            </a:r>
            <a:r>
              <a:rPr lang="ru-RU" sz="3600" dirty="0"/>
              <a:t>и уничтожение остатков фашистских войск во главе с фельдмаршалом Паулюсом в ходе Сталинградской битвы. </a:t>
            </a:r>
          </a:p>
        </p:txBody>
      </p:sp>
    </p:spTree>
    <p:extLst>
      <p:ext uri="{BB962C8B-B14F-4D97-AF65-F5344CB8AC3E}">
        <p14:creationId xmlns:p14="http://schemas.microsoft.com/office/powerpoint/2010/main" val="179450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Фон для презентации день Побед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7. С помощью описания установите о какой военной операции идет речь</a:t>
            </a:r>
            <a:r>
              <a:rPr lang="ru-RU" b="1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5937" y="1690688"/>
            <a:ext cx="10515600" cy="435133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6. План </a:t>
            </a:r>
            <a:r>
              <a:rPr lang="ru-RU" sz="3600" dirty="0"/>
              <a:t>нападения Германии на СССР. </a:t>
            </a:r>
          </a:p>
        </p:txBody>
      </p:sp>
      <p:pic>
        <p:nvPicPr>
          <p:cNvPr id="47106" name="Picture 2" descr="https://avatars.mds.yandex.net/i?id=0c71f369cb0492b3bd64df8342c68a2c-5360371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240" y="2504683"/>
            <a:ext cx="406717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52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Ордин Великой Отечественной войн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4" y="-1"/>
            <a:ext cx="12172666" cy="685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9865" y="0"/>
            <a:ext cx="10757177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2. Объедините плакаты в группы, </a:t>
            </a:r>
            <a:endParaRPr lang="ru-RU" sz="5400" b="1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объясните</a:t>
            </a:r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, на каких основаниях </a:t>
            </a:r>
            <a:endParaRPr lang="ru-RU" sz="5400" b="1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было </a:t>
            </a:r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осуществлено деление. </a:t>
            </a:r>
            <a:endParaRPr lang="ru-RU" sz="5400" b="1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Подумайте</a:t>
            </a:r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, почему именно на эти </a:t>
            </a:r>
            <a:endParaRPr lang="ru-RU" sz="5400" b="1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темы </a:t>
            </a:r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создавались плакаты. </a:t>
            </a:r>
          </a:p>
        </p:txBody>
      </p:sp>
    </p:spTree>
    <p:extLst>
      <p:ext uri="{BB962C8B-B14F-4D97-AF65-F5344CB8AC3E}">
        <p14:creationId xmlns:p14="http://schemas.microsoft.com/office/powerpoint/2010/main" val="301264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Фон для презентации день Побед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7. С помощью описания установите о какой военной операции идет речь</a:t>
            </a:r>
            <a:r>
              <a:rPr lang="ru-RU" b="1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4175" y="1690688"/>
            <a:ext cx="11199125" cy="4491748"/>
          </a:xfrm>
        </p:spPr>
        <p:txBody>
          <a:bodyPr>
            <a:normAutofit/>
          </a:bodyPr>
          <a:lstStyle/>
          <a:p>
            <a:r>
              <a:rPr lang="ru-RU" sz="3600" dirty="0"/>
              <a:t>7. Немецкая операция, целью которой был захват и уничтожение Москвы. </a:t>
            </a:r>
          </a:p>
        </p:txBody>
      </p:sp>
      <p:pic>
        <p:nvPicPr>
          <p:cNvPr id="46082" name="Picture 2" descr="https://yandex-images.clstorage.net/U4Y7I2w82/01603bK-gb/rV_Fgg9Ms9RRqwy8tUaJI000otPFEjtcf1MOEfUfUkYNnH7ztJt-Xl7zKO7cYiwYjZHYwP9o4n6bG8peLzShTO8PhM5MD6mABeER8vlBgCdSf7-bxVUnDnREFUKrDFweUph_md3oCyg3hEKVqR0HWNzIjZzhcKk7_CGIGlVdkjCCU9iELG31_UeSR7Sbap8pRXuj_dBSBzVyZmZtiQ4ECADdAKfMyzg_Ob16jaQmM1X786y3zi26B_sKxx1SY6wcuUj9tjRt98pUtnGjsF-eEkJ_vOLAViYSVE53V60eDzY63z2L4dEiGRukaZagAw1IzOu_tPMPtzrBNtErf32gCYh03ZsEfdnhV5NVl7VDpwVXd5zA2nowO1dYdHKcGAMdLOEIr9jCABMLml-mjAUicu3Hn5beMLMF4jnOAE9zjhyUdf-SCkrZ3l-rR4y5bqYLQFmCxsV0NDtjX2t3hTIrFg3FJ5TR2CgmPbpzhY8iI3Lyxaqs9DyxPvc_8ShoU74vulbluh589uxCnmCfg2euNkJXqf7TWAsoflt5TpcRKBMt4Ryj8cwHLCSCeLCNGD9t6OKqkuEOvxvvD9wMa3ygPLN845Y2Wsr8eZ5RlINvjBNWfrXQ9lw1EG9manqhBSI1Hdwjt9jlAR0ihGaSlxULR8fCpanbMYE7yzL_Blduvz2jXdqUDG_q3mSTUrehSoUEbEKHx-hVCyxwZlhlshEPOgDvCLPrzSU-Hbhdpro-AEjf5IKB8iqWCssP2wZeR5Y-mFD3ugVT0-lwq2iptnuOKmdereX7bzEacnF8QoESIQIm5Sqk6NspByCcU7KDGh1t_96PjeASoQHgCvshXm-JKr1P_Js8Ze_MRJVJj61OlQhxdbXCxlgqFG9AZ3S0MD0hN8AWoMPrDj4wm2aOhh8ZT-XlhovXDZoc9RzcNXlptBCocuGAElv_13e2ZqKnTak1Y2Kv2-NuPCJhcmdOiD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737" y="2783006"/>
            <a:ext cx="45720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89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Фон для презентации день Побед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7. С помощью описания установите о какой военной операции идет речь</a:t>
            </a:r>
            <a:r>
              <a:rPr lang="ru-RU" b="1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137" y="1690688"/>
            <a:ext cx="10971663" cy="4486275"/>
          </a:xfrm>
        </p:spPr>
        <p:txBody>
          <a:bodyPr>
            <a:normAutofit/>
          </a:bodyPr>
          <a:lstStyle/>
          <a:p>
            <a:r>
              <a:rPr lang="ru-RU" sz="4000" dirty="0"/>
              <a:t>8. Наступательная военная операция советских войск по окончательному разгрому противника под Орлом. </a:t>
            </a:r>
          </a:p>
        </p:txBody>
      </p:sp>
      <p:pic>
        <p:nvPicPr>
          <p:cNvPr id="45058" name="Picture 2" descr="https://avatars.mds.yandex.net/i?id=aeb4a75466652019b04b963f554cb407b09eab12-10349698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968" y="3016251"/>
            <a:ext cx="2870579" cy="368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27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Фон для презентации день Побед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7. С помощью описания установите о какой военной операции идет речь</a:t>
            </a:r>
            <a:r>
              <a:rPr lang="ru-RU" b="1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6603" y="1690688"/>
            <a:ext cx="11067197" cy="4486275"/>
          </a:xfrm>
        </p:spPr>
        <p:txBody>
          <a:bodyPr>
            <a:normAutofit/>
          </a:bodyPr>
          <a:lstStyle/>
          <a:p>
            <a:r>
              <a:rPr lang="ru-RU" sz="4000" dirty="0"/>
              <a:t>9. Освобождение Белоруссии, почти полный разгром немецкой группы армий Центр. </a:t>
            </a:r>
          </a:p>
        </p:txBody>
      </p:sp>
      <p:pic>
        <p:nvPicPr>
          <p:cNvPr id="43010" name="Picture 2" descr="https://avatars.mds.yandex.net/i?id=8a5a8a5d6a1846010b7a4fd0cee2f355433f4a69-10355051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829" y="3115314"/>
            <a:ext cx="3110979" cy="363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12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Фон для презентации день Побед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8" name="Picture 4" descr="https://yandex-images.clstorage.net/U4Y7I2w82/01603bK-gb/rV_Fgg9Ms9RRqwy8tUaJI000otPFEjtcf1MOEv5FVUcNzS3_s5t9CwmudOqPZX9E2cLRwKhs6yjAR8wLKTb1TuMN085MD6-BDO4W8flBgCdSf7-bxVUnDnREFUKrDFweUph_md3oCyg3hEKVqR0HWNzIjZzhcKk7_CGIGlVdkjCCU9iELG31_UeSR7Sbap8pRXuj_dBSBzVyZmZtiQ4ECADdAKfMyzg_Ob16jaQmM1X786y3zi26B_sKxx1SY6wcuUj9tjRt98pUtnGjsF-eEkJ_vOLAViYSVE53V60eDzY63z2L4dEiGRukaZagAw1IzOu_tPMPtzrBNtErf32gCYh03ZsEfdnhV5NVl7VDpwVXd5zA2nowO1dYdHKcGAMdLOEIr9jCABMLml-mjAUicu3Hn5beMLMF4jnOAE9zjhyUdf-SCkrZ3l-rR4y5bqYLQFmCxsV0NDtjX2t3hTIrFg3FJ5TR2CgmPbpzhY8iI3Lyxaqs9DyxPvc_8ShoU74vulbluh589uxCnmCfg2euNkJXqf7TWAsoflt5TpcRKBMt4Ryj8cwHLCSCeLCNGD9t6OKqkuEOvxvvD9wMa3ygPLN845Y2Wsr8eZ5RlINvjBNWfrXQ9lw1EG9manqhBSI1Hdwjt9jlAR0ihGaSlxULR8fCpanbMYE7yzL_Blduvz2jXdqUDG_q3mSTUrehSoUEbEKHx-hVCyxwZlhlshEPOgDvCLPrzSU-Hbhdpro-AEjf5IKB8iqWCssP2wZeR5Y-mFD3ugVT0-lwq2iptnuOKmdereX7bzEacnF8QoESIQIm5Sqk6NspByCcU7KDGh1t_96PjeASoQHgCvshXm-JKr1P_Js8Ze_MRJVJj61OlQhxdbXCxlgqFG9AZ3S0MD0hN8AWoMPrDj4wm2aOhh8ZT-XlhovXDZoc9RzcNXlptBCocuGAElv_13e2ZqKnTak1Y2Kv2-NuPCJhcmdOiD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211" y="2098675"/>
            <a:ext cx="323630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7. С помощью описания установите о какой военной операции идет речь</a:t>
            </a:r>
            <a:r>
              <a:rPr lang="ru-RU" b="1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5120" y="1690688"/>
            <a:ext cx="10515600" cy="435133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10. Ржевско-</a:t>
            </a:r>
            <a:r>
              <a:rPr lang="ru-RU" sz="3600" dirty="0" err="1" smtClean="0"/>
              <a:t>Сычевская</a:t>
            </a:r>
            <a:r>
              <a:rPr lang="ru-RU" sz="3600" dirty="0" smtClean="0"/>
              <a:t> </a:t>
            </a:r>
            <a:r>
              <a:rPr lang="ru-RU" sz="3600" dirty="0"/>
              <a:t>стратегическая наступательная операция с целью разгрома 9-ой немецкой армии группы армий «Центр»</a:t>
            </a:r>
          </a:p>
        </p:txBody>
      </p:sp>
      <p:pic>
        <p:nvPicPr>
          <p:cNvPr id="41986" name="Picture 2" descr="https://yandex-images.clstorage.net/U4Y7I2w82/01603bK-gb/rV_Fgg9Ms9RRqwy8tUaJI000otPFEjtcf1MOR6VEAUdYkX3-ss18WFr7cr3cYXBH2JXYyfht6CvCSclaKGWhQ7hfgM5JCqiBAeAb6L1FjCFQaeHC2Ug_AWURUk62RwlNXpoTmcPoCDUnmVmbpxowQNPCjIG3LK4R_F7fJEVRjSO2V9ayL1fZy3-9U4qWWoI2VHWH195oBAdHYn1stB8fHxvlLYjg2x87HqFBlpwuPWfo46eu6j-SFtcR2CN7b6EYrXLkqi9V7thbi0Sho1u5MVBqmMfaSSMhb3NHSKQUISUZ2AGl-sE5GQeyWpK5ECBQ8PCkk8gyryzrB-4OZWO0KZFSyZo_e8Xbfq9wpL9iriRYSrrd9l8KInlwYnmiGAozJ-0lnOnjMwk5hGq-vz8acdzQhr73NpAP5BjFPmtNoTWQcMCUCHv600a9a6iSY6AzdlS8wvhbChZ-b2dgiDABEgPCHpXzywY_GahJvZg-Gm7e5byU-zSrGuIn7RlLfZIbs2rogD5UyM5zmniSm2udMXh_hNTUZBkLen1ecqszBDIn-Sm15-QMJiGjfL-iIgV0-eWCgck6jgLSCskaZGOBEplsxKgYaNj1c6tzkpNJuCVRY6rx0FohGkduakS_OSICGsY9nM7iPSAnvV6lrxYvW9nqubv2BK4m7ynDJnZ8gAK4VcaSLUj66H6oULC2QK8fbVG979lkHQVHXHVXqxQtHyntOa_mxh4fG4ZqiIQdIEP_zZGS7ROfJtINwy9fVYM5tXjomxFxzfxGkk6nh0uBFHF7n_zjXisHUHhSZKg6FTkjzy6s8MonIj-IfrGgAAVjxcCdgNUklA3XLeQvd0qXHKpzyaInTejIeLNovLJQowJaY7jB1EUlGmFjZFGKJjYoBvMqh8DtHjI4vUK0pQQnef7Jm7fKH4kYwQrwCHF3rQmXbtKMGV3z-1ucRbaxbJ4QTXmh5OJTExRTY15tgj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745" y="3198018"/>
            <a:ext cx="444817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29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Война 1941 фо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740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6188" y="-1"/>
            <a:ext cx="10515600" cy="900753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1.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34203" y="729250"/>
            <a:ext cx="11923594" cy="51247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 smtClean="0">
                <a:solidFill>
                  <a:schemeClr val="bg1"/>
                </a:solidFill>
              </a:rPr>
              <a:t>1. В 12 лет получил в подарок от деда свое первое охотничье ружье.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2. В начале войны он работал морским писарем. Его навыки оставались незамеченными, пока его не перевели на защиту Сталинграда.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3. Находясь в Сталинграде, он убил не менее 265 вражеских солдат.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4. Минометный обстрел повредил ему зрение, после чего он не смог участвовать в бою.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5. После боя ему было присвоено звание Героя Советского Союза, а врачам удалось восстановить ему зрение. Он продолжал сражаться во время войны вплоть до капитуляции Германии.</a:t>
            </a:r>
          </a:p>
        </p:txBody>
      </p:sp>
    </p:spTree>
    <p:extLst>
      <p:ext uri="{BB962C8B-B14F-4D97-AF65-F5344CB8AC3E}">
        <p14:creationId xmlns:p14="http://schemas.microsoft.com/office/powerpoint/2010/main" val="427523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Война 1941 фо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740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61196" y="3703319"/>
            <a:ext cx="4620904" cy="1325563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Василий Зайцев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34203" y="729250"/>
            <a:ext cx="11923594" cy="51247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200" dirty="0" smtClean="0">
              <a:solidFill>
                <a:schemeClr val="bg1"/>
              </a:solidFill>
            </a:endParaRPr>
          </a:p>
        </p:txBody>
      </p:sp>
      <p:pic>
        <p:nvPicPr>
          <p:cNvPr id="59394" name="Picture 2" descr="Василий зайцев проект - 83 фото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093" y="1572591"/>
            <a:ext cx="3679446" cy="488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03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Война 1941 фо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740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2.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34203" y="1225124"/>
            <a:ext cx="11923594" cy="618151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1. Руководил отрядом партизан</a:t>
            </a:r>
          </a:p>
          <a:p>
            <a:r>
              <a:rPr lang="ru-RU" dirty="0">
                <a:solidFill>
                  <a:schemeClr val="bg1"/>
                </a:solidFill>
              </a:rPr>
              <a:t>2. Когда в Берлине узнали, что партизаны идут прямо на «Волчье логово», на ликвидацию его соединения бросили танки и самолеты. Однако уничтожить группу не удалось.</a:t>
            </a:r>
          </a:p>
          <a:p>
            <a:r>
              <a:rPr lang="ru-RU" dirty="0">
                <a:solidFill>
                  <a:schemeClr val="bg1"/>
                </a:solidFill>
              </a:rPr>
              <a:t>3. Ему было присвоено звание Героя Советского Союза.</a:t>
            </a:r>
          </a:p>
          <a:p>
            <a:r>
              <a:rPr lang="ru-RU" dirty="0">
                <a:solidFill>
                  <a:schemeClr val="bg1"/>
                </a:solidFill>
              </a:rPr>
              <a:t>4. В одном из донесений о партизанских командирах Украины эксперты германского </a:t>
            </a:r>
            <a:r>
              <a:rPr lang="ru-RU" dirty="0" err="1">
                <a:solidFill>
                  <a:schemeClr val="bg1"/>
                </a:solidFill>
              </a:rPr>
              <a:t>зондерштаба</a:t>
            </a:r>
            <a:r>
              <a:rPr lang="ru-RU" dirty="0">
                <a:solidFill>
                  <a:schemeClr val="bg1"/>
                </a:solidFill>
              </a:rPr>
              <a:t> «Р» (Россия) отмечали, что ОН «среди бандитов пользуется большой популярностью и славится изобретательностью тактических бандитских приёмов», «весьма опасен тем, что может создать внезапную угрозу штабам, главным образом военным и правительственным чинам (лицам)»</a:t>
            </a:r>
          </a:p>
          <a:p>
            <a:r>
              <a:rPr lang="ru-RU" dirty="0">
                <a:solidFill>
                  <a:schemeClr val="bg1"/>
                </a:solidFill>
              </a:rPr>
              <a:t>5. Ушел на боевое задание в звании капитана, а вернулся </a:t>
            </a:r>
            <a:r>
              <a:rPr lang="ru-RU" dirty="0" smtClean="0">
                <a:solidFill>
                  <a:schemeClr val="bg1"/>
                </a:solidFill>
              </a:rPr>
              <a:t>генералом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34203" y="729250"/>
            <a:ext cx="11923594" cy="51247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09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Война 1941 фо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740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33734" y="3968134"/>
            <a:ext cx="3993107" cy="1325563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Михаил Наумов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34203" y="729250"/>
            <a:ext cx="11923594" cy="51247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200" dirty="0" smtClean="0">
              <a:solidFill>
                <a:schemeClr val="bg1"/>
              </a:solidFill>
            </a:endParaRPr>
          </a:p>
        </p:txBody>
      </p:sp>
      <p:pic>
        <p:nvPicPr>
          <p:cNvPr id="57346" name="Picture 2" descr="https://yandex-images.clstorage.net/U4Y7I2w82/01603bK-gb/rV_Fgg9Ms9RRqwy8tUaJI000otPFEjtcf1MOEv5NBBZcmnX_5s0uD16tceuIMC9F35Ldyv1m4iyRT5sLLDakS78N185FDKmLBuoT6L1FjCFQaeHC2Ug_AWURUk62RwlNXpoTmcPoCDUnmVmbpxowQNPCjIG3LK4R_F7fJEVRjSO2V9ayL1fZy3-9U4qWWoI2VHWH195oBAdHYn1stB8fHxvlLYjg2x87HqFBlpwuPWfo46eu6j-SFtcR2CN7b6EYrXLkqi9V7thbi0Sho1u5MVBqmMfaSSMhb3NHSKQUISUZ2AGl-sE5GQeyWpK5ECBQ8PCkk8gyryzrB-4OZWO0KZFSyZo_e8Xbfq9wpL9iriRYSrrd9l8KInlwYnmiGAozJ-0lnOnjMwk5hGq-vz8acdzQhr73NpAP5BjFPmtNoTWQcMCUCHv600a9a6iSY6AzdlS8wvhbChZ-b2dgiDABEgPCHpXzywY_GahJvZg-Gm7e5byU-zSrGuIn7RlLfZIbs2rogD5UyM5zmniSm2udMXh_hNTUZBkLen1ecqszBDIn-Sm15-QMJiGjfL-iIgV0-eWCgck6jgLSCskaZGOBEplsxKgYaNj1c6tzkpNJuCVRY6rx0FohGkduakS_OSICGsY9nM7iPSAnvV6lrxYvW9nqubv2BK4m7ynDJnZ8gAK4VcaSLUj66H6oULC2QK8fbVG979lkHQVHXHVXqxQtHyntOa_mxh4fG4ZqiIQdIEP_zZGS7ROfJtINwy9fVYM5tXjomxFxzfxGkk6nh0uBFHF7n_zjXisHUHhSZKg6FTkjzy6s8MonIj-IfrGgAAVjxcCdgNUklA3XLeQvd0qXHKpzyaInTejIeLNovLJQowJaY7jB1EUlGmFjZFGKJjYoBvMqh8DtHjI4vUK0pQQnef7Jm7fKH4kYwQrwCHF3rQmXbtKMGV3z-1ucRbaxbJ4QTXmh5OJTExRTY15tgj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659" y="1030226"/>
            <a:ext cx="3994673" cy="4823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58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Война 1941 фо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740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7132" y="-1"/>
            <a:ext cx="10515600" cy="849526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3.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34203" y="729250"/>
            <a:ext cx="11923594" cy="6128750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1. Еще до войны, в конце 1930-х годов, он участвовал в разрешении локального конфликта между СССР и Японией, в войне с Финляндией.</a:t>
            </a:r>
          </a:p>
          <a:p>
            <a:r>
              <a:rPr lang="ru-RU" sz="3600" dirty="0">
                <a:solidFill>
                  <a:schemeClr val="bg1"/>
                </a:solidFill>
              </a:rPr>
              <a:t>2. Он самолично расстрелял из турели вражеский многоцелевой самолет Юнкерс-88, который составлял костяк авиации Германии.</a:t>
            </a:r>
          </a:p>
          <a:p>
            <a:r>
              <a:rPr lang="ru-RU" sz="3600" dirty="0">
                <a:solidFill>
                  <a:schemeClr val="bg1"/>
                </a:solidFill>
              </a:rPr>
              <a:t>3. Герой Советского Союза посмертно, командир эскадрильи</a:t>
            </a:r>
          </a:p>
          <a:p>
            <a:r>
              <a:rPr lang="ru-RU" sz="3600" dirty="0">
                <a:solidFill>
                  <a:schemeClr val="bg1"/>
                </a:solidFill>
              </a:rPr>
              <a:t>4. Свой подвиг он совершил на 4 день войны</a:t>
            </a:r>
          </a:p>
          <a:p>
            <a:r>
              <a:rPr lang="ru-RU" sz="3600" dirty="0">
                <a:solidFill>
                  <a:schemeClr val="bg1"/>
                </a:solidFill>
              </a:rPr>
              <a:t>5. На горящем бомбардировщике летчик протаранил вражескую колонну</a:t>
            </a:r>
            <a:r>
              <a:rPr lang="ru-RU" sz="3600" dirty="0" smtClean="0">
                <a:solidFill>
                  <a:schemeClr val="bg1"/>
                </a:solidFill>
              </a:rPr>
              <a:t>.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34203" y="729250"/>
            <a:ext cx="11923594" cy="51247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04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Война 1941 фо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740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58766" y="3872600"/>
            <a:ext cx="4511722" cy="1325563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Николай Гастелло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34203" y="729250"/>
            <a:ext cx="11923594" cy="51247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200" dirty="0" smtClean="0">
              <a:solidFill>
                <a:schemeClr val="bg1"/>
              </a:solidFill>
            </a:endParaRPr>
          </a:p>
        </p:txBody>
      </p:sp>
      <p:pic>
        <p:nvPicPr>
          <p:cNvPr id="55298" name="Picture 2" descr="Источник иллюстрации: https://ru.wikipedia.or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830" y="2223874"/>
            <a:ext cx="3047170" cy="481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0" name="Picture 4" descr="Источник фотографии: https://images.aif.r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27" y="-1635"/>
            <a:ext cx="609600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23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Великая Отечественная война фо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73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3. Решите задачу и напишите ответ в бланке ответов: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6478" y="1825624"/>
            <a:ext cx="11873552" cy="4930017"/>
          </a:xfrm>
        </p:spPr>
        <p:txBody>
          <a:bodyPr>
            <a:normAutofit/>
          </a:bodyPr>
          <a:lstStyle/>
          <a:p>
            <a:r>
              <a:rPr lang="ru-RU" sz="3600" dirty="0"/>
              <a:t>1. Битва за Москву.</a:t>
            </a:r>
          </a:p>
          <a:p>
            <a:r>
              <a:rPr lang="ru-RU" sz="3600" dirty="0"/>
              <a:t>«Во время боёв под Москвой, в городе прошёл парад 7 ноября на Красной площади. Всего в параде участвовало около 28,5 тыс. человек, 140 артиллерийских орудий, танков – на 20 больше, и машин – на 68 меньше, чем орудий и танков вместе. Узнайте, сколько участвовало в параде танков и машин</a:t>
            </a:r>
            <a:r>
              <a:rPr lang="ru-RU" sz="3600" dirty="0" smtClean="0"/>
              <a:t>».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70212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Война 1941 фо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740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4203" y="23621"/>
            <a:ext cx="10515600" cy="835878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4.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0" y="729250"/>
            <a:ext cx="12192000" cy="6677390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1. Партизанка, входившая в диверсионно-разведывательную группу штаба Западного фронта.</a:t>
            </a:r>
          </a:p>
          <a:p>
            <a:r>
              <a:rPr lang="ru-RU" sz="3200" dirty="0">
                <a:solidFill>
                  <a:schemeClr val="bg1"/>
                </a:solidFill>
              </a:rPr>
              <a:t>2. Она стала первой женщиной в стране, удостоившейся звания Героя Советского Союза во время Великой Отечественной войны.</a:t>
            </a:r>
          </a:p>
          <a:p>
            <a:r>
              <a:rPr lang="ru-RU" sz="3200" dirty="0">
                <a:solidFill>
                  <a:schemeClr val="bg1"/>
                </a:solidFill>
              </a:rPr>
              <a:t>3. Девушка была схвачена фашистами по доносу старосты в момент, когда она собиралась поджечь конюшню в оккупированной немцами деревне.</a:t>
            </a:r>
          </a:p>
          <a:p>
            <a:r>
              <a:rPr lang="ru-RU" sz="3200" dirty="0">
                <a:solidFill>
                  <a:schemeClr val="bg1"/>
                </a:solidFill>
              </a:rPr>
              <a:t>4. Она была изуверски замучена гитлеровцами и повешена в деревне Петрищево </a:t>
            </a:r>
            <a:r>
              <a:rPr lang="ru-RU" sz="3200" dirty="0" err="1">
                <a:solidFill>
                  <a:schemeClr val="bg1"/>
                </a:solidFill>
              </a:rPr>
              <a:t>Верейского</a:t>
            </a:r>
            <a:r>
              <a:rPr lang="ru-RU" sz="3200" dirty="0">
                <a:solidFill>
                  <a:schemeClr val="bg1"/>
                </a:solidFill>
              </a:rPr>
              <a:t> района Московской области</a:t>
            </a:r>
          </a:p>
          <a:p>
            <a:r>
              <a:rPr lang="ru-RU" sz="3200" dirty="0">
                <a:solidFill>
                  <a:schemeClr val="bg1"/>
                </a:solidFill>
              </a:rPr>
              <a:t>5. За мгновение до смерти она крикнула собравшимся местным жителям: «Товарищи, победа будет за нами. Немецкие солдаты, пока не поздно, сдавайтесь в плен</a:t>
            </a:r>
            <a:r>
              <a:rPr lang="ru-RU" sz="3200" dirty="0" smtClean="0">
                <a:solidFill>
                  <a:schemeClr val="bg1"/>
                </a:solidFill>
              </a:rPr>
              <a:t>!»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34203" y="729250"/>
            <a:ext cx="11923594" cy="51247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80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Война 1941 фо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740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60779" y="3886247"/>
            <a:ext cx="4074994" cy="132556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Зоя Космодемьянская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34203" y="729250"/>
            <a:ext cx="11923594" cy="51247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200" dirty="0" smtClean="0">
              <a:solidFill>
                <a:schemeClr val="bg1"/>
              </a:solidFill>
            </a:endParaRPr>
          </a:p>
        </p:txBody>
      </p:sp>
      <p:pic>
        <p:nvPicPr>
          <p:cNvPr id="53250" name="Picture 2" descr="https://yandex-images.clstorage.net/U4Y7I2w82/01603bK-gb/rV_Fgg9Ms9RRqwy8tUaJI000otPFEjtcf1MOE_AeVEFXnS6j4ct8WAmpKOqLbC0T3p6InK486X6QHMpcLjakQulchM5MD6uJBuEb9vlBgCdSf7-bxVUnDnREFUKrDFweUph_md3oCyg3hEKVqR0HWNzIjZzhcKk7_CGIGlVdkjCCU9iELG31_UeSR7Sbap8pRXuj_dBSBzVyZmZtiQ4ECADdAKfMyzg_Ob16jaQmM1X786y3zi26B_sKxx1SY6wcuUj9tjRt98pUtnGjsF-eEkJ_vOLAViYSVE53V60eDzY63z2L4dEiGRukaZagAw1IzOu_tPMPtzrBNtErf32gCYh03ZsEfdnhV5NVl7VDpwVXd5zA2nowO1dYdHKcGAMdLOEIr9jCABMLml-mjAUicu3Hn5beMLMF4jnOAE9zjhyUdf-SCkrZ3l-rR4y5bqYLQFmCxsV0NDtjX2t3hTIrFg3FJ5TR2CgmPbpzhY8iI3Lyxaqs9DyxPvc_8ShoU74vulbluh589uxCnmCfg2euNkJXqf7TWAsoflt5TpcRKBMt4Ryj8cwHLCSCeLCNGD9t6OKqkuEOvxvvD9wMa3ygPLN845Y2Wsr8eZ5RlINvjBNWfrXQ9lw1EG9manqhBSI1Hdwjt9jlAR0ihGaSlxULR8fCpanbMYE7yzL_Blduvz2jXdqUDG_q3mSTUrehSoUEbEKHx-hVCyxwZlhlshEPOgDvCLPrzSU-Hbhdpro-AEjf5IKB8iqWCssP2wZeR5Y-mFD3ugVT0-lwq2iptnuOKmdereX7bzEacnF8QoESIQIm5Sqk6NspByCcU7KDGh1t_96PjeASoQHgCvshXm-JKr1P_Js8Ze_MRJVJj61OlQhxdbXCxlgqFG9AZ3S0MD0hN8AWoMPrDj4wm2aOhh8ZT-XlhovXDZoc9RzcNXlptBCocuGAElv_13e2ZqKnTak1Y2Kv2-NuPCJhcmdOiD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804" y="729250"/>
            <a:ext cx="4116175" cy="546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34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Война 1941 фо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740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9275"/>
            <a:ext cx="10515600" cy="753991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5.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0" y="729250"/>
            <a:ext cx="12192000" cy="6677390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1. Герой Советского Союза посмертно, зам командира эскадрильи. </a:t>
            </a:r>
          </a:p>
          <a:p>
            <a:r>
              <a:rPr lang="ru-RU" sz="3600" dirty="0">
                <a:solidFill>
                  <a:schemeClr val="bg1"/>
                </a:solidFill>
              </a:rPr>
              <a:t>2. Единственная советская женщина-летчик, которая участвовала в советско-финской войне. </a:t>
            </a:r>
          </a:p>
          <a:p>
            <a:r>
              <a:rPr lang="ru-RU" sz="3600" dirty="0">
                <a:solidFill>
                  <a:schemeClr val="bg1"/>
                </a:solidFill>
              </a:rPr>
              <a:t>3. Всего успела совершить 40 боевых вылетов (в том числе ночью), участвовала в 12 воздушных боях.</a:t>
            </a:r>
          </a:p>
          <a:p>
            <a:r>
              <a:rPr lang="ru-RU" sz="3600" dirty="0">
                <a:solidFill>
                  <a:schemeClr val="bg1"/>
                </a:solidFill>
              </a:rPr>
              <a:t>4. Она отправилась совершать разведывательные вылеты, в результате которых попала в засаду.</a:t>
            </a:r>
          </a:p>
          <a:p>
            <a:r>
              <a:rPr lang="ru-RU" sz="3600" dirty="0">
                <a:solidFill>
                  <a:schemeClr val="bg1"/>
                </a:solidFill>
              </a:rPr>
              <a:t>5. Единственная в мире женщина, совершившая таран вражеского самолета (в Белоруссии</a:t>
            </a:r>
            <a:r>
              <a:rPr lang="ru-RU" sz="3600" dirty="0" smtClean="0">
                <a:solidFill>
                  <a:schemeClr val="bg1"/>
                </a:solidFill>
              </a:rPr>
              <a:t>)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34203" y="729250"/>
            <a:ext cx="11923594" cy="51247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36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Война 1941 фо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740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97257" y="4350271"/>
            <a:ext cx="4552666" cy="1325563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Екатерина Зеленко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34203" y="729250"/>
            <a:ext cx="11923594" cy="51247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200" dirty="0" smtClean="0">
              <a:solidFill>
                <a:schemeClr val="bg1"/>
              </a:solidFill>
            </a:endParaRPr>
          </a:p>
        </p:txBody>
      </p:sp>
      <p:pic>
        <p:nvPicPr>
          <p:cNvPr id="63490" name="Picture 2" descr="https://avatars.mds.yandex.net/i?id=9a93554689ef391664eed3119d3fe3d4962750e9-6953466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044" y="729250"/>
            <a:ext cx="4047935" cy="546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39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Война 1941 фо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740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6.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0" y="879634"/>
            <a:ext cx="12192000" cy="6527006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1. Он появился на свет за три года до отмены крепостного права. </a:t>
            </a:r>
          </a:p>
          <a:p>
            <a:r>
              <a:rPr lang="ru-RU" sz="3600" dirty="0">
                <a:solidFill>
                  <a:schemeClr val="bg1"/>
                </a:solidFill>
              </a:rPr>
              <a:t>2. Крестьянин-единоличник из деревни </a:t>
            </a:r>
            <a:r>
              <a:rPr lang="ru-RU" sz="3600" dirty="0" err="1">
                <a:solidFill>
                  <a:schemeClr val="bg1"/>
                </a:solidFill>
              </a:rPr>
              <a:t>Куракино</a:t>
            </a:r>
            <a:r>
              <a:rPr lang="ru-RU" sz="3600" dirty="0">
                <a:solidFill>
                  <a:schemeClr val="bg1"/>
                </a:solidFill>
              </a:rPr>
              <a:t>.</a:t>
            </a:r>
          </a:p>
          <a:p>
            <a:r>
              <a:rPr lang="ru-RU" sz="3600" dirty="0">
                <a:solidFill>
                  <a:schemeClr val="bg1"/>
                </a:solidFill>
              </a:rPr>
              <a:t>3. Самый возрастной Герой Советского Союза, получил звание в 83 года.</a:t>
            </a:r>
          </a:p>
          <a:p>
            <a:r>
              <a:rPr lang="ru-RU" sz="3600" dirty="0">
                <a:solidFill>
                  <a:schemeClr val="bg1"/>
                </a:solidFill>
              </a:rPr>
              <a:t>4. Он повторил подвиг Ивана Сусанина.</a:t>
            </a:r>
          </a:p>
          <a:p>
            <a:r>
              <a:rPr lang="ru-RU" sz="3600" dirty="0">
                <a:solidFill>
                  <a:schemeClr val="bg1"/>
                </a:solidFill>
              </a:rPr>
              <a:t>5. Послал внука Васю в соседнюю деревню, где были красноармейцы. Внук справился с задачей: гитлеровцы попали в засаду, под пулемётный огонь.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34203" y="729250"/>
            <a:ext cx="11923594" cy="51247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25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Война 1941 фо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40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47382" y="4377567"/>
            <a:ext cx="396581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Матвей Кузьмич Кузьмин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34203" y="729250"/>
            <a:ext cx="11923594" cy="51247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200" dirty="0" smtClean="0">
              <a:solidFill>
                <a:schemeClr val="bg1"/>
              </a:solidFill>
            </a:endParaRPr>
          </a:p>
        </p:txBody>
      </p:sp>
      <p:pic>
        <p:nvPicPr>
          <p:cNvPr id="61442" name="Picture 2" descr="https://avatars.mds.yandex.net/i?id=5557baacb84ba0eb1bc4ab1f09b565d406cb0f94-8427500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680" y="1337481"/>
            <a:ext cx="5512660" cy="408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02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Война 1941 фо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740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7699" y="36099"/>
            <a:ext cx="10515600" cy="740344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7.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0" y="597326"/>
            <a:ext cx="12192000" cy="6809313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1. Герой Советского Союза, зам командира эскадрильи, летчик-истребитель. </a:t>
            </a:r>
          </a:p>
          <a:p>
            <a:r>
              <a:rPr lang="ru-RU" sz="3600" dirty="0">
                <a:solidFill>
                  <a:schemeClr val="bg1"/>
                </a:solidFill>
              </a:rPr>
              <a:t>2. Во время боевого вылета его самолет был подбит, а сам </a:t>
            </a:r>
            <a:r>
              <a:rPr lang="ru-RU" sz="3600" dirty="0" smtClean="0">
                <a:solidFill>
                  <a:schemeClr val="bg1"/>
                </a:solidFill>
              </a:rPr>
              <a:t>он </a:t>
            </a:r>
            <a:r>
              <a:rPr lang="ru-RU" sz="3600" dirty="0">
                <a:solidFill>
                  <a:schemeClr val="bg1"/>
                </a:solidFill>
              </a:rPr>
              <a:t>смог катапультироваться.</a:t>
            </a:r>
          </a:p>
          <a:p>
            <a:r>
              <a:rPr lang="ru-RU" sz="3600" dirty="0">
                <a:solidFill>
                  <a:schemeClr val="bg1"/>
                </a:solidFill>
              </a:rPr>
              <a:t>3. Восемнадцать суток, тяжело раненный в обе ноги, он выбирался из окружения. Однако он все-таки сумел преодолеть линию фронта и попал в больницу.</a:t>
            </a:r>
          </a:p>
          <a:p>
            <a:r>
              <a:rPr lang="ru-RU" sz="3600" dirty="0">
                <a:solidFill>
                  <a:schemeClr val="bg1"/>
                </a:solidFill>
              </a:rPr>
              <a:t>4. Совершил 86 боевых вылетов и сбил 11 самолетов противника. Причем 7 - уже после ампутации.</a:t>
            </a:r>
          </a:p>
          <a:p>
            <a:r>
              <a:rPr lang="ru-RU" sz="3600" dirty="0">
                <a:solidFill>
                  <a:schemeClr val="bg1"/>
                </a:solidFill>
              </a:rPr>
              <a:t>5. Знаменит тем, что после ампутации обеих ног, пользуясь протезами, смог вернуться к боевым полетам</a:t>
            </a:r>
            <a:r>
              <a:rPr lang="ru-RU" sz="3600" dirty="0" smtClean="0">
                <a:solidFill>
                  <a:schemeClr val="bg1"/>
                </a:solidFill>
              </a:rPr>
              <a:t>.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34203" y="729250"/>
            <a:ext cx="11923594" cy="51247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63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Война 1941 фо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740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4552" y="4909829"/>
            <a:ext cx="4539018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Алексей </a:t>
            </a:r>
            <a:r>
              <a:rPr lang="ru-RU" dirty="0" err="1" smtClean="0">
                <a:solidFill>
                  <a:schemeClr val="bg1"/>
                </a:solidFill>
              </a:rPr>
              <a:t>Маресьев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34203" y="729250"/>
            <a:ext cx="11923594" cy="51247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200" dirty="0" smtClean="0">
              <a:solidFill>
                <a:schemeClr val="bg1"/>
              </a:solidFill>
            </a:endParaRPr>
          </a:p>
        </p:txBody>
      </p:sp>
      <p:pic>
        <p:nvPicPr>
          <p:cNvPr id="66562" name="Picture 2" descr="https://yandex-images.clstorage.net/U4Y7I2w82/01603bK-gb/rV_Fgg9Ms9RRqwy8tUaJI000otPFEjtcf1MOQqIdAhEJm33y5sp5X1z5dLrdbCoV3MeMzPtt6nuTSs0IJWf0TuoKhs5MD6yNBugQ9vlBgCdSf7-bxVUnDnREFUKrDFweUph_md3oCyg3hEKVqR0HWNzIjZzhcKk7_CGIGlVdkjCCU9iELG31_UeSR7Sbap8pRXuj_dBSBzVyZmZtiQ4ECADdAKfMyzg_Ob16jaQmM1X786y3zi26B_sKxx1SY6wcuUj9tjRt98pUtnGjsF-eEkJ_vOLAViYSVE53V60eDzY63z2L4dEiGRukaZagAw1IzOu_tPMPtzrBNtErf32gCYh03ZsEfdnhV5NVl7VDpwVXd5zA2nowO1dYdHKcGAMdLOEIr9jCABMLml-mjAUicu3Hn5beMLMF4jnOAE9zjhyUdf-SCkrZ3l-rR4y5bqYLQFmCxsV0NDtjX2t3hTIrFg3FJ5TR2CgmPbpzhY8iI3Lyxaqs9DyxPvc_8ShoU74vulbluh589uxCnmCfg2euNkJXqf7TWAsoflt5TpcRKBMt4Ryj8cwHLCSCeLCNGD9t6OKqkuEOvxvvD9wMa3ygPLN845Y2Wsr8eZ5RlINvjBNWfrXQ9lw1EG9manqhBSI1Hdwjt9jlAR0ihGaSlxULR8fCpanbMYE7yzL_Blduvz2jXdqUDG_q3mSTUrehSoUEbEKHx-hVCyxwZlhlshEPOgDvCLPrzSU-Hbhdpro-AEjf5IKB8iqWCssP2wZeR5Y-mFD3ugVT0-lwq2iptnuOKmdereX7bzEacnF8QoESIQIm5Sqk6NspByCcU7KDGh1t_96PjeASoQHgCvshXm-JKr1P_Js8Ze_MRJVJj61OlQhxdbXCxlgqFG9AZ3S0MD0hN8AWoMPrDj4wm2aOhh8ZT-XlhovXDZoc9RzcNXlptBCocuGAElv_13e2ZqKnTak1Y2Kv2-NuPCJhcmdOiD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044" y="1226521"/>
            <a:ext cx="5591068" cy="535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23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Война 1941 фо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740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63174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8.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0" y="729248"/>
            <a:ext cx="12192000" cy="6677391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1. Старший сержант </a:t>
            </a:r>
            <a:r>
              <a:rPr lang="ru-RU" dirty="0" smtClean="0">
                <a:solidFill>
                  <a:schemeClr val="bg1"/>
                </a:solidFill>
              </a:rPr>
              <a:t>2 </a:t>
            </a:r>
            <a:r>
              <a:rPr lang="ru-RU" dirty="0">
                <a:solidFill>
                  <a:schemeClr val="bg1"/>
                </a:solidFill>
              </a:rPr>
              <a:t>часа </a:t>
            </a:r>
            <a:r>
              <a:rPr lang="ru-RU" dirty="0" smtClean="0">
                <a:solidFill>
                  <a:schemeClr val="bg1"/>
                </a:solidFill>
              </a:rPr>
              <a:t>сдерживал одно </a:t>
            </a:r>
            <a:r>
              <a:rPr lang="ru-RU" dirty="0">
                <a:solidFill>
                  <a:schemeClr val="bg1"/>
                </a:solidFill>
              </a:rPr>
              <a:t>из танковых подразделений армии Гудериана. </a:t>
            </a:r>
          </a:p>
          <a:p>
            <a:r>
              <a:rPr lang="ru-RU" dirty="0">
                <a:solidFill>
                  <a:schemeClr val="bg1"/>
                </a:solidFill>
              </a:rPr>
              <a:t>2. Он огнем своей пушки подбил на мосту через реку головную и замыкающую машины колонны вражеской техники. И начал методично выбивать остальные.</a:t>
            </a:r>
          </a:p>
          <a:p>
            <a:r>
              <a:rPr lang="ru-RU" dirty="0">
                <a:solidFill>
                  <a:schemeClr val="bg1"/>
                </a:solidFill>
              </a:rPr>
              <a:t>3. В одиночку уничтожил из 76-миллиметрового орудия 11 танков, 7 бронемашин и порядка 60 вражеских солдат и офицеров. </a:t>
            </a:r>
          </a:p>
          <a:p>
            <a:r>
              <a:rPr lang="ru-RU" dirty="0">
                <a:solidFill>
                  <a:schemeClr val="bg1"/>
                </a:solidFill>
              </a:rPr>
              <a:t>4. Его оставили прикрывать отход артиллерийской батареи, отступающей под натиском частей танковой армии Гудериана. Разведка немцев не установила на пути наступления наличие советских частей, и поэтому вражеская техника двигалась открыто.</a:t>
            </a:r>
          </a:p>
          <a:p>
            <a:r>
              <a:rPr lang="ru-RU" dirty="0">
                <a:solidFill>
                  <a:schemeClr val="bg1"/>
                </a:solidFill>
              </a:rPr>
              <a:t>5. На момент встречи с немцами у него остались только 3 снаряда. Немцы предложили ему сдаться в плен, но </a:t>
            </a:r>
            <a:r>
              <a:rPr lang="ru-RU" dirty="0" smtClean="0">
                <a:solidFill>
                  <a:schemeClr val="bg1"/>
                </a:solidFill>
              </a:rPr>
              <a:t>он </a:t>
            </a:r>
            <a:r>
              <a:rPr lang="ru-RU" dirty="0">
                <a:solidFill>
                  <a:schemeClr val="bg1"/>
                </a:solidFill>
              </a:rPr>
              <a:t>категорически отказался и начал палить по немцам из карабина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34203" y="729250"/>
            <a:ext cx="11923594" cy="51247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66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Война 1941 фо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740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83609" y="4978068"/>
            <a:ext cx="4279710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Николай Сиротин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34203" y="729250"/>
            <a:ext cx="11923594" cy="51247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200" dirty="0" smtClean="0">
              <a:solidFill>
                <a:schemeClr val="bg1"/>
              </a:solidFill>
            </a:endParaRPr>
          </a:p>
        </p:txBody>
      </p:sp>
      <p:pic>
        <p:nvPicPr>
          <p:cNvPr id="70658" name="Picture 2" descr="Сиротин Николай Михайлович (24.05.1924 - 13.05.1943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554" y="847725"/>
            <a:ext cx="4295775" cy="601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91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Великая Отечественная война фо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73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3. Решите задачу и напишите ответ в бланке ответов: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181" y="1690688"/>
            <a:ext cx="11859905" cy="4914828"/>
          </a:xfrm>
        </p:spPr>
        <p:txBody>
          <a:bodyPr>
            <a:normAutofit/>
          </a:bodyPr>
          <a:lstStyle/>
          <a:p>
            <a:r>
              <a:rPr lang="ru-RU" sz="3600" dirty="0"/>
              <a:t>2. Битва на Курской дуге.</a:t>
            </a:r>
          </a:p>
          <a:p>
            <a:r>
              <a:rPr lang="ru-RU" sz="3600" dirty="0"/>
              <a:t>«Против танковой дивизии «Адольф Гитлер» были выдвинуты две армии, которые должны встретиться недалеко от Курска. Армии находились друг от друга на расстоянии 240 км. Скорость движения одной армии 4 км/ч. Найти скорость движения второй армии, если известно, что через 2 дня расстояние между ними было 40 км. Учесть, что армии двигались по 10 ч. в сутки».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95581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Война 1941 фо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740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345431"/>
            <a:ext cx="10515600" cy="56579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9.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0" y="729250"/>
            <a:ext cx="12192000" cy="649541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1. Первый </a:t>
            </a:r>
            <a:r>
              <a:rPr lang="ru-RU" sz="3200" dirty="0">
                <a:solidFill>
                  <a:schemeClr val="bg1"/>
                </a:solidFill>
              </a:rPr>
              <a:t>воздушный бой был над своим аэродромом, один против четверки </a:t>
            </a:r>
            <a:r>
              <a:rPr lang="ru-RU" sz="3200" dirty="0" err="1">
                <a:solidFill>
                  <a:schemeClr val="bg1"/>
                </a:solidFill>
              </a:rPr>
              <a:t>Мессершмиттов</a:t>
            </a:r>
            <a:r>
              <a:rPr lang="ru-RU" sz="3200" dirty="0">
                <a:solidFill>
                  <a:schemeClr val="bg1"/>
                </a:solidFill>
              </a:rPr>
              <a:t> Bf-109 и шестерки Bf-110, которые бомбили аэродром.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2. 6 </a:t>
            </a:r>
            <a:r>
              <a:rPr lang="ru-RU" sz="3200" dirty="0">
                <a:solidFill>
                  <a:schemeClr val="bg1"/>
                </a:solidFill>
              </a:rPr>
              <a:t>июля 1943 года на Курской дуге, во время сорокового боевого вылета, сбил свой первый немецкий самолёт-бомбардировщик Юнкерс Ю-87. На следующий день сбил второй, а 9 июля, выполнив в течение дня три боевых вылета, сбил 2 истребителя Bf-109. За эти воздушные победы он уже 22 июля 1943 года получил свою первую награду — орден Красного Знамени.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3. Он </a:t>
            </a:r>
            <a:r>
              <a:rPr lang="ru-RU" sz="3200" dirty="0">
                <a:solidFill>
                  <a:schemeClr val="bg1"/>
                </a:solidFill>
              </a:rPr>
              <a:t>произвел около 330 боевых вылетов (64 победы).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4. Ни </a:t>
            </a:r>
            <a:r>
              <a:rPr lang="ru-RU" sz="3200" dirty="0">
                <a:solidFill>
                  <a:schemeClr val="bg1"/>
                </a:solidFill>
              </a:rPr>
              <a:t>разу не был сбит во время Великой Отечественной войны, и хотя его подбивали, он всегда сажал свой самолёт.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5. Трижды </a:t>
            </a:r>
            <a:r>
              <a:rPr lang="ru-RU" sz="3200" dirty="0">
                <a:solidFill>
                  <a:schemeClr val="bg1"/>
                </a:solidFill>
              </a:rPr>
              <a:t>Герой Советского Союза, летчик-истребитель (ас</a:t>
            </a:r>
            <a:r>
              <a:rPr lang="ru-RU" sz="3200" dirty="0" smtClean="0">
                <a:solidFill>
                  <a:schemeClr val="bg1"/>
                </a:solidFill>
              </a:rPr>
              <a:t>).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34203" y="729250"/>
            <a:ext cx="11923594" cy="51247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61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Война 1941 фо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740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33734" y="4528421"/>
            <a:ext cx="3460845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Иван </a:t>
            </a:r>
            <a:r>
              <a:rPr lang="ru-RU" dirty="0" err="1" smtClean="0">
                <a:solidFill>
                  <a:schemeClr val="bg1"/>
                </a:solidFill>
              </a:rPr>
              <a:t>Кожедуб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34203" y="729250"/>
            <a:ext cx="11923594" cy="51247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200" dirty="0" smtClean="0">
              <a:solidFill>
                <a:schemeClr val="bg1"/>
              </a:solidFill>
            </a:endParaRPr>
          </a:p>
        </p:txBody>
      </p:sp>
      <p:pic>
        <p:nvPicPr>
          <p:cNvPr id="68610" name="Picture 2" descr="https://avatars.mds.yandex.net/i?id=3e49d59d428d35f17e06a5c16c08cb1b79b0af0a-9147529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18296"/>
            <a:ext cx="3574435" cy="537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58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Война 1941 фо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740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8803"/>
            <a:ext cx="10515600" cy="79493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10.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0" y="614148"/>
            <a:ext cx="12192000" cy="6792491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1. Бригадный разведчик 67-го отряда 4-й ленинградской партизанской бригады.</a:t>
            </a:r>
          </a:p>
          <a:p>
            <a:r>
              <a:rPr lang="ru-RU" sz="3600" dirty="0">
                <a:solidFill>
                  <a:schemeClr val="bg1"/>
                </a:solidFill>
              </a:rPr>
              <a:t>2. Ему было 15 лет, когда началась война.</a:t>
            </a:r>
          </a:p>
          <a:p>
            <a:r>
              <a:rPr lang="ru-RU" sz="3600" dirty="0">
                <a:solidFill>
                  <a:schemeClr val="bg1"/>
                </a:solidFill>
              </a:rPr>
              <a:t>3. На его счету несколько разрушенных мостов в тылу врага, 78 уничтоженных немцев, 10 составов с боеприпасами.</a:t>
            </a:r>
          </a:p>
          <a:p>
            <a:r>
              <a:rPr lang="ru-RU" sz="3600" dirty="0">
                <a:solidFill>
                  <a:schemeClr val="bg1"/>
                </a:solidFill>
              </a:rPr>
              <a:t>4. Именно он летом 1942 года недалеко от деревни Варницы подорвал машину, в которой находился немецкий генерал-майор инженерных войск Рихард фон </a:t>
            </a:r>
            <a:r>
              <a:rPr lang="ru-RU" sz="3600" dirty="0" err="1">
                <a:solidFill>
                  <a:schemeClr val="bg1"/>
                </a:solidFill>
              </a:rPr>
              <a:t>Виртц</a:t>
            </a:r>
            <a:r>
              <a:rPr lang="ru-RU" sz="3600" dirty="0">
                <a:solidFill>
                  <a:schemeClr val="bg1"/>
                </a:solidFill>
              </a:rPr>
              <a:t>. </a:t>
            </a:r>
          </a:p>
          <a:p>
            <a:r>
              <a:rPr lang="ru-RU" sz="3600" dirty="0">
                <a:solidFill>
                  <a:schemeClr val="bg1"/>
                </a:solidFill>
              </a:rPr>
              <a:t>5. Он сумел добыть важные документы о наступлении немцев. Атака противника была сорвана, а молодой герой за этот подвиг был представлен к званию Героя Советского Союза</a:t>
            </a:r>
            <a:r>
              <a:rPr lang="ru-RU" sz="3600" dirty="0" smtClean="0">
                <a:solidFill>
                  <a:schemeClr val="bg1"/>
                </a:solidFill>
              </a:rPr>
              <a:t>.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34203" y="729250"/>
            <a:ext cx="11923594" cy="51247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20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Война 1941 фо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740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33985" y="4896182"/>
            <a:ext cx="3297072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Леня Голиков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34203" y="729250"/>
            <a:ext cx="11923594" cy="51247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200" dirty="0" smtClean="0">
              <a:solidFill>
                <a:schemeClr val="bg1"/>
              </a:solidFill>
            </a:endParaRPr>
          </a:p>
        </p:txBody>
      </p:sp>
      <p:pic>
        <p:nvPicPr>
          <p:cNvPr id="64514" name="Picture 2" descr="https://avatars.mds.yandex.net/i?id=c72d7bd7c1f6c34da8869f479493c0689d3e1a60-9854613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042" y="709461"/>
            <a:ext cx="3772468" cy="5512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29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С днем Побед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782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73" y="1"/>
            <a:ext cx="5084928" cy="688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12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Великая Отечественная война фо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73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3. Решите задачу и напишите ответ в бланке ответов: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1690688"/>
            <a:ext cx="11955439" cy="4860237"/>
          </a:xfrm>
        </p:spPr>
        <p:txBody>
          <a:bodyPr>
            <a:normAutofit/>
          </a:bodyPr>
          <a:lstStyle/>
          <a:p>
            <a:r>
              <a:rPr lang="ru-RU" sz="4000" dirty="0"/>
              <a:t>3. Танк Т-34, выехав из Курска к Прохоровке со скоростью 50 км/ч, добрался до места сражения за 2,5 часа. За какое время доберется за Прохоровки ИС-76, скорость которого равна 31,25 км/ч, если, встретив сопротивление на полпути к цели, ему пришлось возвращаться к Курску и начинать движение заново? (Считать, что на всем пути, скорость танка была постоянной)</a:t>
            </a: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09351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Великая Отечественная война фо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73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3. Решите задачу и напишите ответ в бланке ответов: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42196"/>
            <a:ext cx="12192000" cy="5213445"/>
          </a:xfrm>
        </p:spPr>
        <p:txBody>
          <a:bodyPr>
            <a:normAutofit/>
          </a:bodyPr>
          <a:lstStyle/>
          <a:p>
            <a:r>
              <a:rPr lang="ru-RU" sz="4000" dirty="0"/>
              <a:t>4. Максимальная скорость танка Т-34 55 км/ч, а скорость немецкого танка </a:t>
            </a:r>
            <a:r>
              <a:rPr lang="ru-RU" sz="4000" dirty="0" err="1"/>
              <a:t>Panther</a:t>
            </a:r>
            <a:r>
              <a:rPr lang="ru-RU" sz="4000" dirty="0"/>
              <a:t> – 40 км/ч. Успеют ли наши танки захватить переправу, если по данным разведки, немецкие танки находятся от нас на расстоянии 20 км, а наши – 24 км. При этом нужно учесть, что на пути советских танков есть труднопроходимый участок длинной 4 км, который можно преодолеть только со скоростью 30 км/ч?</a:t>
            </a: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00241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Великая Отечественная война фо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73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3. Решите задачу и напишите ответ в бланке ответов: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773" y="1825624"/>
            <a:ext cx="12028227" cy="4848131"/>
          </a:xfrm>
        </p:spPr>
        <p:txBody>
          <a:bodyPr>
            <a:normAutofit/>
          </a:bodyPr>
          <a:lstStyle/>
          <a:p>
            <a:r>
              <a:rPr lang="ru-RU" sz="4000" dirty="0" smtClean="0"/>
              <a:t>5. </a:t>
            </a:r>
            <a:r>
              <a:rPr lang="ru-RU" sz="4000" dirty="0"/>
              <a:t>«Сапёры обследуют два участка дороги. Первый участок имеет такую длину в километрах, сколько часов требуется на проверку второго участка. И наоборот, второй участок имеет такую протяжённость в километрах, сколько часов требуется для проверки первого участка. Какова скорость проверки дороги сапёрами?»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128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Фон вой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8059" y="0"/>
            <a:ext cx="11395881" cy="132556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4. Определите с каким событием связана карикатура, ответ зафиксируйте в бланке ответов</a:t>
            </a:r>
            <a:r>
              <a:rPr lang="ru-RU" b="1" dirty="0" smtClean="0"/>
              <a:t>?</a:t>
            </a:r>
            <a:endParaRPr lang="ru-RU" dirty="0"/>
          </a:p>
        </p:txBody>
      </p:sp>
      <p:pic>
        <p:nvPicPr>
          <p:cNvPr id="6" name="Рисунок 5" descr="C:\Users\Лилия\Desktop\Каррикатуры\5111_900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878" y="1325563"/>
            <a:ext cx="3568241" cy="553243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615437" y="2844505"/>
            <a:ext cx="7104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077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2061</Words>
  <Application>Microsoft Office PowerPoint</Application>
  <PresentationFormat>Широкоэкранный</PresentationFormat>
  <Paragraphs>144</Paragraphs>
  <Slides>54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3. Решите задачу и напишите ответ в бланке ответов:</vt:lpstr>
      <vt:lpstr>3. Решите задачу и напишите ответ в бланке ответов:</vt:lpstr>
      <vt:lpstr>3. Решите задачу и напишите ответ в бланке ответов:</vt:lpstr>
      <vt:lpstr>3. Решите задачу и напишите ответ в бланке ответов:</vt:lpstr>
      <vt:lpstr>3. Решите задачу и напишите ответ в бланке ответов:</vt:lpstr>
      <vt:lpstr>4. Определите с каким событием связана карикатура, ответ зафиксируйте в бланке ответов?</vt:lpstr>
      <vt:lpstr>4. Определите с каким событием связана карикатура, ответ зафиксируйте в бланке ответов?</vt:lpstr>
      <vt:lpstr>4. Определите с каким событием связана карикатура, ответ зафиксируйте в бланке ответов?</vt:lpstr>
      <vt:lpstr>4. Определите с каким событием связана карикатура, ответ зафиксируйте в бланке ответов?</vt:lpstr>
      <vt:lpstr>4. Определите с каким событием связана карикатура, ответ зафиксируйте в бланке ответов?</vt:lpstr>
      <vt:lpstr>4. Определите с каким событием связана карикатура, ответ зафиксируйте в бланке ответов?</vt:lpstr>
      <vt:lpstr>Презентация PowerPoint</vt:lpstr>
      <vt:lpstr>6. Какие исторические личности присутствуют на изображениях? С какими событиями они связаны? С какой целью они использовались в карикатурах? </vt:lpstr>
      <vt:lpstr>6. Какие исторические личности присутствуют на изображениях? С какими событиями они связаны? С какой целью они использовались в карикатурах? </vt:lpstr>
      <vt:lpstr>6. Какие исторические личности присутствуют на изображениях? С какими событиями они связаны? С какой целью они использовались в карикатурах? </vt:lpstr>
      <vt:lpstr>6. Какие исторические личности присутствуют на изображениях? С какими событиями они связаны? С какой целью они использовались в карикатурах? </vt:lpstr>
      <vt:lpstr>6. Какие исторические личности присутствуют на изображениях? С какими событиями они связаны? С какой целью они использовались в карикатурах? </vt:lpstr>
      <vt:lpstr>6. Какие исторические личности присутствуют на изображениях? С какими событиями они связаны? С какой целью они использовались в карикатурах? </vt:lpstr>
      <vt:lpstr>6. Какие исторические личности присутствуют на изображениях? С какими событиями они связаны? С какой целью они использовались в карикатурах? </vt:lpstr>
      <vt:lpstr>6. Какие исторические личности присутствуют на изображениях? С какими событиями они связаны? С какой целью они использовались в карикатурах? </vt:lpstr>
      <vt:lpstr>7. С помощью описания установите о какой военной операции идет речь:</vt:lpstr>
      <vt:lpstr>7. С помощью описания установите о какой военной операции идет речь:</vt:lpstr>
      <vt:lpstr>7. С помощью описания установите о какой военной операции идет речь:</vt:lpstr>
      <vt:lpstr>7. С помощью описания установите о какой военной операции идет речь:</vt:lpstr>
      <vt:lpstr>7. С помощью описания установите о какой военной операции идет речь:</vt:lpstr>
      <vt:lpstr>7. С помощью описания установите о какой военной операции идет речь:</vt:lpstr>
      <vt:lpstr>7. С помощью описания установите о какой военной операции идет речь:</vt:lpstr>
      <vt:lpstr>7. С помощью описания установите о какой военной операции идет речь:</vt:lpstr>
      <vt:lpstr>7. С помощью описания установите о какой военной операции идет речь:</vt:lpstr>
      <vt:lpstr>7. С помощью описания установите о какой военной операции идет речь:</vt:lpstr>
      <vt:lpstr>1.</vt:lpstr>
      <vt:lpstr>Василий Зайцев</vt:lpstr>
      <vt:lpstr>2.</vt:lpstr>
      <vt:lpstr>Михаил Наумов</vt:lpstr>
      <vt:lpstr>3.</vt:lpstr>
      <vt:lpstr>Николай Гастелло</vt:lpstr>
      <vt:lpstr>4.</vt:lpstr>
      <vt:lpstr>Зоя Космодемьянская</vt:lpstr>
      <vt:lpstr>5.</vt:lpstr>
      <vt:lpstr>Екатерина Зеленко</vt:lpstr>
      <vt:lpstr>6.</vt:lpstr>
      <vt:lpstr>Матвей Кузьмич Кузьмин</vt:lpstr>
      <vt:lpstr>7.</vt:lpstr>
      <vt:lpstr>Алексей Маресьев</vt:lpstr>
      <vt:lpstr>8.</vt:lpstr>
      <vt:lpstr>Николай Сиротин</vt:lpstr>
      <vt:lpstr>9.</vt:lpstr>
      <vt:lpstr>Иван Кожедуб</vt:lpstr>
      <vt:lpstr>10.</vt:lpstr>
      <vt:lpstr>Леня Голиков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Лилия Грищенко</dc:creator>
  <cp:lastModifiedBy>Лилия Грищенко</cp:lastModifiedBy>
  <cp:revision>22</cp:revision>
  <dcterms:created xsi:type="dcterms:W3CDTF">2023-10-03T04:55:09Z</dcterms:created>
  <dcterms:modified xsi:type="dcterms:W3CDTF">2024-04-05T06:13:29Z</dcterms:modified>
</cp:coreProperties>
</file>