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4" descr="https://www.colourbox.com/preview/4616005-butterflies-and-leaves-vignette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" y="0"/>
            <a:ext cx="5342757" cy="3780000"/>
          </a:xfrm>
          <a:prstGeom prst="rect">
            <a:avLst/>
          </a:prstGeom>
          <a:noFill/>
        </p:spPr>
      </p:pic>
      <p:pic>
        <p:nvPicPr>
          <p:cNvPr id="12" name="Picture 4" descr="https://www.colourbox.com/preview/4616005-butterflies-and-leaves-vignette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3914830" y="3158363"/>
            <a:ext cx="5229170" cy="3699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https://www.colourbox.com/preview/4856786-vignette-with-butterfli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5078249"/>
            <a:ext cx="2520000" cy="1779751"/>
          </a:xfrm>
          <a:prstGeom prst="rect">
            <a:avLst/>
          </a:prstGeom>
          <a:noFill/>
        </p:spPr>
      </p:pic>
      <p:pic>
        <p:nvPicPr>
          <p:cNvPr id="11" name="Picture 2" descr="https://www.colourbox.com/preview/4856786-vignette-with-butterfli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500826" y="0"/>
            <a:ext cx="2520000" cy="1779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 flipH="1">
            <a:off x="7559469" y="92678"/>
            <a:ext cx="1656001" cy="6693908"/>
            <a:chOff x="-142906" y="40907"/>
            <a:chExt cx="1656001" cy="6693908"/>
          </a:xfrm>
        </p:grpSpPr>
        <p:pic>
          <p:nvPicPr>
            <p:cNvPr id="10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487295" y="4734426"/>
              <a:ext cx="2344779" cy="1656000"/>
            </a:xfrm>
            <a:prstGeom prst="rect">
              <a:avLst/>
            </a:prstGeom>
            <a:noFill/>
          </p:spPr>
        </p:pic>
        <p:pic>
          <p:nvPicPr>
            <p:cNvPr id="8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487296" y="2528437"/>
              <a:ext cx="2344779" cy="1656000"/>
            </a:xfrm>
            <a:prstGeom prst="rect">
              <a:avLst/>
            </a:prstGeom>
            <a:noFill/>
          </p:spPr>
        </p:pic>
        <p:pic>
          <p:nvPicPr>
            <p:cNvPr id="9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487296" y="385297"/>
              <a:ext cx="2344779" cy="165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https://www.colourbox.com/preview/4856786-vignette-with-butterfli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486595" y="4738503"/>
            <a:ext cx="2340000" cy="1652624"/>
          </a:xfrm>
          <a:prstGeom prst="rect">
            <a:avLst/>
          </a:prstGeom>
          <a:noFill/>
        </p:spPr>
      </p:pic>
      <p:pic>
        <p:nvPicPr>
          <p:cNvPr id="8" name="Picture 2" descr="https://www.colourbox.com/preview/4856786-vignette-with-butterfli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486596" y="2532514"/>
            <a:ext cx="2340000" cy="1652624"/>
          </a:xfrm>
          <a:prstGeom prst="rect">
            <a:avLst/>
          </a:prstGeom>
          <a:noFill/>
        </p:spPr>
      </p:pic>
      <p:pic>
        <p:nvPicPr>
          <p:cNvPr id="9" name="Picture 2" descr="https://www.colourbox.com/preview/4856786-vignette-with-butterflie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486596" y="389374"/>
            <a:ext cx="2340000" cy="1652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3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338" name="Picture 2" descr="https://avatanplus.com/files/resources/mid/57d946b3eee8515728bc2f0b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16000" y="-1164600"/>
            <a:ext cx="6912000" cy="9187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3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338" name="Picture 2" descr="https://avatanplus.com/files/resources/mid/57d946b3eee8515728bc2f0b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16000" y="-1164600"/>
            <a:ext cx="6912000" cy="9187201"/>
          </a:xfrm>
          <a:prstGeom prst="rect">
            <a:avLst/>
          </a:prstGeom>
          <a:noFill/>
        </p:spPr>
      </p:pic>
      <p:pic>
        <p:nvPicPr>
          <p:cNvPr id="15362" name="Picture 2" descr="http://img-fotki.yandex.ru/get/9322/47407354.ed7/0_168688_23a81161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125914" cy="11238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921156" y="214290"/>
            <a:ext cx="1080000" cy="1080000"/>
            <a:chOff x="214282" y="3929066"/>
            <a:chExt cx="2643206" cy="271464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Улыбающееся лицо 16"/>
            <p:cNvSpPr/>
            <p:nvPr userDrawn="1"/>
          </p:nvSpPr>
          <p:spPr>
            <a:xfrm>
              <a:off x="214282" y="3929066"/>
              <a:ext cx="2643206" cy="2714644"/>
            </a:xfrm>
            <a:prstGeom prst="smileyFac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214818"/>
              <a:ext cx="2629895" cy="1857364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 userDrawn="1"/>
        </p:nvGrpSpPr>
        <p:grpSpPr>
          <a:xfrm>
            <a:off x="7921156" y="1300705"/>
            <a:ext cx="1080000" cy="1080000"/>
            <a:chOff x="214282" y="3929066"/>
            <a:chExt cx="2643206" cy="271464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Овал 22"/>
            <p:cNvSpPr/>
            <p:nvPr userDrawn="1"/>
          </p:nvSpPr>
          <p:spPr>
            <a:xfrm>
              <a:off x="214282" y="3929066"/>
              <a:ext cx="2643206" cy="27146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214818"/>
              <a:ext cx="2629895" cy="1857364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 userDrawn="1"/>
        </p:nvGrpSpPr>
        <p:grpSpPr>
          <a:xfrm>
            <a:off x="7921156" y="2387120"/>
            <a:ext cx="1080000" cy="1080000"/>
            <a:chOff x="214282" y="3929066"/>
            <a:chExt cx="2643206" cy="271464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Овал 25"/>
            <p:cNvSpPr/>
            <p:nvPr userDrawn="1"/>
          </p:nvSpPr>
          <p:spPr>
            <a:xfrm>
              <a:off x="214282" y="3929066"/>
              <a:ext cx="2643206" cy="27146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214818"/>
              <a:ext cx="2629895" cy="1857364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 userDrawn="1"/>
        </p:nvGrpSpPr>
        <p:grpSpPr>
          <a:xfrm>
            <a:off x="7921156" y="3473535"/>
            <a:ext cx="1080000" cy="1080000"/>
            <a:chOff x="214282" y="3929066"/>
            <a:chExt cx="2643206" cy="271464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Овал 28"/>
            <p:cNvSpPr/>
            <p:nvPr userDrawn="1"/>
          </p:nvSpPr>
          <p:spPr>
            <a:xfrm>
              <a:off x="214282" y="3929066"/>
              <a:ext cx="2643206" cy="27146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214818"/>
              <a:ext cx="2629895" cy="1857364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 userDrawn="1"/>
        </p:nvGrpSpPr>
        <p:grpSpPr>
          <a:xfrm>
            <a:off x="7921156" y="4559950"/>
            <a:ext cx="1080000" cy="1080000"/>
            <a:chOff x="214282" y="3929066"/>
            <a:chExt cx="2643206" cy="271464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Овал 31"/>
            <p:cNvSpPr/>
            <p:nvPr userDrawn="1"/>
          </p:nvSpPr>
          <p:spPr>
            <a:xfrm>
              <a:off x="214282" y="3929066"/>
              <a:ext cx="2643206" cy="27146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214818"/>
              <a:ext cx="2629895" cy="1857364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7921156" y="5646364"/>
            <a:ext cx="1080000" cy="1080000"/>
            <a:chOff x="214282" y="3929066"/>
            <a:chExt cx="2643206" cy="2714644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5" name="Овал 34"/>
            <p:cNvSpPr/>
            <p:nvPr userDrawn="1"/>
          </p:nvSpPr>
          <p:spPr>
            <a:xfrm>
              <a:off x="214282" y="3929066"/>
              <a:ext cx="2643206" cy="27146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s://www.colourbox.com/preview/4856786-vignette-with-butterflie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4282" y="4214818"/>
              <a:ext cx="2629895" cy="18573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83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 descr="https://www.colourbox.com/preview/4616005-butterflies-and-leaves-vignette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801243" y="0"/>
            <a:ext cx="5342757" cy="3780000"/>
          </a:xfrm>
          <a:prstGeom prst="rect">
            <a:avLst/>
          </a:prstGeom>
          <a:noFill/>
        </p:spPr>
      </p:pic>
      <p:pic>
        <p:nvPicPr>
          <p:cNvPr id="11" name="Picture 4" descr="https://www.colourbox.com/preview/4616005-butterflies-and-leaves-vignette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3" y="3158915"/>
            <a:ext cx="5214939" cy="36895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07B0-A951-4E13-A9E5-4C2136B620C8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F0AB-6531-4741-93AB-3D642C60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63" r:id="rId9"/>
    <p:sldLayoutId id="2147483674" r:id="rId10"/>
    <p:sldLayoutId id="2147483662" r:id="rId11"/>
    <p:sldLayoutId id="2147483672" r:id="rId12"/>
    <p:sldLayoutId id="2147483673" r:id="rId13"/>
    <p:sldLayoutId id="2147483657" r:id="rId14"/>
    <p:sldLayoutId id="2147483658" r:id="rId15"/>
    <p:sldLayoutId id="2147483659" r:id="rId16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764704"/>
            <a:ext cx="583264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Классный час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«Великая правда жизни в коротких рассказах: от Эзопа – древнегреческого  поэта-баснописца до Михаила Игнатьевича Понуровского, маслянинского учителя по профессии, поэта по призванию»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0602" y="5655226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Автор: Воронова Елена Ивановна,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учитель начальных классов МБОУ СОШ № 78 г. Новосибирска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 descr="http://i.ytimg.com/vi/XsGnYNBU4A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6" y="1412776"/>
            <a:ext cx="2550784" cy="14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942"/>
            <a:ext cx="2555776" cy="12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i.mirdetstva5.ru/u/d0/5458cca7f311e684d7c8d3f82a8ab5/-/%D0%9C%D1%83%D1%80%D0%B0%D0%B2%D0%B5%D0%B9%20%D0%B8%20%D0%93%D0%BE%D0%BB%D1%83%D0%B1%D0%BA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" y="2883557"/>
            <a:ext cx="2529971" cy="1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vsedz.ru/images/s-mihalkov-aisty-i-ljagushki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2" y="4227840"/>
            <a:ext cx="2460374" cy="14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ladraz.ru/upload/blogs2/2017/1/11276_c2d09e906c7723881e7e31d73100a8b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7" y="5723459"/>
            <a:ext cx="1409272" cy="10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91" y="5688381"/>
            <a:ext cx="12795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99154"/>
            <a:ext cx="833554" cy="1152686"/>
          </a:xfrm>
          <a:prstGeom prst="rect">
            <a:avLst/>
          </a:prstGeom>
        </p:spPr>
      </p:pic>
      <p:pic>
        <p:nvPicPr>
          <p:cNvPr id="1037" name="Picture 13" descr="http://peoples.ru/art/literature/poetry/oldage/ivan_krylov/krylov_8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81081"/>
            <a:ext cx="933349" cy="11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ru-static.z-dn.net/files/db1/e83bcb628f6e1103183af067f444948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71" y="4171823"/>
            <a:ext cx="974305" cy="117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blog.sibmama.ru/weblogs/upload/11487/60083333251495c6e4fdc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195960"/>
            <a:ext cx="835941" cy="11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01" y="4188520"/>
            <a:ext cx="872755" cy="11378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814" y="260648"/>
            <a:ext cx="439248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5 часть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«Самобытный мастер басни»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983188" cy="4176464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42" y="1628800"/>
            <a:ext cx="5607118" cy="36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7270" y="5661248"/>
            <a:ext cx="525658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Игнатьевич Понуровский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108">
            <a:off x="1502226" y="3707315"/>
            <a:ext cx="2165760" cy="277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36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Проекты 2020\Славик\Новая папка\PHOTO-2019-12-23-17-1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19485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«Басни Михаила Игнатьевича Понуровского»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597184" cy="23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7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-cdn.tripadvisor.com/media/photo-s/09/9e/18/14/ca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1" y="188640"/>
            <a:ext cx="43656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548680"/>
            <a:ext cx="3384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1 часть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«Первый оригинальный русский баснописец» </a:t>
            </a:r>
            <a:endParaRPr lang="ru-RU" sz="24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Ф.В. </a:t>
            </a:r>
            <a:r>
              <a:rPr lang="ru-RU" sz="2400" b="1" i="1" dirty="0" err="1">
                <a:latin typeface="Times New Roman"/>
                <a:ea typeface="Calibri"/>
                <a:cs typeface="Times New Roman"/>
              </a:rPr>
              <a:t>Булгарин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31" name="Picture 7" descr="https://img.yakaboo.ua/media/catalog/product/cache/1/image/398x565/234c7c011ba026e66d29567e1be1d1f7/d/4/d497f29e6f907fafb56c805cd939a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112">
            <a:off x="421724" y="3422666"/>
            <a:ext cx="2204827" cy="31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6204595"/>
            <a:ext cx="388843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Андреевич Крылов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54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malyshu.com/wp-content/uploads/2017/09/sobaka-i-los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87009"/>
            <a:ext cx="2822863" cy="42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2099" y="2636912"/>
            <a:ext cx="1710468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«Собака и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Лошадь»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2052" name="Picture 4" descr="https://ic.pics.livejournal.com/vesti33ru/46447069/260632/260632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77" y="185777"/>
            <a:ext cx="3122982" cy="22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3355" y="1583418"/>
            <a:ext cx="1811714" cy="857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«Лисица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Виноград»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8680"/>
            <a:ext cx="4572000" cy="5613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«Баснописец есть сын природы, предпочтительно пред всеми другими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стихотворцами».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                               В.А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. Жуковский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«Как басня, так и жизнь ценятся не за длину, но за содержание».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2400" i="1" dirty="0" err="1" smtClean="0">
                <a:latin typeface="Times New Roman"/>
                <a:ea typeface="Calibri"/>
                <a:cs typeface="Times New Roman"/>
              </a:rPr>
              <a:t>Луций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err="1">
                <a:latin typeface="Times New Roman"/>
                <a:ea typeface="Calibri"/>
                <a:cs typeface="Times New Roman"/>
              </a:rPr>
              <a:t>Анней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 Сенека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«Если бы звери умели читать, баснописцев было бы значительно меньше».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 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                                  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Антон </a:t>
            </a:r>
            <a:r>
              <a:rPr lang="ru-RU" sz="2400" i="1" dirty="0" err="1">
                <a:latin typeface="Times New Roman"/>
                <a:ea typeface="Calibri"/>
                <a:cs typeface="Times New Roman"/>
              </a:rPr>
              <a:t>Лигов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634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4910"/>
            <a:ext cx="684076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2 часть: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«Родоначальник басенного жанра»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http://greatmind.info/photos/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27362" cy="52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gha.ru/imgs/basnya-vizvate-interes-k-basnyam-jelanie-chitate-ih/695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82" y="1115391"/>
            <a:ext cx="3396626" cy="53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1.liveinternet.ru/images/attach/c/2/72/963/72963543_1487369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1609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381" y="3415340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Эзоп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05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itchi.ru/img/konkurs/4952EPas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299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«Две </a:t>
            </a:r>
            <a:r>
              <a:rPr lang="ru-RU" b="1" dirty="0">
                <a:latin typeface="Times New Roman"/>
                <a:ea typeface="Calibri"/>
              </a:rPr>
              <a:t>Лягушки и </a:t>
            </a:r>
            <a:r>
              <a:rPr lang="ru-RU" b="1" dirty="0" smtClean="0">
                <a:latin typeface="Times New Roman"/>
                <a:ea typeface="Calibri"/>
              </a:rPr>
              <a:t>колодец» </a:t>
            </a:r>
            <a:endParaRPr lang="ru-RU" dirty="0"/>
          </a:p>
        </p:txBody>
      </p:sp>
      <p:pic>
        <p:nvPicPr>
          <p:cNvPr id="4100" name="Picture 4" descr="http://planetaskazok.ru/images/stories/ezop/4/the-fox-without-a-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3337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58350" y="5435084"/>
            <a:ext cx="246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«Бесхвостая лисица»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4033" y="3275682"/>
            <a:ext cx="114743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«Голубь»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102" name="Picture 6" descr="https://7kyr.ru/wp-content/uploads/2015/08/QIP-Shot-Screen-23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08" y="3883006"/>
            <a:ext cx="3178587" cy="18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rtnow.ru/img/882000/882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2" y="4661045"/>
            <a:ext cx="2512967" cy="21014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42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089" y="188640"/>
            <a:ext cx="792088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3 часть: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 </a:t>
            </a:r>
            <a:endParaRPr lang="ru-RU" sz="2400" b="1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Символ достоинства печатного слова»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Н.</a:t>
            </a:r>
            <a:r>
              <a:rPr lang="ru-RU" sz="24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К. Михайловский)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http://sc7-kurgan.ru/pictures1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1502778"/>
            <a:ext cx="4142903" cy="51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931085/38bb83ed-4415-41ae-ab0b-e221d5dd5c3f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5" y="1500893"/>
            <a:ext cx="4631193" cy="26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1.culture.ru/c/601705.550x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9661"/>
            <a:ext cx="3312368" cy="29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1.babiki.ru/uploads/images/01/73/12/2016/09/01/88ce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70" y="3719659"/>
            <a:ext cx="1864209" cy="29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6204595"/>
            <a:ext cx="388843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1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lyarazvitiya.ru/wp-content/uploads/2019/05/lgun-512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5" y="587605"/>
            <a:ext cx="4876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istor.ru/wp-content/uploads/2018/05/%D0%9A%D1%80%D0%B0%D1%81%D0%B8%D0%B2%D1%8B%D0%B5-%D0%BA%D0%B0%D1%80%D1%82%D0%B8%D0%BD%D0%BA%D0%B8-%D0%BA%D0%BE%D1%80%D0%BE%D0%B2%D1%8B-%D0%B4%D0%BB%D1%8F-%D0%B4%D0%B5%D1%82%D0%B5%D0%B9-%D0%B8-%D0%BC%D0%B0%D0%BB%D1%8B%D1%88%D0%B5%D0%B9-%D1%81%D0%B1%D0%BE%D1%80%D0%BA%D0%B0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8" y="595964"/>
            <a:ext cx="1774799" cy="19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2605" y="185084"/>
            <a:ext cx="21392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«Дойная корова»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150" name="Picture 6" descr="https://www.litres.ru/static/bookimages/25/27/35/25273592.bin.dir/h/i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908996" cy="3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7544" y="5745368"/>
            <a:ext cx="1473673" cy="709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«Обезьяна 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горох»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152" name="Picture 8" descr="http://family-port.ru/LevTolstoiRasskazi99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7" y="1268760"/>
            <a:ext cx="3528392" cy="49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4347" y="6249160"/>
            <a:ext cx="277390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«Лев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медведь 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лисица»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9630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92696"/>
            <a:ext cx="30243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4 часть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«Весёлый выдумщик, мастер сюжета, гиперболы, шутки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(С. </a:t>
            </a:r>
            <a:r>
              <a:rPr lang="ru-RU" sz="2400" b="1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Баруздин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7172" name="Picture 4" descr="http://peoples.ru/art/literature/poetry/contemporary/sergey_mihalkov/sergeymihalkov_20140528054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014"/>
            <a:ext cx="5117699" cy="32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v74.ru/files/2013/03/mihalkov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193840"/>
            <a:ext cx="5109530" cy="33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litres.ru/static/bookimages/04/09/23/04092385.bin.dir/04092385.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28" y="3304819"/>
            <a:ext cx="2635696" cy="33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6208415"/>
            <a:ext cx="518457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 Михалков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ults.info/screen/basni_s_mihal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4899"/>
            <a:ext cx="33147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2.ytimg.com/vi/jg1MTn_KDJ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296741" cy="24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203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«Петух </a:t>
            </a:r>
            <a:r>
              <a:rPr lang="ru-RU" b="1" dirty="0">
                <a:latin typeface="Times New Roman"/>
                <a:ea typeface="Calibri"/>
              </a:rPr>
              <a:t>в </a:t>
            </a:r>
            <a:r>
              <a:rPr lang="ru-RU" b="1" dirty="0" smtClean="0">
                <a:latin typeface="Times New Roman"/>
                <a:ea typeface="Calibri"/>
              </a:rPr>
              <a:t>гостях»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533916"/>
            <a:ext cx="191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«Кабан </a:t>
            </a:r>
            <a:r>
              <a:rPr lang="ru-RU" b="1" dirty="0">
                <a:latin typeface="Times New Roman"/>
                <a:ea typeface="Calibri"/>
              </a:rPr>
              <a:t>и </a:t>
            </a:r>
            <a:r>
              <a:rPr lang="ru-RU" b="1" dirty="0" smtClean="0">
                <a:latin typeface="Times New Roman"/>
                <a:ea typeface="Calibri"/>
              </a:rPr>
              <a:t>хомут»</a:t>
            </a:r>
            <a:endParaRPr lang="ru-RU" b="1" dirty="0"/>
          </a:p>
        </p:txBody>
      </p:sp>
      <p:pic>
        <p:nvPicPr>
          <p:cNvPr id="8198" name="Picture 6" descr="ÐÐ°Ð±Ð°Ð½ Ð¸ ÑÐ¾Ð¼ÑÑ. ÐÐ°ÑÐ½Ð¸ ÐÐ¸ÑÐ°Ð»ÐºÐ¾Ð²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561828"/>
            <a:ext cx="43243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Ð°Ð±Ð°Ð½ Ð¸ ÑÐ¾Ð¼ÑÑ. ÐÐ°ÑÐ½Ð¸ ÐÐ¸ÑÐ°Ð»ÐºÐ¾Ð²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68" y="1126628"/>
            <a:ext cx="43243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6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37</cp:revision>
  <dcterms:created xsi:type="dcterms:W3CDTF">2017-03-26T05:21:24Z</dcterms:created>
  <dcterms:modified xsi:type="dcterms:W3CDTF">2019-12-24T14:28:43Z</dcterms:modified>
</cp:coreProperties>
</file>