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303" r:id="rId10"/>
    <p:sldId id="316" r:id="rId11"/>
    <p:sldId id="317" r:id="rId12"/>
    <p:sldId id="318" r:id="rId13"/>
    <p:sldId id="304" r:id="rId14"/>
    <p:sldId id="305" r:id="rId15"/>
    <p:sldId id="319" r:id="rId16"/>
    <p:sldId id="320" r:id="rId17"/>
    <p:sldId id="277" r:id="rId18"/>
    <p:sldId id="295" r:id="rId19"/>
    <p:sldId id="321" r:id="rId20"/>
    <p:sldId id="322" r:id="rId21"/>
    <p:sldId id="323" r:id="rId22"/>
    <p:sldId id="313" r:id="rId23"/>
    <p:sldId id="278" r:id="rId24"/>
    <p:sldId id="314" r:id="rId25"/>
    <p:sldId id="281" r:id="rId26"/>
    <p:sldId id="309" r:id="rId27"/>
    <p:sldId id="31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183F9-E609-467B-85B6-CA10AA9E4161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9E03F-D796-44B4-B282-6E9BDBC09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5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E03F-D796-44B4-B282-6E9BDBC098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FB9D2D-ACA0-4CEB-A1EB-F21587F88B9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ukarevann@mail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ukarevann@mail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00570"/>
            <a:ext cx="5772168" cy="1752600"/>
          </a:xfrm>
        </p:spPr>
        <p:txBody>
          <a:bodyPr>
            <a:normAutofit fontScale="92500"/>
          </a:bodyPr>
          <a:lstStyle/>
          <a:p>
            <a:pPr indent="1797050" algn="l">
              <a:lnSpc>
                <a:spcPct val="120000"/>
              </a:lnSpc>
            </a:pPr>
            <a:r>
              <a:rPr lang="ru-RU" sz="2000" dirty="0" smtClean="0"/>
              <a:t>Букарева Н.Н.,</a:t>
            </a:r>
          </a:p>
          <a:p>
            <a:pPr indent="1797050" algn="l">
              <a:lnSpc>
                <a:spcPct val="120000"/>
              </a:lnSpc>
            </a:pPr>
            <a:r>
              <a:rPr lang="ru-RU" dirty="0" smtClean="0"/>
              <a:t>начальник</a:t>
            </a:r>
          </a:p>
          <a:p>
            <a:pPr marL="1787525" indent="9525" algn="l">
              <a:lnSpc>
                <a:spcPct val="120000"/>
              </a:lnSpc>
            </a:pPr>
            <a:r>
              <a:rPr lang="ru-RU" dirty="0" smtClean="0"/>
              <a:t>отдела по работе </a:t>
            </a:r>
          </a:p>
          <a:p>
            <a:pPr marL="1787525" indent="9525" algn="l">
              <a:lnSpc>
                <a:spcPct val="120000"/>
              </a:lnSpc>
            </a:pPr>
            <a:r>
              <a:rPr lang="ru-RU" dirty="0" smtClean="0"/>
              <a:t>со школьными музеями </a:t>
            </a:r>
          </a:p>
          <a:p>
            <a:pPr indent="1797050" algn="l">
              <a:lnSpc>
                <a:spcPct val="120000"/>
              </a:lnSpc>
            </a:pPr>
            <a:r>
              <a:rPr lang="ru-RU" dirty="0" err="1" smtClean="0"/>
              <a:t>ГЦФК</a:t>
            </a:r>
            <a:r>
              <a:rPr lang="ru-RU" sz="1200" dirty="0" err="1" smtClean="0"/>
              <a:t>и</a:t>
            </a:r>
            <a:r>
              <a:rPr lang="ru-RU" dirty="0" err="1" smtClean="0"/>
              <a:t>ПВ</a:t>
            </a:r>
            <a:r>
              <a:rPr lang="ru-RU" dirty="0" smtClean="0"/>
              <a:t>«Виктория»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14"/>
            <a:ext cx="7429552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Работа музеев образовательных учреждений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</a:t>
            </a:r>
            <a:r>
              <a:rPr lang="ru-RU" b="1" dirty="0" smtClean="0"/>
              <a:t>2016/2017 </a:t>
            </a:r>
            <a:r>
              <a:rPr lang="ru-RU" b="1" dirty="0" smtClean="0"/>
              <a:t>учебном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411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Курсы для руководителей музеев образовательных учреждений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071810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hlinkClick r:id="rId2"/>
              </a:rPr>
              <a:t>bukarevann</a:t>
            </a:r>
            <a:r>
              <a:rPr lang="ru-RU" sz="4800" b="1" dirty="0" smtClean="0">
                <a:hlinkClick r:id="rId2"/>
              </a:rPr>
              <a:t>@</a:t>
            </a:r>
            <a:r>
              <a:rPr lang="en-US" sz="4800" b="1" dirty="0" smtClean="0">
                <a:hlinkClick r:id="rId2"/>
              </a:rPr>
              <a:t>mail</a:t>
            </a:r>
            <a:r>
              <a:rPr lang="ru-RU" sz="4800" b="1" dirty="0" smtClean="0">
                <a:hlinkClick r:id="rId2"/>
              </a:rPr>
              <a:t>.</a:t>
            </a:r>
            <a:r>
              <a:rPr lang="en-US" sz="4800" b="1" dirty="0" err="1" smtClean="0">
                <a:hlinkClick r:id="rId2"/>
              </a:rPr>
              <a:t>ru</a:t>
            </a:r>
            <a:endParaRPr lang="ru-RU" sz="48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Электронная паспортизация </a:t>
            </a:r>
            <a:r>
              <a:rPr lang="ru-RU" b="1" dirty="0" smtClean="0"/>
              <a:t>и </a:t>
            </a:r>
            <a:r>
              <a:rPr lang="ru-RU" b="1" dirty="0" smtClean="0"/>
              <a:t>музеев </a:t>
            </a:r>
            <a:r>
              <a:rPr lang="ru-RU" b="1" dirty="0" smtClean="0"/>
              <a:t>образовательных учреждений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14489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 прошли электронную паспортизацию без указания причины</a:t>
            </a:r>
          </a:p>
          <a:p>
            <a:endParaRPr lang="ru-RU" b="1" dirty="0" smtClean="0"/>
          </a:p>
          <a:p>
            <a:r>
              <a:rPr lang="ru-RU" b="1" dirty="0" smtClean="0"/>
              <a:t>МБОУ </a:t>
            </a:r>
            <a:r>
              <a:rPr lang="ru-RU" b="1" dirty="0" smtClean="0"/>
              <a:t>«Гимназия № 1», </a:t>
            </a:r>
            <a:endParaRPr lang="ru-RU" b="1" dirty="0" smtClean="0"/>
          </a:p>
          <a:p>
            <a:r>
              <a:rPr lang="ru-RU" b="1" dirty="0" smtClean="0"/>
              <a:t>МБОУ </a:t>
            </a:r>
            <a:r>
              <a:rPr lang="ru-RU" b="1" dirty="0" smtClean="0"/>
              <a:t>«Гимназия № 5», </a:t>
            </a:r>
            <a:endParaRPr lang="ru-RU" b="1" dirty="0" smtClean="0"/>
          </a:p>
          <a:p>
            <a:r>
              <a:rPr lang="ru-RU" b="1" dirty="0" smtClean="0"/>
              <a:t>МБОУ </a:t>
            </a:r>
            <a:r>
              <a:rPr lang="ru-RU" b="1" dirty="0" smtClean="0"/>
              <a:t>«Гимназия № 10», </a:t>
            </a:r>
            <a:endParaRPr lang="ru-RU" b="1" dirty="0" smtClean="0"/>
          </a:p>
          <a:p>
            <a:r>
              <a:rPr lang="ru-RU" b="1" dirty="0" smtClean="0"/>
              <a:t>МБОУ </a:t>
            </a:r>
            <a:r>
              <a:rPr lang="ru-RU" b="1" dirty="0" smtClean="0"/>
              <a:t>СОШ № 16, 91, 128, 162, 184, 207.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466631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разным причинам не прошли электронную паспортизацию</a:t>
            </a:r>
          </a:p>
          <a:p>
            <a:endParaRPr lang="ru-RU" b="1" dirty="0" smtClean="0"/>
          </a:p>
          <a:p>
            <a:r>
              <a:rPr lang="ru-RU" b="1" dirty="0" smtClean="0"/>
              <a:t>МБОУ </a:t>
            </a:r>
            <a:r>
              <a:rPr lang="ru-RU" b="1" dirty="0" smtClean="0"/>
              <a:t>«Лицей информационных технологий», </a:t>
            </a:r>
            <a:endParaRPr lang="ru-RU" b="1" dirty="0" smtClean="0"/>
          </a:p>
          <a:p>
            <a:r>
              <a:rPr lang="ru-RU" b="1" dirty="0" smtClean="0"/>
              <a:t>МБОУ </a:t>
            </a:r>
            <a:r>
              <a:rPr lang="ru-RU" b="1" dirty="0" smtClean="0"/>
              <a:t>СОШ № </a:t>
            </a:r>
            <a:r>
              <a:rPr lang="ru-RU" b="1" dirty="0" smtClean="0"/>
              <a:t>82, 83</a:t>
            </a:r>
            <a:r>
              <a:rPr lang="ru-RU" b="1" dirty="0" smtClean="0"/>
              <a:t>, </a:t>
            </a:r>
            <a:r>
              <a:rPr lang="ru-RU" b="1" dirty="0" smtClean="0"/>
              <a:t>92</a:t>
            </a:r>
            <a:r>
              <a:rPr lang="ru-RU" b="1" dirty="0" smtClean="0"/>
              <a:t>, </a:t>
            </a:r>
            <a:r>
              <a:rPr lang="ru-RU" b="1" dirty="0" smtClean="0"/>
              <a:t>135</a:t>
            </a:r>
            <a:r>
              <a:rPr lang="ru-RU" b="1" dirty="0" smtClean="0"/>
              <a:t>, </a:t>
            </a:r>
            <a:endParaRPr lang="ru-RU" b="1" dirty="0" smtClean="0"/>
          </a:p>
          <a:p>
            <a:r>
              <a:rPr lang="ru-RU" b="1" dirty="0" smtClean="0"/>
              <a:t>МКДОУ </a:t>
            </a:r>
            <a:r>
              <a:rPr lang="ru-RU" b="1" dirty="0" err="1" smtClean="0"/>
              <a:t>д</a:t>
            </a:r>
            <a:r>
              <a:rPr lang="ru-RU" b="1" dirty="0" smtClean="0"/>
              <a:t>/с № 172 комбинированного вида.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Проект «Детское экскурсионное бюро «Любимый город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14520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 </a:t>
            </a:r>
            <a:r>
              <a:rPr lang="ru-RU" b="1" dirty="0" smtClean="0"/>
              <a:t>проекта</a:t>
            </a:r>
            <a:r>
              <a:rPr lang="ru-RU" b="1" dirty="0" smtClean="0"/>
              <a:t>: </a:t>
            </a:r>
            <a:r>
              <a:rPr lang="ru-RU" dirty="0" smtClean="0"/>
              <a:t>подготовка экскурсоводов из числа активистов школьных музеев для проведения виртуальных и пешеходных экскурсионных прогулок по городу Новосибирску.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Целевая аудитория: </a:t>
            </a:r>
            <a:r>
              <a:rPr lang="ru-RU" dirty="0" smtClean="0"/>
              <a:t>учащиеся образовательных организаций, воспитанники патриотических клубов, дети с ограниченными возможностями здоровья.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Городские конкурсы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01960"/>
            <a:ext cx="8503920" cy="37416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Экскурсовод школьного музея;</a:t>
            </a:r>
          </a:p>
          <a:p>
            <a:r>
              <a:rPr lang="ru-RU" sz="4000" dirty="0" smtClean="0"/>
              <a:t>Школьный музей: от традиции к новациям.</a:t>
            </a:r>
            <a:endParaRPr lang="ru-RU" sz="4000" dirty="0"/>
          </a:p>
        </p:txBody>
      </p:sp>
      <p:pic>
        <p:nvPicPr>
          <p:cNvPr id="20481" name="Picture 1" descr="C:\Users\Наталья Николаевна\Documents\Фото\мероприятия отдела музеев\фестиваль\фестиваль 17\IMG_5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Экскурсовод школьного музея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627966" cy="11161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16000" b="1" dirty="0" smtClean="0"/>
              <a:t>Портфолио экскурсовода</a:t>
            </a:r>
          </a:p>
          <a:p>
            <a:pPr>
              <a:lnSpc>
                <a:spcPct val="170000"/>
              </a:lnSpc>
            </a:pPr>
            <a:r>
              <a:rPr lang="ru-RU" sz="16000" b="1" dirty="0" smtClean="0"/>
              <a:t>Мастер-класс  </a:t>
            </a:r>
            <a:r>
              <a:rPr lang="ru-RU" sz="16000" b="1" dirty="0" smtClean="0"/>
              <a:t>«Я поведу тебя в музей»</a:t>
            </a:r>
            <a:endParaRPr lang="ru-RU" sz="16000" b="1" dirty="0" smtClean="0"/>
          </a:p>
          <a:p>
            <a:pPr>
              <a:lnSpc>
                <a:spcPct val="170000"/>
              </a:lnSpc>
            </a:pPr>
            <a:r>
              <a:rPr lang="ru-RU" sz="16000" b="1" dirty="0" smtClean="0"/>
              <a:t>Финал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Экскурсовод школьного музея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01752" y="1357298"/>
            <a:ext cx="850392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Состав жюри: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/>
            <a:r>
              <a:rPr lang="ru-RU" sz="2000" b="1" dirty="0" smtClean="0"/>
              <a:t>Фабер Виктор Александрович, сотрудник филиала Калининского района Музея города Новосибирска;</a:t>
            </a:r>
            <a:endParaRPr lang="ru-RU" sz="2000" dirty="0" smtClean="0"/>
          </a:p>
          <a:p>
            <a:pPr lvl="0"/>
            <a:r>
              <a:rPr lang="ru-RU" sz="2000" b="1" dirty="0" err="1" smtClean="0"/>
              <a:t>Шаповалова</a:t>
            </a:r>
            <a:r>
              <a:rPr lang="ru-RU" sz="2000" b="1" dirty="0" smtClean="0"/>
              <a:t> Ксения Олеговна, главный редактор газеты «</a:t>
            </a:r>
            <a:r>
              <a:rPr lang="ru-RU" sz="2000" b="1" dirty="0" err="1" smtClean="0"/>
              <a:t>Таймикс</a:t>
            </a:r>
            <a:r>
              <a:rPr lang="ru-RU" sz="2000" b="1" dirty="0" smtClean="0"/>
              <a:t>», сотрудник ГЦИ «Эгида»;</a:t>
            </a:r>
            <a:endParaRPr lang="ru-RU" sz="2000" dirty="0" smtClean="0"/>
          </a:p>
          <a:p>
            <a:pPr lvl="0"/>
            <a:r>
              <a:rPr lang="ru-RU" sz="2000" b="1" dirty="0" err="1" smtClean="0"/>
              <a:t>Шихваргер</a:t>
            </a:r>
            <a:r>
              <a:rPr lang="ru-RU" sz="2000" b="1" dirty="0" smtClean="0"/>
              <a:t> Григорий </a:t>
            </a:r>
            <a:r>
              <a:rPr lang="ru-RU" sz="2000" b="1" dirty="0" err="1" smtClean="0"/>
              <a:t>Авраамович</a:t>
            </a:r>
            <a:r>
              <a:rPr lang="ru-RU" sz="2000" b="1" dirty="0" smtClean="0"/>
              <a:t>, Заслуженный учитель РФ;</a:t>
            </a:r>
            <a:endParaRPr lang="ru-RU" sz="2000" dirty="0" smtClean="0"/>
          </a:p>
          <a:p>
            <a:pPr lvl="0"/>
            <a:r>
              <a:rPr lang="ru-RU" sz="2000" b="1" dirty="0" smtClean="0"/>
              <a:t>Мжельская Татьяна Владимировна – кандидат исторических наук, доцент Новосибирского государственного педагогического университета;</a:t>
            </a:r>
            <a:endParaRPr lang="ru-RU" sz="2000" dirty="0" smtClean="0"/>
          </a:p>
          <a:p>
            <a:pPr lvl="0"/>
            <a:r>
              <a:rPr lang="ru-RU" sz="2000" b="1" dirty="0" err="1" smtClean="0"/>
              <a:t>Усепян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Хачиковна</a:t>
            </a:r>
            <a:r>
              <a:rPr lang="ru-RU" sz="2000" b="1" dirty="0" smtClean="0"/>
              <a:t>, сотрудник музея истории архитектуры Сибири им. </a:t>
            </a:r>
            <a:r>
              <a:rPr lang="ru-RU" sz="2000" b="1" dirty="0" err="1" smtClean="0"/>
              <a:t>Баландина</a:t>
            </a:r>
            <a:endParaRPr lang="ru-RU" sz="2000" dirty="0" smtClean="0"/>
          </a:p>
          <a:p>
            <a:pPr lvl="0"/>
            <a:r>
              <a:rPr lang="ru-RU" sz="2000" b="1" dirty="0" smtClean="0"/>
              <a:t>Букарева Наталья Николаевна, начальник отдела по работе со школьными музеями </a:t>
            </a:r>
            <a:r>
              <a:rPr lang="ru-RU" sz="2000" b="1" dirty="0" err="1" smtClean="0"/>
              <a:t>ГЦФКиПВ</a:t>
            </a:r>
            <a:r>
              <a:rPr lang="ru-RU" sz="2000" b="1" dirty="0" smtClean="0"/>
              <a:t> «Виктория».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Экскурсовод школьного музея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1448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12-14 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 место – Некрасова Амалия, МБОУ СОШ № 129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2 место – Шемякин Данил, МБОУ СОШ № 147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3 место - Ким Ксения, МБОУ СОШ № 120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4 место – Куприянова Елизавета, МБОУ «Лицей № 28»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5 место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Стеринович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Анжелика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, МАОУ ОЦ «Горностай»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15-17 лет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1 место – Воевода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Аурика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, МАОУ «Гимназия № 12»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2 место – Кривоногова Екатерина, МБОУ СОШ № 57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3 место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Собянин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Игорь, МБОУ «Лицей» № 81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4 место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Куреко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 Елена, МБОУ СОШ № 40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5 место – Ушакова Екатерина, МБОУ СОШ № 144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ahoma" pitchFamily="34" charset="0"/>
            </a:endParaRPr>
          </a:p>
          <a:p>
            <a:pPr marL="180975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Приз зрительских симпатий получила Воевода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Аурика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, ученица МАОУ «Гимназия № 12».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Городской конкурс </a:t>
            </a:r>
            <a:r>
              <a:rPr lang="ru-RU" dirty="0" smtClean="0"/>
              <a:t>«Музейный маршрут»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785926"/>
            <a:ext cx="85725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6D8C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Цели и задачи конкурса: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Цель: Содействие распространению инновационного педагогического опыта, освоения музейного пространства как ресурса модернизации образования.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поддержка </a:t>
            </a:r>
            <a:r>
              <a:rPr lang="ru-RU" b="1" dirty="0" smtClean="0"/>
              <a:t>педагогических инициатив по повышению музейной культуры путём стимулирования участия обучающихся в просветительской и общекультурной деятельности; 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обновление </a:t>
            </a:r>
            <a:r>
              <a:rPr lang="ru-RU" b="1" dirty="0" smtClean="0"/>
              <a:t>содержания форм и методов краеведческой работы в музеях образовательных учреждений;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выявление </a:t>
            </a:r>
            <a:r>
              <a:rPr lang="ru-RU" b="1" dirty="0" smtClean="0"/>
              <a:t>инновационных методик руководителей школьных музеев и распространение опыта их работы;</a:t>
            </a:r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b="1" dirty="0" smtClean="0"/>
              <a:t>  пропаганда </a:t>
            </a:r>
            <a:r>
              <a:rPr lang="ru-RU" b="1" dirty="0" smtClean="0"/>
              <a:t>деятельности школьного музея как пространства образования и воспитания.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Городская школа «Юный экскурсовод»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192880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2016/2017 </a:t>
            </a:r>
            <a:r>
              <a:rPr lang="ru-RU" dirty="0" smtClean="0"/>
              <a:t>учебный год</a:t>
            </a:r>
            <a:endParaRPr lang="ru-RU" dirty="0"/>
          </a:p>
        </p:txBody>
      </p:sp>
      <p:pic>
        <p:nvPicPr>
          <p:cNvPr id="21505" name="Picture 1" descr="C:\Users\Наталья Николаевна\Documents\Фото\мероприятия отдела музеев\Городская школа_Юный экскурсовод\2016-2017\WP_20160316_11_28_4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286380" cy="2980067"/>
          </a:xfrm>
          <a:prstGeom prst="rect">
            <a:avLst/>
          </a:prstGeom>
          <a:noFill/>
        </p:spPr>
      </p:pic>
      <p:pic>
        <p:nvPicPr>
          <p:cNvPr id="21506" name="Picture 2" descr="C:\Users\Наталья Николаевна\Documents\Фото\мероприятия отдела музеев\Городская школа_Юный экскурсовод\2016-2017\WP_20160930_12_54_15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3481"/>
            <a:ext cx="4318551" cy="2434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Научно-практическая конференция для руководителей музеев образовательных организаций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98552"/>
            <a:ext cx="8503920" cy="30449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/>
              <a:t>Тема конференции: </a:t>
            </a:r>
          </a:p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«</a:t>
            </a:r>
            <a:r>
              <a:rPr lang="ru-RU" sz="3600" b="1" dirty="0" smtClean="0"/>
              <a:t>Экскурсионная деятельность как средство воспитания патриотизма школьников».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Городские массовые дела </a:t>
            </a:r>
            <a:br>
              <a:rPr lang="ru-RU" sz="2400" b="1" dirty="0" smtClean="0"/>
            </a:br>
            <a:r>
              <a:rPr lang="ru-RU" sz="2400" b="1" dirty="0" smtClean="0"/>
              <a:t>отдела по работе со школьными музеями </a:t>
            </a:r>
            <a:br>
              <a:rPr lang="ru-RU" sz="2400" b="1" dirty="0" smtClean="0"/>
            </a:br>
            <a:r>
              <a:rPr lang="ru-RU" sz="2400" b="1" dirty="0" err="1" smtClean="0"/>
              <a:t>ГЦФКиПВ</a:t>
            </a:r>
            <a:r>
              <a:rPr lang="ru-RU" sz="2400" b="1" dirty="0" smtClean="0"/>
              <a:t> «Виктория»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45720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совещание для руководителей музеев образовательных учреждений</a:t>
            </a:r>
          </a:p>
          <a:p>
            <a:r>
              <a:rPr lang="ru-RU" sz="2400" b="1" dirty="0" smtClean="0"/>
              <a:t>конкурс «Экскурсовод школьного музея» </a:t>
            </a:r>
          </a:p>
          <a:p>
            <a:r>
              <a:rPr lang="ru-RU" sz="2400" b="1" dirty="0" smtClean="0"/>
              <a:t>«Музейный маршрут»</a:t>
            </a:r>
            <a:endParaRPr lang="ru-RU" sz="2400" b="1" dirty="0" smtClean="0"/>
          </a:p>
          <a:p>
            <a:r>
              <a:rPr lang="ru-RU" sz="2400" b="1" dirty="0" smtClean="0"/>
              <a:t>НПК школьников «НОУ «Сибирь» </a:t>
            </a:r>
          </a:p>
          <a:p>
            <a:r>
              <a:rPr lang="ru-RU" sz="2400" b="1" dirty="0" smtClean="0"/>
              <a:t>НПК для руководителей музеев ОО</a:t>
            </a:r>
          </a:p>
          <a:p>
            <a:r>
              <a:rPr lang="ru-RU" sz="2400" b="1" dirty="0" smtClean="0"/>
              <a:t>Фестиваль школьных музеев </a:t>
            </a:r>
          </a:p>
          <a:p>
            <a:r>
              <a:rPr lang="ru-RU" sz="2400" b="1" dirty="0" smtClean="0"/>
              <a:t>Курсы повышения квалификации для </a:t>
            </a:r>
            <a:r>
              <a:rPr lang="ru-RU" sz="2400" b="1" dirty="0" smtClean="0"/>
              <a:t>ПДО</a:t>
            </a:r>
          </a:p>
          <a:p>
            <a:r>
              <a:rPr lang="ru-RU" sz="2400" b="1" dirty="0" smtClean="0"/>
              <a:t>Электронная паспортизация музеев ОО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Научно-практическая конференция для руководителей музеев образовательных организаций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357462"/>
            <a:ext cx="8503920" cy="4572000"/>
          </a:xfrm>
        </p:spPr>
        <p:txBody>
          <a:bodyPr/>
          <a:lstStyle/>
          <a:p>
            <a:r>
              <a:rPr lang="ru-RU" b="1" dirty="0" smtClean="0"/>
              <a:t>«Обзорная экскурсия по школьному музею в контексте патриотического воспитания</a:t>
            </a:r>
            <a:r>
              <a:rPr lang="ru-RU" b="1" dirty="0" smtClean="0"/>
              <a:t>»;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«Пешеходная экскурсия как фактор формирования патриотизма»;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 smtClean="0"/>
              <a:t>Виртуальная экскурсия как инструмент патриотического воспитания».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Научно-практическая конференция для руководителей музеев образовательных организаций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Тема: «Организация </a:t>
            </a:r>
            <a:r>
              <a:rPr lang="ru-RU" b="1" dirty="0" smtClean="0"/>
              <a:t>работы музея и патриотического клуба в системе дополнительного образования: инновационные подходы и технологии</a:t>
            </a:r>
            <a:r>
              <a:rPr lang="ru-RU" b="1" dirty="0" smtClean="0"/>
              <a:t>»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дата проведения: </a:t>
            </a:r>
            <a:r>
              <a:rPr lang="ru-RU" dirty="0" smtClean="0"/>
              <a:t>01.02.2018 </a:t>
            </a:r>
            <a:r>
              <a:rPr lang="ru-RU" dirty="0" smtClean="0"/>
              <a:t>г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b="1" dirty="0" smtClean="0"/>
              <a:t>в</a:t>
            </a:r>
            <a:r>
              <a:rPr lang="ru-RU" b="1" dirty="0" smtClean="0"/>
              <a:t>ремя проведения: </a:t>
            </a:r>
            <a:r>
              <a:rPr lang="ru-RU" dirty="0" smtClean="0"/>
              <a:t>14.00 </a:t>
            </a:r>
            <a:r>
              <a:rPr lang="ru-RU" dirty="0" smtClean="0"/>
              <a:t>ч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b="1" dirty="0" smtClean="0"/>
              <a:t>м</a:t>
            </a:r>
            <a:r>
              <a:rPr lang="ru-RU" b="1" dirty="0" smtClean="0"/>
              <a:t>есто проведения: </a:t>
            </a:r>
            <a:r>
              <a:rPr lang="ru-RU" dirty="0" smtClean="0"/>
              <a:t>МАУДО ДТД </a:t>
            </a:r>
            <a:r>
              <a:rPr lang="ru-RU" dirty="0" smtClean="0"/>
              <a:t>УМ «Юниор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форма участия: </a:t>
            </a:r>
            <a:r>
              <a:rPr lang="ru-RU" dirty="0" smtClean="0"/>
              <a:t>доклад</a:t>
            </a:r>
            <a:r>
              <a:rPr lang="ru-RU" dirty="0" smtClean="0"/>
              <a:t>, </a:t>
            </a:r>
            <a:r>
              <a:rPr lang="ru-RU" dirty="0" smtClean="0"/>
              <a:t>статья </a:t>
            </a:r>
          </a:p>
          <a:p>
            <a:pPr algn="ctr">
              <a:buNone/>
            </a:pPr>
            <a:endParaRPr lang="ru-RU" b="1" u="sng" dirty="0" smtClean="0">
              <a:hlinkClick r:id="rId2"/>
            </a:endParaRPr>
          </a:p>
          <a:p>
            <a:pPr algn="ctr">
              <a:buNone/>
            </a:pPr>
            <a:r>
              <a:rPr lang="en-US" b="1" u="sng" dirty="0" err="1" smtClean="0">
                <a:hlinkClick r:id="rId2"/>
              </a:rPr>
              <a:t>bukarevann</a:t>
            </a:r>
            <a:r>
              <a:rPr lang="ru-RU" b="1" u="sng" dirty="0" smtClean="0">
                <a:hlinkClick r:id="rId2"/>
              </a:rPr>
              <a:t>@</a:t>
            </a:r>
            <a:r>
              <a:rPr lang="en-US" b="1" u="sng" dirty="0" smtClean="0">
                <a:hlinkClick r:id="rId2"/>
              </a:rPr>
              <a:t>mail</a:t>
            </a:r>
            <a:r>
              <a:rPr lang="ru-RU" b="1" u="sng" dirty="0" smtClean="0">
                <a:hlinkClick r:id="rId2"/>
              </a:rPr>
              <a:t>.</a:t>
            </a:r>
            <a:r>
              <a:rPr lang="en-US" b="1" u="sng" dirty="0" err="1" smtClean="0">
                <a:hlinkClick r:id="rId2"/>
              </a:rPr>
              <a:t>ru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</a:t>
            </a:r>
            <a:br>
              <a:rPr lang="ru-RU" dirty="0" smtClean="0"/>
            </a:br>
            <a:r>
              <a:rPr lang="ru-RU" dirty="0" smtClean="0"/>
              <a:t>конференция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Научно-практическая конференция школьников «НОУ «Сибирь» </a:t>
            </a:r>
          </a:p>
          <a:p>
            <a:pPr>
              <a:buNone/>
            </a:pPr>
            <a:r>
              <a:rPr lang="ru-RU" sz="3600" dirty="0" smtClean="0"/>
              <a:t>(9-11 классы)</a:t>
            </a:r>
          </a:p>
          <a:p>
            <a:r>
              <a:rPr lang="ru-RU" sz="3600" dirty="0" smtClean="0"/>
              <a:t>Конкурс </a:t>
            </a:r>
            <a:r>
              <a:rPr lang="ru-RU" sz="3600" dirty="0" smtClean="0"/>
              <a:t>исследовательских проектов </a:t>
            </a:r>
          </a:p>
          <a:p>
            <a:pPr>
              <a:buNone/>
            </a:pPr>
            <a:r>
              <a:rPr lang="ru-RU" sz="3600" dirty="0" smtClean="0"/>
              <a:t>(5-8 классы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2" descr="C:\Users\Наталья Николаевна\Documents\Фото\мероприятия отдела музеев\НПК школьников НОУ Сибирь\2015 Центр Новосибирской книги\DSC052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4143380"/>
            <a:ext cx="3000396" cy="225029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Городской конкурс </a:t>
            </a:r>
            <a:br>
              <a:rPr lang="ru-RU" dirty="0" smtClean="0"/>
            </a:br>
            <a:r>
              <a:rPr lang="ru-RU" dirty="0" smtClean="0"/>
              <a:t>исследовательских проектов (5-8 классы)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357992"/>
            <a:ext cx="87154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/>
              <a:t>«Золотая лига»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err="1" smtClean="0"/>
              <a:t>Франчик</a:t>
            </a:r>
            <a:r>
              <a:rPr lang="ru-RU" sz="2000" b="1" dirty="0" smtClean="0"/>
              <a:t> </a:t>
            </a:r>
            <a:r>
              <a:rPr lang="ru-RU" sz="2000" b="1" dirty="0" smtClean="0"/>
              <a:t>Алиса, МБОУ «Гимназия № 4»</a:t>
            </a:r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b="1" dirty="0" smtClean="0"/>
              <a:t>Лауреаты :</a:t>
            </a:r>
            <a:endParaRPr lang="ru-RU" sz="2000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Вологодских </a:t>
            </a:r>
            <a:r>
              <a:rPr lang="ru-RU" sz="2000" b="1" dirty="0" smtClean="0"/>
              <a:t>Юлия, МАОУ «Гимназия № 15»</a:t>
            </a:r>
            <a:endParaRPr lang="ru-RU" sz="2000" dirty="0" smtClean="0"/>
          </a:p>
          <a:p>
            <a:r>
              <a:rPr lang="ru-RU" sz="2000" b="1" dirty="0" err="1" smtClean="0"/>
              <a:t>Чиркова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Карина</a:t>
            </a:r>
            <a:r>
              <a:rPr lang="ru-RU" sz="2000" b="1" dirty="0" smtClean="0"/>
              <a:t>, МБОУ «Гимназия № 3»</a:t>
            </a:r>
            <a:endParaRPr lang="ru-RU" sz="2000" dirty="0" smtClean="0"/>
          </a:p>
          <a:p>
            <a:r>
              <a:rPr lang="ru-RU" sz="2000" b="1" dirty="0" err="1" smtClean="0"/>
              <a:t>Малолеткин</a:t>
            </a:r>
            <a:r>
              <a:rPr lang="ru-RU" sz="2000" b="1" dirty="0" smtClean="0"/>
              <a:t> Кирилл, МБОУ «Гимназия № 4»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64305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конференция школьников «НОУ «Сибирь»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«Золотая лига»</a:t>
            </a:r>
            <a:endParaRPr lang="ru-RU" dirty="0" smtClean="0"/>
          </a:p>
          <a:p>
            <a:r>
              <a:rPr lang="ru-RU" b="1" dirty="0" err="1" smtClean="0"/>
              <a:t>Епифанцева</a:t>
            </a:r>
            <a:r>
              <a:rPr lang="ru-RU" b="1" dirty="0" smtClean="0"/>
              <a:t> Софья, МБОУ «Гимназия № 3</a:t>
            </a:r>
            <a:endParaRPr lang="ru-RU" dirty="0" smtClean="0"/>
          </a:p>
          <a:p>
            <a:r>
              <a:rPr lang="ru-RU" b="1" dirty="0" err="1" smtClean="0"/>
              <a:t>Шипачева</a:t>
            </a:r>
            <a:r>
              <a:rPr lang="ru-RU" b="1" dirty="0" smtClean="0"/>
              <a:t> Дарья, МБОУ СОШ № 202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Лауреаты:</a:t>
            </a:r>
            <a:endParaRPr lang="ru-RU" dirty="0" smtClean="0"/>
          </a:p>
          <a:p>
            <a:r>
              <a:rPr lang="ru-RU" b="1" dirty="0" smtClean="0"/>
              <a:t>Кобзарь Андрей, Баева Екатерина, МБОУ СОШ № 40.</a:t>
            </a:r>
            <a:endParaRPr lang="ru-RU" dirty="0" smtClean="0"/>
          </a:p>
          <a:p>
            <a:r>
              <a:rPr lang="ru-RU" b="1" dirty="0" err="1" smtClean="0"/>
              <a:t>Михайляк</a:t>
            </a:r>
            <a:r>
              <a:rPr lang="ru-RU" b="1" dirty="0" smtClean="0"/>
              <a:t> София, МБОУ СОШ № 191.</a:t>
            </a:r>
            <a:endParaRPr lang="ru-RU" dirty="0" smtClean="0"/>
          </a:p>
          <a:p>
            <a:r>
              <a:rPr lang="ru-RU" b="1" dirty="0" err="1" smtClean="0"/>
              <a:t>Шаменкова</a:t>
            </a:r>
            <a:r>
              <a:rPr lang="ru-RU" b="1" dirty="0" smtClean="0"/>
              <a:t> Анастасия, МБОУ СОШ № 8</a:t>
            </a:r>
            <a:endParaRPr lang="ru-RU" dirty="0" smtClean="0"/>
          </a:p>
          <a:p>
            <a:r>
              <a:rPr lang="ru-RU" b="1" dirty="0" err="1" smtClean="0"/>
              <a:t>Сардак</a:t>
            </a:r>
            <a:r>
              <a:rPr lang="ru-RU" b="1" dirty="0" smtClean="0"/>
              <a:t> Сергей, МБОУ «Новосибирская классическая гимназия № 17»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Научно-практическая конференция </a:t>
            </a:r>
            <a:r>
              <a:rPr lang="ru-RU" dirty="0" smtClean="0"/>
              <a:t>школьников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1714488"/>
            <a:ext cx="5500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График проведения НПК школьников:</a:t>
            </a:r>
          </a:p>
          <a:p>
            <a:endParaRPr lang="ru-RU" sz="2400" dirty="0" smtClean="0"/>
          </a:p>
          <a:p>
            <a:r>
              <a:rPr lang="ru-RU" sz="2400" b="1" dirty="0" smtClean="0"/>
              <a:t>для 9-11 классов - </a:t>
            </a:r>
            <a:r>
              <a:rPr lang="ru-RU" sz="2400" b="1" dirty="0" smtClean="0"/>
              <a:t>08.02.2018 </a:t>
            </a:r>
            <a:r>
              <a:rPr lang="ru-RU" sz="2400" b="1" dirty="0" smtClean="0"/>
              <a:t>г.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для </a:t>
            </a:r>
            <a:r>
              <a:rPr lang="ru-RU" sz="2400" b="1" dirty="0" smtClean="0"/>
              <a:t>5-8 классов - после 9 мая.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8" name="Picture 4" descr="C:\Documents and Settings\Мама\Рабочий стол\педсовет 2013\2013-09 (сен)\2013-09 (сен)\2013-09 (сен)\сканирование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1643050"/>
            <a:ext cx="3071834" cy="21941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Documents and Settings\Мама\Рабочий стол\педсовет 2013\2013-09 (сен)\2013-09 (сен)\2013-09 (сен)\сканирование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4071942"/>
            <a:ext cx="5357882" cy="229622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школьных музеев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192880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 мая </a:t>
            </a:r>
            <a:r>
              <a:rPr lang="ru-RU" sz="3200" dirty="0" smtClean="0"/>
              <a:t>2017 </a:t>
            </a:r>
            <a:r>
              <a:rPr lang="ru-RU" sz="3200" dirty="0" smtClean="0"/>
              <a:t>года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базе музеев образовательных организаций </a:t>
            </a:r>
            <a:r>
              <a:rPr lang="ru-RU" sz="2400" dirty="0" smtClean="0"/>
              <a:t>Кировского района</a:t>
            </a:r>
            <a:endParaRPr lang="ru-RU" sz="2400" dirty="0" smtClean="0"/>
          </a:p>
        </p:txBody>
      </p:sp>
      <p:pic>
        <p:nvPicPr>
          <p:cNvPr id="9217" name="Picture 1" descr="C:\Users\Наталья Николаевна\Documents\Фото\мероприятия отдела музеев\фестиваль\фестиваль 17\IMG_666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286280" cy="2857520"/>
          </a:xfrm>
          <a:prstGeom prst="rect">
            <a:avLst/>
          </a:prstGeom>
          <a:noFill/>
        </p:spPr>
      </p:pic>
      <p:pic>
        <p:nvPicPr>
          <p:cNvPr id="9218" name="Picture 2" descr="C:\Users\Наталья Николаевна\Documents\Фото\мероприятия отдела музеев\фестиваль\фестиваль 17\IMG_682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4143372" cy="276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Издательская деятельность</a:t>
            </a:r>
            <a:endParaRPr lang="ru-RU" dirty="0"/>
          </a:p>
        </p:txBody>
      </p:sp>
      <p:pic>
        <p:nvPicPr>
          <p:cNvPr id="5" name="Picture 2" descr="C:\Users\Наталья Николаевна\Documents\Scanned Documents\картин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643050"/>
            <a:ext cx="3429023" cy="4572000"/>
          </a:xfrm>
          <a:prstGeom prst="rect">
            <a:avLst/>
          </a:prstGeom>
          <a:noFill/>
        </p:spPr>
      </p:pic>
      <p:pic>
        <p:nvPicPr>
          <p:cNvPr id="7169" name="Picture 1" descr="C:\Users\Наталья Николаевна\Documents\сборники\сборники конференций\Школьный музей_традиции и новации\обложка_Том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500174"/>
            <a:ext cx="3786181" cy="2676661"/>
          </a:xfrm>
          <a:prstGeom prst="rect">
            <a:avLst/>
          </a:prstGeom>
          <a:noFill/>
        </p:spPr>
      </p:pic>
      <p:pic>
        <p:nvPicPr>
          <p:cNvPr id="7170" name="Picture 2" descr="C:\Users\Наталья Николаевна\Documents\сборники\сборники конференций\Школьный музей_традиции и новации\обложка_Том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14752"/>
            <a:ext cx="3763597" cy="2660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7712"/>
            <a:ext cx="8229600" cy="2725734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 активисты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858312" cy="471490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Домбровская Наталья Юрьевна, руководитель </a:t>
            </a:r>
            <a:r>
              <a:rPr lang="ru-RU" sz="1600" b="1" dirty="0" smtClean="0"/>
              <a:t>музея МБОУ «Гимназия № 16», </a:t>
            </a:r>
            <a:endParaRPr lang="ru-RU" sz="1600" b="1" dirty="0" smtClean="0"/>
          </a:p>
          <a:p>
            <a:r>
              <a:rPr lang="ru-RU" sz="1600" b="1" dirty="0" smtClean="0"/>
              <a:t>Искра Галина Николаевна, руководитель </a:t>
            </a:r>
            <a:r>
              <a:rPr lang="ru-RU" sz="1600" b="1" dirty="0" smtClean="0"/>
              <a:t>музея МБОУ «Лицей № 28», </a:t>
            </a:r>
            <a:endParaRPr lang="ru-RU" sz="1600" b="1" dirty="0" smtClean="0"/>
          </a:p>
          <a:p>
            <a:r>
              <a:rPr lang="ru-RU" sz="1600" b="1" dirty="0" err="1" smtClean="0"/>
              <a:t>Ледянкина</a:t>
            </a:r>
            <a:r>
              <a:rPr lang="ru-RU" sz="1600" b="1" dirty="0" smtClean="0"/>
              <a:t> Валентина Николаевна, руководитель </a:t>
            </a:r>
            <a:r>
              <a:rPr lang="ru-RU" sz="1600" b="1" dirty="0" smtClean="0"/>
              <a:t>музея МБОУ «Лицей № 81</a:t>
            </a:r>
            <a:r>
              <a:rPr lang="ru-RU" sz="1600" b="1" dirty="0" smtClean="0"/>
              <a:t>»,</a:t>
            </a:r>
          </a:p>
          <a:p>
            <a:r>
              <a:rPr lang="ru-RU" sz="1600" b="1" dirty="0" smtClean="0"/>
              <a:t> </a:t>
            </a:r>
            <a:r>
              <a:rPr lang="ru-RU" sz="1600" b="1" dirty="0" smtClean="0"/>
              <a:t>Коломиец </a:t>
            </a:r>
            <a:r>
              <a:rPr lang="ru-RU" sz="1600" b="1" dirty="0" smtClean="0"/>
              <a:t>Светлана Викторовна, руководитель </a:t>
            </a:r>
            <a:r>
              <a:rPr lang="ru-RU" sz="1600" b="1" dirty="0" smtClean="0"/>
              <a:t>музея МБОУ «Лицей № 113», </a:t>
            </a:r>
            <a:endParaRPr lang="ru-RU" sz="1600" b="1" dirty="0" smtClean="0"/>
          </a:p>
          <a:p>
            <a:r>
              <a:rPr lang="ru-RU" sz="1600" b="1" dirty="0" err="1" smtClean="0"/>
              <a:t>Черновина</a:t>
            </a:r>
            <a:r>
              <a:rPr lang="ru-RU" sz="1600" b="1" dirty="0" smtClean="0"/>
              <a:t> Ольга Владимировна, руководитель </a:t>
            </a:r>
            <a:r>
              <a:rPr lang="ru-RU" sz="1600" b="1" dirty="0" smtClean="0"/>
              <a:t>музея МБОУ СОШ № 40, </a:t>
            </a:r>
            <a:endParaRPr lang="ru-RU" sz="1600" b="1" dirty="0" smtClean="0"/>
          </a:p>
          <a:p>
            <a:r>
              <a:rPr lang="ru-RU" sz="1600" b="1" dirty="0" smtClean="0"/>
              <a:t>Омельченко Валентина Алексеевна, </a:t>
            </a:r>
            <a:r>
              <a:rPr lang="ru-RU" sz="1600" b="1" dirty="0" err="1" smtClean="0"/>
              <a:t>Бочарова</a:t>
            </a:r>
            <a:r>
              <a:rPr lang="ru-RU" sz="1600" b="1" dirty="0" smtClean="0"/>
              <a:t> Людмила Викторовна, руководители </a:t>
            </a:r>
            <a:r>
              <a:rPr lang="ru-RU" sz="1600" b="1" dirty="0" smtClean="0"/>
              <a:t>музея МБОУ СОШ № 63, </a:t>
            </a:r>
            <a:endParaRPr lang="ru-RU" sz="1600" b="1" dirty="0" smtClean="0"/>
          </a:p>
          <a:p>
            <a:r>
              <a:rPr lang="ru-RU" sz="1600" b="1" dirty="0" smtClean="0"/>
              <a:t>Ушакова Мария Викторовна, руководитель </a:t>
            </a:r>
            <a:r>
              <a:rPr lang="ru-RU" sz="1600" b="1" dirty="0" smtClean="0"/>
              <a:t>музея МБОУ № 86, </a:t>
            </a:r>
            <a:endParaRPr lang="ru-RU" sz="1600" b="1" dirty="0" smtClean="0"/>
          </a:p>
          <a:p>
            <a:r>
              <a:rPr lang="ru-RU" sz="1600" b="1" dirty="0" err="1" smtClean="0"/>
              <a:t>Лысикова</a:t>
            </a:r>
            <a:r>
              <a:rPr lang="ru-RU" sz="1600" b="1" dirty="0" smtClean="0"/>
              <a:t> Лариса Анатольевна, руководитель </a:t>
            </a:r>
            <a:r>
              <a:rPr lang="ru-RU" sz="1600" b="1" dirty="0" smtClean="0"/>
              <a:t>музея МБОУ СОШ № 96</a:t>
            </a:r>
            <a:r>
              <a:rPr lang="ru-RU" sz="1600" b="1" dirty="0" smtClean="0"/>
              <a:t>,</a:t>
            </a:r>
          </a:p>
          <a:p>
            <a:r>
              <a:rPr lang="ru-RU" sz="1600" b="1" dirty="0" smtClean="0"/>
              <a:t> Ефимова Софья Дмитриевна, руководитель </a:t>
            </a:r>
            <a:r>
              <a:rPr lang="ru-RU" sz="1600" b="1" dirty="0" smtClean="0"/>
              <a:t>музея МБОУ СОШ № 111, </a:t>
            </a:r>
            <a:endParaRPr lang="ru-RU" sz="1600" b="1" dirty="0" smtClean="0"/>
          </a:p>
          <a:p>
            <a:r>
              <a:rPr lang="ru-RU" sz="1600" b="1" dirty="0" smtClean="0"/>
              <a:t>Смирнова Алла Валентиновна, руководитель </a:t>
            </a:r>
            <a:r>
              <a:rPr lang="ru-RU" sz="1600" b="1" dirty="0" smtClean="0"/>
              <a:t>музея МБОУ СОШ № 167, </a:t>
            </a:r>
            <a:endParaRPr lang="ru-RU" sz="1600" b="1" dirty="0" smtClean="0"/>
          </a:p>
          <a:p>
            <a:r>
              <a:rPr lang="ru-RU" sz="1600" b="1" dirty="0" err="1" smtClean="0"/>
              <a:t>Скрипникова</a:t>
            </a:r>
            <a:r>
              <a:rPr lang="ru-RU" sz="1600" b="1" dirty="0" smtClean="0"/>
              <a:t> Марина Борисовна, руководитель </a:t>
            </a:r>
            <a:r>
              <a:rPr lang="ru-RU" sz="1600" b="1" dirty="0" smtClean="0"/>
              <a:t>музея МБОУ СОШ № 191, </a:t>
            </a:r>
            <a:endParaRPr lang="ru-RU" sz="1600" b="1" dirty="0" smtClean="0"/>
          </a:p>
          <a:p>
            <a:r>
              <a:rPr lang="ru-RU" sz="1600" b="1" dirty="0" err="1" smtClean="0"/>
              <a:t>Якушенко</a:t>
            </a:r>
            <a:r>
              <a:rPr lang="ru-RU" sz="1600" b="1" dirty="0" smtClean="0"/>
              <a:t> Тамара Васильевна, руководитель </a:t>
            </a:r>
            <a:r>
              <a:rPr lang="ru-RU" sz="1600" b="1" dirty="0" smtClean="0"/>
              <a:t>музея МБОУ СОШ № 202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18" y="1571611"/>
          <a:ext cx="8572561" cy="500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2"/>
                <a:gridCol w="2000264"/>
                <a:gridCol w="2000264"/>
                <a:gridCol w="2000264"/>
                <a:gridCol w="1857387"/>
              </a:tblGrid>
              <a:tr h="9836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Район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4460" algn="l"/>
                          <a:tab pos="516255" algn="ctr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2014/2015</a:t>
                      </a: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4460" algn="l"/>
                          <a:tab pos="516255" algn="ctr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2015/2016</a:t>
                      </a: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4460" algn="l"/>
                          <a:tab pos="516255" algn="ctr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4460" algn="l"/>
                          <a:tab pos="516255" algn="ctr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2016/2017</a:t>
                      </a: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124460" algn="l"/>
                          <a:tab pos="516255" algn="ctr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2407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Дзержинский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36,1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47,7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58,0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36,2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45,4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30,1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54,4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46,9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33,3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41,3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53,0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30,5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33,9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39,7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Первомайский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27,7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37,5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40,5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25,6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36,0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44,0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95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8.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Центральный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24,5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38,5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07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Средний % по городу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29,8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38,8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45,8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467005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Таблица активности работы музеев ОО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9" y="1571613"/>
          <a:ext cx="8572560" cy="500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2143140"/>
                <a:gridCol w="1357322"/>
                <a:gridCol w="1357321"/>
                <a:gridCol w="1428760"/>
                <a:gridCol w="1428760"/>
              </a:tblGrid>
              <a:tr h="10236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Район, округ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Кол-во музеев в районе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Количество призовых мест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2014/2015</a:t>
                      </a:r>
                      <a:endParaRPr kumimoji="0" lang="ru-RU" sz="1400" b="1" kern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призовых мест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2015/2016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призовых мест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2016/2017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Дзержинский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Первомайский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643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Центральный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Результативность работы школьных музеев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музеев ОО в 4-5мероприятиях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786874" cy="5286412"/>
          </a:xfrm>
        </p:spPr>
        <p:txBody>
          <a:bodyPr>
            <a:noAutofit/>
          </a:bodyPr>
          <a:lstStyle/>
          <a:p>
            <a:r>
              <a:rPr lang="ru-RU" sz="1700" b="1" u="sng" dirty="0" smtClean="0"/>
              <a:t>Дзержинский район: МБОУ Аэрокосмический лицей им. Кондратюка; МБОУ СОШ № 18, 36, 57, 71, 87, 169, 197. </a:t>
            </a:r>
            <a:endParaRPr lang="ru-RU" sz="1700" dirty="0" smtClean="0"/>
          </a:p>
          <a:p>
            <a:r>
              <a:rPr lang="ru-RU" sz="1700" b="1" u="sng" dirty="0" smtClean="0"/>
              <a:t>Калининский район: МАОУ «Гимназия № 12»; МБОУ СОШ № 8, 34, 105, 211.</a:t>
            </a:r>
            <a:endParaRPr lang="ru-RU" sz="1700" dirty="0" smtClean="0"/>
          </a:p>
          <a:p>
            <a:r>
              <a:rPr lang="ru-RU" sz="1700" b="1" u="sng" dirty="0" smtClean="0"/>
              <a:t>Кировский район: МАОУ «Гимназия № 7»; МБОУ СОШ № 41, 49, 108, 134, 135, 182, 192, 196, МКОУ С(К)ШИ № 152, МБОУДОД «Дом детского творчества «Кировский».</a:t>
            </a:r>
            <a:endParaRPr lang="ru-RU" sz="1700" dirty="0" smtClean="0"/>
          </a:p>
          <a:p>
            <a:r>
              <a:rPr lang="ru-RU" sz="1700" b="1" u="sng" dirty="0" smtClean="0"/>
              <a:t>Ленинский район: МБОУ «Гимназия № 14», МБОУ СОШ № 15, 20, 66, 67, 69, 72, 73, 90, 92, 94, 129, 187.</a:t>
            </a:r>
            <a:endParaRPr lang="ru-RU" sz="1700" dirty="0" smtClean="0"/>
          </a:p>
          <a:p>
            <a:r>
              <a:rPr lang="ru-RU" sz="1700" b="1" u="sng" dirty="0" smtClean="0"/>
              <a:t>Октябрьский район: МБОУ «Новосибирский городской педагогический лицей им. Пушкина», МБОУ СОШ № 2, 75, 206</a:t>
            </a:r>
            <a:r>
              <a:rPr lang="ru-RU" sz="1700" b="1" u="sng" dirty="0" smtClean="0"/>
              <a:t>.</a:t>
            </a:r>
          </a:p>
          <a:p>
            <a:r>
              <a:rPr lang="ru-RU" sz="1700" b="1" u="sng" dirty="0" smtClean="0"/>
              <a:t>Первомайский район: МБОУ СОШ № 141, 142, 144, 147, МКДОУ </a:t>
            </a:r>
            <a:r>
              <a:rPr lang="ru-RU" sz="1700" b="1" u="sng" dirty="0" err="1" smtClean="0"/>
              <a:t>д</a:t>
            </a:r>
            <a:r>
              <a:rPr lang="ru-RU" sz="1700" b="1" u="sng" dirty="0" smtClean="0"/>
              <a:t>/с № 27. </a:t>
            </a:r>
            <a:endParaRPr lang="ru-RU" sz="1700" dirty="0" smtClean="0"/>
          </a:p>
          <a:p>
            <a:r>
              <a:rPr lang="ru-RU" sz="1700" b="1" u="sng" dirty="0" smtClean="0"/>
              <a:t>Советский район: МАОУ ОЦ «Горностай», МБОУ СОШ № 190, МБУДО «Центр детского творчества Советского района».</a:t>
            </a:r>
            <a:endParaRPr lang="ru-RU" sz="1700" dirty="0" smtClean="0"/>
          </a:p>
          <a:p>
            <a:r>
              <a:rPr lang="ru-RU" sz="1700" b="1" u="sng" dirty="0" smtClean="0"/>
              <a:t>Центральный округ: МБОУ «Гимназия № 9», МБОУ «Лицей № 200», МБОУ СОШ № 17, 58, 77, 120, 131, 168, МБУДО ЦРТДЮ «Заельцовский».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участвуют в городских массовых делах отдела по работе со школьными музеями </a:t>
            </a:r>
            <a:r>
              <a:rPr lang="ru-RU" sz="2400" dirty="0" err="1" smtClean="0"/>
              <a:t>ГЦФКиПВ</a:t>
            </a:r>
            <a:r>
              <a:rPr lang="ru-RU" sz="2400" dirty="0" smtClean="0"/>
              <a:t> «Виктория»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28834"/>
            <a:ext cx="8503920" cy="4572000"/>
          </a:xfrm>
        </p:spPr>
        <p:txBody>
          <a:bodyPr>
            <a:normAutofit/>
          </a:bodyPr>
          <a:lstStyle/>
          <a:p>
            <a:r>
              <a:rPr lang="ru-RU" sz="3600" b="1" u="sng" dirty="0" smtClean="0"/>
              <a:t>Калининский район: МБОУ СОШ № 207.</a:t>
            </a:r>
            <a:endParaRPr lang="ru-RU" sz="3600" dirty="0" smtClean="0"/>
          </a:p>
          <a:p>
            <a:r>
              <a:rPr lang="ru-RU" sz="3600" b="1" u="sng" dirty="0" smtClean="0"/>
              <a:t>Советский район: МБОУ «Гимназия № 5».</a:t>
            </a:r>
            <a:endParaRPr lang="ru-RU" sz="3600" dirty="0" smtClean="0"/>
          </a:p>
          <a:p>
            <a:r>
              <a:rPr lang="ru-RU" sz="3600" b="1" u="sng" dirty="0" smtClean="0"/>
              <a:t>Центральный округ: МАОУ «Гимназия № 1».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Курсы для руководителей музеев образовательных учреждений</a:t>
            </a:r>
            <a:endParaRPr lang="ru-RU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4857752" y="1500174"/>
            <a:ext cx="4000528" cy="2647429"/>
            <a:chOff x="142844" y="1357298"/>
            <a:chExt cx="4429156" cy="314749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C:\Documents and Settings\Мама\Рабочий стол\педсовет 2013\2013-09 (сен)\сканирование0002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1876415" y="1804985"/>
              <a:ext cx="3143272" cy="2247898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Мама\Рабочий стол\педсовет 2013\2013-09 (сен)\сканирование00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-323613" y="1823756"/>
              <a:ext cx="3147494" cy="2214579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214282" y="15001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«Содержание и методика краеведения в современной школе»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5643578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b="1" dirty="0" err="1" smtClean="0"/>
              <a:t>bukarevann</a:t>
            </a:r>
            <a:r>
              <a:rPr lang="ru-RU" b="1" dirty="0" smtClean="0"/>
              <a:t>@</a:t>
            </a:r>
            <a:r>
              <a:rPr lang="en-US" b="1" dirty="0" smtClean="0"/>
              <a:t>mail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dirty="0"/>
          </a:p>
        </p:txBody>
      </p:sp>
      <p:pic>
        <p:nvPicPr>
          <p:cNvPr id="23553" name="Picture 1" descr="C:\Users\Наталья Николаевна\Documents\музеи\курсы для ПДО\2017\Лекционный материал\фото\DSC04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71810"/>
            <a:ext cx="4286248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5432"/>
            <a:ext cx="8534400" cy="98755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Курсы для руководителей музеев образовательных учреждений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68803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«Психолого-педагогическое сопровождение личностного роста ребенка в патриотическом воспитании</a:t>
            </a:r>
            <a:r>
              <a:rPr lang="ru-RU" sz="2400" b="1" dirty="0" smtClean="0"/>
              <a:t>»,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«Современные технологии в школьном музее»,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 smtClean="0"/>
              <a:t>Организация проектной деятельности учащихся в школьном музее»,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 smtClean="0"/>
              <a:t>Экскурсионная деятельность – одна из основной формы работы музея»,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 smtClean="0"/>
              <a:t>Подготовка музея ОО к аттестации и паспортизации</a:t>
            </a:r>
            <a:r>
              <a:rPr lang="ru-RU" sz="2400" b="1" dirty="0" smtClean="0"/>
              <a:t>»,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«ИКТ в издательской деятельности школьного музея» и </a:t>
            </a:r>
            <a:r>
              <a:rPr lang="ru-RU" sz="2400" b="1" dirty="0" smtClean="0"/>
              <a:t>др.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1165</TotalTime>
  <Words>1458</Words>
  <Application>Microsoft Office PowerPoint</Application>
  <PresentationFormat>Экран (4:3)</PresentationFormat>
  <Paragraphs>273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Работа музеев образовательных учреждений в 2016/2017 учебном году</vt:lpstr>
      <vt:lpstr>Городские массовые дела  отдела по работе со школьными музеями  ГЦФКиПВ «Виктория»</vt:lpstr>
      <vt:lpstr>Наши  активисты</vt:lpstr>
      <vt:lpstr>Слайд 4</vt:lpstr>
      <vt:lpstr>Слайд 5</vt:lpstr>
      <vt:lpstr>Участие музеев ОО в 4-5мероприятиях</vt:lpstr>
      <vt:lpstr>Не участвуют в городских массовых делах отдела по работе со школьными музеями ГЦФКиПВ «Виктория»</vt:lpstr>
      <vt:lpstr>Курсы для руководителей музеев образовательных учреждений</vt:lpstr>
      <vt:lpstr>Курсы для руководителей музеев образовательных учреждений</vt:lpstr>
      <vt:lpstr>Курсы для руководителей музеев образовательных учреждений</vt:lpstr>
      <vt:lpstr>Электронная паспортизация и музеев образовательных учреждений </vt:lpstr>
      <vt:lpstr>Проект «Детское экскурсионное бюро «Любимый город</vt:lpstr>
      <vt:lpstr>Городские конкурсы</vt:lpstr>
      <vt:lpstr>Экскурсовод школьного музея</vt:lpstr>
      <vt:lpstr>Экскурсовод школьного музея</vt:lpstr>
      <vt:lpstr>Экскурсовод школьного музея</vt:lpstr>
      <vt:lpstr>Городской конкурс «Музейный маршрут»</vt:lpstr>
      <vt:lpstr>Городская школа «Юный экскурсовод»</vt:lpstr>
      <vt:lpstr>Научно-практическая конференция для руководителей музеев образовательных организаций</vt:lpstr>
      <vt:lpstr>Научно-практическая конференция для руководителей музеев образовательных организаций</vt:lpstr>
      <vt:lpstr>Научно-практическая конференция для руководителей музеев образовательных организаций</vt:lpstr>
      <vt:lpstr>Научно-практическая  конференция школьников</vt:lpstr>
      <vt:lpstr>Городской конкурс  исследовательских проектов (5-8 классы)</vt:lpstr>
      <vt:lpstr>Научно-практическая конференция школьников «НОУ «Сибирь»</vt:lpstr>
      <vt:lpstr>Научно-практическая конференция школьников</vt:lpstr>
      <vt:lpstr>Фестиваль школьных музеев</vt:lpstr>
      <vt:lpstr>Издательская деятельность</vt:lpstr>
      <vt:lpstr>Спасибо за внимание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                       музеев образовательных учреждений                              за 2011/2012 учебный год</dc:title>
  <dc:creator>Наталья Николаевна</dc:creator>
  <cp:lastModifiedBy>Наталья Николаевна</cp:lastModifiedBy>
  <cp:revision>167</cp:revision>
  <dcterms:created xsi:type="dcterms:W3CDTF">2012-09-18T12:07:09Z</dcterms:created>
  <dcterms:modified xsi:type="dcterms:W3CDTF">2017-09-14T05:37:54Z</dcterms:modified>
</cp:coreProperties>
</file>