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81" r:id="rId3"/>
    <p:sldId id="284" r:id="rId4"/>
    <p:sldId id="285" r:id="rId5"/>
    <p:sldId id="282" r:id="rId6"/>
    <p:sldId id="263" r:id="rId7"/>
    <p:sldId id="259" r:id="rId8"/>
    <p:sldId id="268" r:id="rId9"/>
    <p:sldId id="286" r:id="rId10"/>
    <p:sldId id="288" r:id="rId11"/>
    <p:sldId id="267" r:id="rId12"/>
    <p:sldId id="269" r:id="rId13"/>
    <p:sldId id="270" r:id="rId14"/>
    <p:sldId id="273" r:id="rId15"/>
    <p:sldId id="272" r:id="rId16"/>
    <p:sldId id="280" r:id="rId17"/>
    <p:sldId id="279" r:id="rId18"/>
    <p:sldId id="261" r:id="rId19"/>
    <p:sldId id="275" r:id="rId20"/>
    <p:sldId id="276" r:id="rId21"/>
    <p:sldId id="274" r:id="rId22"/>
    <p:sldId id="277" r:id="rId23"/>
    <p:sldId id="278" r:id="rId24"/>
    <p:sldId id="283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A50021"/>
    <a:srgbClr val="CC0000"/>
    <a:srgbClr val="E14D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7" d="100"/>
          <a:sy n="87" d="100"/>
        </p:scale>
        <p:origin x="-570" y="-3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E8131ADC-0355-4070-AEDF-E3B16BA1B6DE}" type="datetimeFigureOut">
              <a:rPr lang="ru-RU" smtClean="0"/>
              <a:t>12.04.2016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1B3B134-69A9-4C0A-ABCE-498C8252E1A5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31ADC-0355-4070-AEDF-E3B16BA1B6DE}" type="datetimeFigureOut">
              <a:rPr lang="ru-RU" smtClean="0"/>
              <a:t>12.04.2016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3B134-69A9-4C0A-ABCE-498C8252E1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31ADC-0355-4070-AEDF-E3B16BA1B6DE}" type="datetimeFigureOut">
              <a:rPr lang="ru-RU" smtClean="0"/>
              <a:t>12.04.2016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3B134-69A9-4C0A-ABCE-498C8252E1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8131ADC-0355-4070-AEDF-E3B16BA1B6DE}" type="datetimeFigureOut">
              <a:rPr lang="ru-RU" smtClean="0"/>
              <a:t>12.04.2016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B3B134-69A9-4C0A-ABCE-498C8252E1A5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E8131ADC-0355-4070-AEDF-E3B16BA1B6DE}" type="datetimeFigureOut">
              <a:rPr lang="ru-RU" smtClean="0"/>
              <a:t>12.04.2016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1B3B134-69A9-4C0A-ABCE-498C8252E1A5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31ADC-0355-4070-AEDF-E3B16BA1B6DE}" type="datetimeFigureOut">
              <a:rPr lang="ru-RU" smtClean="0"/>
              <a:t>12.04.2016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3B134-69A9-4C0A-ABCE-498C8252E1A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31ADC-0355-4070-AEDF-E3B16BA1B6DE}" type="datetimeFigureOut">
              <a:rPr lang="ru-RU" smtClean="0"/>
              <a:t>12.04.2016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3B134-69A9-4C0A-ABCE-498C8252E1A5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8131ADC-0355-4070-AEDF-E3B16BA1B6DE}" type="datetimeFigureOut">
              <a:rPr lang="ru-RU" smtClean="0"/>
              <a:t>12.04.2016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B3B134-69A9-4C0A-ABCE-498C8252E1A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31ADC-0355-4070-AEDF-E3B16BA1B6DE}" type="datetimeFigureOut">
              <a:rPr lang="ru-RU" smtClean="0"/>
              <a:t>12.04.2016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3B134-69A9-4C0A-ABCE-498C8252E1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8131ADC-0355-4070-AEDF-E3B16BA1B6DE}" type="datetimeFigureOut">
              <a:rPr lang="ru-RU" smtClean="0"/>
              <a:t>12.04.2016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B3B134-69A9-4C0A-ABCE-498C8252E1A5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8131ADC-0355-4070-AEDF-E3B16BA1B6DE}" type="datetimeFigureOut">
              <a:rPr lang="ru-RU" smtClean="0"/>
              <a:t>12.04.2016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B3B134-69A9-4C0A-ABCE-498C8252E1A5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8131ADC-0355-4070-AEDF-E3B16BA1B6DE}" type="datetimeFigureOut">
              <a:rPr lang="ru-RU" smtClean="0"/>
              <a:t>12.04.2016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1B3B134-69A9-4C0A-ABCE-498C8252E1A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microsoft.com/office/2007/relationships/hdphoto" Target="../media/hdphoto3.wdp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8.png"/><Relationship Id="rId7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8.png"/><Relationship Id="rId7" Type="http://schemas.openxmlformats.org/officeDocument/2006/relationships/image" Target="../media/image3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microsoft.com/office/2007/relationships/hdphoto" Target="../media/hdphoto6.wdp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8.png"/><Relationship Id="rId7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8.png"/><Relationship Id="rId7" Type="http://schemas.openxmlformats.org/officeDocument/2006/relationships/image" Target="../media/image4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microsoft.com/office/2007/relationships/hdphoto" Target="../media/hdphoto9.wdp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07/relationships/hdphoto" Target="../media/hdphoto14.wdp"/><Relationship Id="rId3" Type="http://schemas.openxmlformats.org/officeDocument/2006/relationships/image" Target="../media/image8.png"/><Relationship Id="rId7" Type="http://schemas.microsoft.com/office/2007/relationships/hdphoto" Target="../media/hdphoto11.wdp"/><Relationship Id="rId12" Type="http://schemas.openxmlformats.org/officeDocument/2006/relationships/image" Target="../media/image5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microsoft.com/office/2007/relationships/hdphoto" Target="../media/hdphoto1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microsoft.com/office/2007/relationships/hdphoto" Target="../media/hdphoto1.wdp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3728" y="188640"/>
            <a:ext cx="5184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учреждение</a:t>
            </a:r>
          </a:p>
          <a:p>
            <a:pPr algn="ctr"/>
            <a:r>
              <a:rPr lang="ru-RU" sz="16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6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орода Новосибирска</a:t>
            </a:r>
          </a:p>
          <a:p>
            <a:pPr algn="ctr"/>
            <a:r>
              <a:rPr lang="ru-RU" sz="16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«Дом детского творчества «Кировский»</a:t>
            </a:r>
            <a:endParaRPr lang="ru-RU" sz="1600" b="1" i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97882" y="5668698"/>
            <a:ext cx="18202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Новосибирск 2016</a:t>
            </a:r>
            <a:endParaRPr lang="ru-RU" sz="1600" b="1" i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9672" y="1783769"/>
            <a:ext cx="63367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профильного дня</a:t>
            </a:r>
          </a:p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«Птичьему пению – внимание </a:t>
            </a:r>
          </a:p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волнением!»</a:t>
            </a:r>
            <a:endParaRPr lang="ru-RU" sz="3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17296" y="3717032"/>
            <a:ext cx="43418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Авторы проекта:</a:t>
            </a:r>
          </a:p>
          <a:p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Заведующая отделом</a:t>
            </a:r>
          </a:p>
          <a:p>
            <a:r>
              <a:rPr lang="ru-RU" b="1" i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Милешенко</a:t>
            </a: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Татьяна Петровна</a:t>
            </a:r>
          </a:p>
          <a:p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дополнительного образования</a:t>
            </a:r>
          </a:p>
          <a:p>
            <a:r>
              <a:rPr lang="ru-RU" b="1" i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Перцева</a:t>
            </a: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Елена Юрьевна</a:t>
            </a:r>
            <a:endParaRPr lang="ru-RU" b="1" i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" descr="C:\Users\User\Desktop\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49240" y="1256743"/>
            <a:ext cx="3233566" cy="720081"/>
          </a:xfrm>
          <a:prstGeom prst="rect">
            <a:avLst/>
          </a:prstGeom>
          <a:noFill/>
          <a:extLst/>
        </p:spPr>
      </p:pic>
      <p:pic>
        <p:nvPicPr>
          <p:cNvPr id="8" name="Picture 3" descr="C:\Users\User\Desktop\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67258" y="4414478"/>
            <a:ext cx="3075755" cy="713929"/>
          </a:xfrm>
          <a:prstGeom prst="rect">
            <a:avLst/>
          </a:prstGeom>
          <a:noFill/>
          <a:extLst/>
        </p:spPr>
      </p:pic>
      <p:pic>
        <p:nvPicPr>
          <p:cNvPr id="9" name="Picture 3" descr="C:\Users\User\Desktop\1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55" y="6144071"/>
            <a:ext cx="3274975" cy="713929"/>
          </a:xfrm>
          <a:prstGeom prst="rect">
            <a:avLst/>
          </a:prstGeom>
          <a:noFill/>
          <a:extLst/>
        </p:spPr>
      </p:pic>
      <p:pic>
        <p:nvPicPr>
          <p:cNvPr id="11" name="Picture 3" descr="C:\Users\User\Desktop\1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30" y="6144070"/>
            <a:ext cx="3274975" cy="713929"/>
          </a:xfrm>
          <a:prstGeom prst="rect">
            <a:avLst/>
          </a:prstGeom>
          <a:noFill/>
          <a:extLst/>
        </p:spPr>
      </p:pic>
      <p:pic>
        <p:nvPicPr>
          <p:cNvPr id="12" name="Picture 3" descr="C:\Users\User\Desktop\1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29"/>
          <a:stretch/>
        </p:blipFill>
        <p:spPr bwMode="auto">
          <a:xfrm>
            <a:off x="6588224" y="6144071"/>
            <a:ext cx="2196547" cy="713929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421318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User\Desktop\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49240" y="1256743"/>
            <a:ext cx="3233566" cy="720081"/>
          </a:xfrm>
          <a:prstGeom prst="rect">
            <a:avLst/>
          </a:prstGeom>
          <a:noFill/>
          <a:extLst/>
        </p:spPr>
      </p:pic>
      <p:pic>
        <p:nvPicPr>
          <p:cNvPr id="8" name="Picture 3" descr="C:\Users\User\Desktop\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67258" y="4414478"/>
            <a:ext cx="3075755" cy="713929"/>
          </a:xfrm>
          <a:prstGeom prst="rect">
            <a:avLst/>
          </a:prstGeom>
          <a:noFill/>
          <a:extLst/>
        </p:spPr>
      </p:pic>
      <p:pic>
        <p:nvPicPr>
          <p:cNvPr id="9" name="Picture 3" descr="C:\Users\User\Desktop\1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55" y="6144071"/>
            <a:ext cx="3274975" cy="713929"/>
          </a:xfrm>
          <a:prstGeom prst="rect">
            <a:avLst/>
          </a:prstGeom>
          <a:noFill/>
          <a:extLst/>
        </p:spPr>
      </p:pic>
      <p:pic>
        <p:nvPicPr>
          <p:cNvPr id="11" name="Picture 3" descr="C:\Users\User\Desktop\1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30" y="6144070"/>
            <a:ext cx="3274975" cy="713929"/>
          </a:xfrm>
          <a:prstGeom prst="rect">
            <a:avLst/>
          </a:prstGeom>
          <a:noFill/>
          <a:extLst/>
        </p:spPr>
      </p:pic>
      <p:pic>
        <p:nvPicPr>
          <p:cNvPr id="12" name="Picture 3" descr="C:\Users\User\Desktop\1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29"/>
          <a:stretch/>
        </p:blipFill>
        <p:spPr bwMode="auto">
          <a:xfrm>
            <a:off x="6588224" y="6144071"/>
            <a:ext cx="2196547" cy="713929"/>
          </a:xfrm>
          <a:prstGeom prst="rect">
            <a:avLst/>
          </a:prstGeom>
          <a:noFill/>
          <a:extLst/>
        </p:spPr>
      </p:pic>
      <p:pic>
        <p:nvPicPr>
          <p:cNvPr id="13" name="Picture 4" descr="http://bklyschbibl.ucoz.ru/_nw/0/4652213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300644"/>
            <a:ext cx="2196244" cy="2480284"/>
          </a:xfrm>
          <a:prstGeom prst="rect">
            <a:avLst/>
          </a:prstGeom>
          <a:noFill/>
        </p:spPr>
      </p:pic>
      <p:pic>
        <p:nvPicPr>
          <p:cNvPr id="14" name="Рисунок 13" descr="C:\Users\User\Desktop\ПЕДАГОГИ на 2015-16 год\МИЛЕШЕНКО Т,П,\ВЫСТАВКА масленица ПРОФИЛЬНЫЙ ДЕНЬ\IMG_7205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5" t="20628" r="24387" b="35870"/>
          <a:stretch/>
        </p:blipFill>
        <p:spPr bwMode="auto">
          <a:xfrm>
            <a:off x="1684760" y="2930758"/>
            <a:ext cx="3384376" cy="2952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C:\Users\User\Desktop\ПЕДАГОГИ на 2015-16 год\МИЛЕШЕНКО Т,П,\ВЫСТАВКА масленица ПРОФИЛЬНЫЙ ДЕНЬ\IMG_7201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6" t="12082" r="41996" b="17506"/>
          <a:stretch/>
        </p:blipFill>
        <p:spPr bwMode="auto">
          <a:xfrm>
            <a:off x="5067057" y="2924876"/>
            <a:ext cx="2592288" cy="29582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488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User\Desktop\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877272"/>
            <a:ext cx="4319930" cy="980728"/>
          </a:xfrm>
          <a:prstGeom prst="rect">
            <a:avLst/>
          </a:prstGeom>
          <a:noFill/>
          <a:extLst/>
        </p:spPr>
      </p:pic>
      <p:pic>
        <p:nvPicPr>
          <p:cNvPr id="6" name="Picture 3" descr="C:\Users\User\Desktop\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54" y="5877272"/>
            <a:ext cx="4391938" cy="980728"/>
          </a:xfrm>
          <a:prstGeom prst="rect">
            <a:avLst/>
          </a:prstGeom>
          <a:noFill/>
          <a:extLst/>
        </p:spPr>
      </p:pic>
      <p:sp>
        <p:nvSpPr>
          <p:cNvPr id="2" name="Прямоугольник 1"/>
          <p:cNvSpPr/>
          <p:nvPr/>
        </p:nvSpPr>
        <p:spPr>
          <a:xfrm>
            <a:off x="2123728" y="980728"/>
            <a:ext cx="56703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Веселые хороводы «Встреча 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весны»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404664"/>
            <a:ext cx="7920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ЭТАП ПРОФИЛЬНОГО ДНЯ (ЭТАП ВХОЖДЕНИЕ)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Z:\ФОТОГРАФИИ 14_15\масленница 2015\IMG_208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5" t="10572"/>
          <a:stretch/>
        </p:blipFill>
        <p:spPr bwMode="auto">
          <a:xfrm>
            <a:off x="330222" y="1700808"/>
            <a:ext cx="5825954" cy="38884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84169" y="1916832"/>
            <a:ext cx="26637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ЗАКЛИЧКИ ВЕСНЫ</a:t>
            </a:r>
          </a:p>
          <a:p>
            <a:pPr algn="ctr"/>
            <a:endParaRPr lang="ru-RU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Жаворонок! Жаворонок!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тебе зиму,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нам лето!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тебе сани, </a:t>
            </a:r>
          </a:p>
          <a:p>
            <a:pPr algn="ctr"/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нам телегу!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501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User\Desktop\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733256"/>
            <a:ext cx="4319930" cy="1124744"/>
          </a:xfrm>
          <a:prstGeom prst="rect">
            <a:avLst/>
          </a:prstGeom>
          <a:noFill/>
          <a:extLst/>
        </p:spPr>
      </p:pic>
      <p:pic>
        <p:nvPicPr>
          <p:cNvPr id="6" name="Picture 3" descr="C:\Users\User\Desktop\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54" y="5733256"/>
            <a:ext cx="4391938" cy="1124744"/>
          </a:xfrm>
          <a:prstGeom prst="rect">
            <a:avLst/>
          </a:prstGeom>
          <a:noFill/>
          <a:extLst/>
        </p:spPr>
      </p:pic>
      <p:sp>
        <p:nvSpPr>
          <p:cNvPr id="2" name="Прямоугольник 1"/>
          <p:cNvSpPr/>
          <p:nvPr/>
        </p:nvSpPr>
        <p:spPr>
          <a:xfrm>
            <a:off x="655982" y="332656"/>
            <a:ext cx="7920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ПРОФИЛЬНОГО ДНЯ (ЭТАП ОСВОЕНИЯ)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3974" y="811627"/>
            <a:ext cx="7992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Мультимедийная презентация </a:t>
            </a:r>
            <a:endParaRPr lang="ru-RU" sz="2400" b="1" i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апреля - Международный день птиц»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:\Documents and Settings\user3\Рабочий стол\ВЫСТАВКА ПРОФИЛЬНЫЙ ДЕНЬ\IMG_7149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819" y="1772816"/>
            <a:ext cx="5759198" cy="38231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71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User\Desktop\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805264"/>
            <a:ext cx="4319930" cy="1052736"/>
          </a:xfrm>
          <a:prstGeom prst="rect">
            <a:avLst/>
          </a:prstGeom>
          <a:noFill/>
          <a:extLst/>
        </p:spPr>
      </p:pic>
      <p:pic>
        <p:nvPicPr>
          <p:cNvPr id="6" name="Picture 3" descr="C:\Users\User\Desktop\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54" y="5805264"/>
            <a:ext cx="4391938" cy="1052736"/>
          </a:xfrm>
          <a:prstGeom prst="rect">
            <a:avLst/>
          </a:prstGeom>
          <a:noFill/>
          <a:extLst/>
        </p:spPr>
      </p:pic>
      <p:sp>
        <p:nvSpPr>
          <p:cNvPr id="2" name="Прямоугольник 1"/>
          <p:cNvSpPr/>
          <p:nvPr/>
        </p:nvSpPr>
        <p:spPr>
          <a:xfrm>
            <a:off x="655982" y="332656"/>
            <a:ext cx="7920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Праздники связанные с прилетом птиц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72006" y="980726"/>
            <a:ext cx="748883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марта </a:t>
            </a:r>
            <a:r>
              <a:rPr lang="ru-RU" sz="20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день встречи перелетных птиц, в народе его называли «Иванов день». </a:t>
            </a:r>
            <a:endParaRPr lang="ru-RU" sz="2000" i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ru-RU" sz="2000" i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марта </a:t>
            </a:r>
            <a:r>
              <a:rPr lang="ru-RU" sz="20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«Проломи наст» день, в этот день привечали птиц к родным угодьям, к домам, к грядам льняным и конопляным семенем</a:t>
            </a:r>
            <a:r>
              <a:rPr lang="ru-RU" sz="2000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endParaRPr lang="ru-RU" sz="2000" i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марта </a:t>
            </a:r>
            <a:r>
              <a:rPr lang="ru-RU" sz="20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народном календаре «Герасим-</a:t>
            </a:r>
            <a:r>
              <a:rPr lang="ru-RU" sz="2000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грачевник</a:t>
            </a:r>
            <a:r>
              <a:rPr lang="ru-RU" sz="20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знаменующий прилет первых весенних птиц – грачей. </a:t>
            </a:r>
            <a:endParaRPr lang="ru-RU" sz="2000" i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ru-RU" sz="2000" i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марта </a:t>
            </a:r>
            <a:r>
              <a:rPr lang="ru-RU" sz="2000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этот </a:t>
            </a:r>
            <a:r>
              <a:rPr lang="ru-RU" sz="20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считался днем прилёта жаворонков и назывался «Сороки». </a:t>
            </a:r>
            <a:endParaRPr lang="ru-RU" sz="2000" i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2000" i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апреля </a:t>
            </a:r>
            <a:r>
              <a:rPr lang="ru-RU" sz="2000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«Благовещение». А ещё говорили: «Благовещение – птиц отпущение». </a:t>
            </a:r>
          </a:p>
        </p:txBody>
      </p:sp>
    </p:spTree>
    <p:extLst>
      <p:ext uri="{BB962C8B-B14F-4D97-AF65-F5344CB8AC3E}">
        <p14:creationId xmlns:p14="http://schemas.microsoft.com/office/powerpoint/2010/main" val="366837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User\Desktop\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805264"/>
            <a:ext cx="4319930" cy="1052736"/>
          </a:xfrm>
          <a:prstGeom prst="rect">
            <a:avLst/>
          </a:prstGeom>
          <a:noFill/>
          <a:extLst/>
        </p:spPr>
      </p:pic>
      <p:pic>
        <p:nvPicPr>
          <p:cNvPr id="6" name="Picture 3" descr="C:\Users\User\Desktop\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54" y="5805264"/>
            <a:ext cx="4391938" cy="1052736"/>
          </a:xfrm>
          <a:prstGeom prst="rect">
            <a:avLst/>
          </a:prstGeom>
          <a:noFill/>
          <a:extLst/>
        </p:spPr>
      </p:pic>
      <p:pic>
        <p:nvPicPr>
          <p:cNvPr id="4" name="Picture 4" descr="https://im1-tub-ru.yandex.net/i?id=bb70ccbfcb57f882b5e5681f3c4f7bb2&amp;n=33&amp;h=215&amp;w=3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833" y="186805"/>
            <a:ext cx="3947588" cy="2810148"/>
          </a:xfrm>
          <a:prstGeom prst="rect">
            <a:avLst/>
          </a:prstGeom>
          <a:noFill/>
        </p:spPr>
      </p:pic>
      <p:pic>
        <p:nvPicPr>
          <p:cNvPr id="8" name="Picture 2" descr="http://ru3.anyfad.com/items/t1@6c3f0a2e-43ac-43e6-92da-4d6251bda41a/22-marta--Soroki-ili-den-Zhavoronko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4914" y="188640"/>
            <a:ext cx="3600400" cy="2808313"/>
          </a:xfrm>
          <a:prstGeom prst="rect">
            <a:avLst/>
          </a:prstGeom>
          <a:noFill/>
        </p:spPr>
      </p:pic>
      <p:pic>
        <p:nvPicPr>
          <p:cNvPr id="9" name="Рисунок 8" descr="http://to-world-travel.ru/img/2015/042615/0637854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74440" y="3068960"/>
            <a:ext cx="3225551" cy="2543200"/>
          </a:xfrm>
          <a:prstGeom prst="rect">
            <a:avLst/>
          </a:prstGeom>
          <a:noFill/>
        </p:spPr>
      </p:pic>
      <p:pic>
        <p:nvPicPr>
          <p:cNvPr id="10" name="Picture 8" descr="http://www.amyclaretasker.com/wp-content/galleries/designs/freedom_by_la_chapeliere_folle-d5k7a5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4914" y="3068959"/>
            <a:ext cx="2119334" cy="25432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535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User\Desktop\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6093296"/>
            <a:ext cx="3239810" cy="764704"/>
          </a:xfrm>
          <a:prstGeom prst="rect">
            <a:avLst/>
          </a:prstGeom>
          <a:noFill/>
          <a:extLst/>
        </p:spPr>
      </p:pic>
      <p:pic>
        <p:nvPicPr>
          <p:cNvPr id="6" name="Picture 3" descr="C:\Users\User\Desktop\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54" y="6093296"/>
            <a:ext cx="3671858" cy="764704"/>
          </a:xfrm>
          <a:prstGeom prst="rect">
            <a:avLst/>
          </a:prstGeom>
          <a:noFill/>
          <a:extLst/>
        </p:spPr>
      </p:pic>
      <p:sp>
        <p:nvSpPr>
          <p:cNvPr id="2" name="Прямоугольник 1"/>
          <p:cNvSpPr/>
          <p:nvPr/>
        </p:nvSpPr>
        <p:spPr>
          <a:xfrm>
            <a:off x="215791" y="332656"/>
            <a:ext cx="85684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/>
              <a:t> 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0811" y="1333217"/>
            <a:ext cx="33791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тур </a:t>
            </a:r>
            <a:endParaRPr lang="ru-RU" sz="2000" b="1" i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птицы 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прилетают первыми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?»</a:t>
            </a:r>
            <a:endParaRPr lang="ru-RU" sz="20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:\Users\User\Desktop\ВЫСТАВКА ПРОФИЛЬНЫЙ ДЕНЬ\IMG_7174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4"/>
          <a:stretch/>
        </p:blipFill>
        <p:spPr bwMode="auto">
          <a:xfrm>
            <a:off x="242794" y="1124744"/>
            <a:ext cx="4041174" cy="244827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4694633" y="2996952"/>
            <a:ext cx="34488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</a:t>
            </a:r>
          </a:p>
          <a:p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«Птица с характером»</a:t>
            </a:r>
            <a:endParaRPr lang="ru-RU" sz="20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93821" y="4437112"/>
            <a:ext cx="32505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Третий тур </a:t>
            </a:r>
            <a:endParaRPr lang="ru-RU" sz="2000" b="1" i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Барометр природы"</a:t>
            </a:r>
            <a:endParaRPr lang="ru-RU" sz="20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C:\Users\User\Desktop\ВЫСТАВКА ПРОФИЛЬНЫЙ ДЕНЬ\IMG_717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94" y="3704838"/>
            <a:ext cx="4041174" cy="23164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395536" y="194156"/>
            <a:ext cx="83886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ИНТЕЛЕКТУАЛЬНО-РАЗВЛЕКАТЕЛЬНАЯ </a:t>
            </a: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endParaRPr lang="ru-RU" b="1" i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ЖИЗНИ ПТИЦ»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" descr="C:\Users\User\Desktop\1.pn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30"/>
          <a:stretch/>
        </p:blipFill>
        <p:spPr bwMode="auto">
          <a:xfrm>
            <a:off x="6883397" y="6093296"/>
            <a:ext cx="1900796" cy="764704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348043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User\Desktop\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949280"/>
            <a:ext cx="4319930" cy="908720"/>
          </a:xfrm>
          <a:prstGeom prst="rect">
            <a:avLst/>
          </a:prstGeom>
          <a:noFill/>
          <a:extLst/>
        </p:spPr>
      </p:pic>
      <p:pic>
        <p:nvPicPr>
          <p:cNvPr id="6" name="Picture 3" descr="C:\Users\User\Desktop\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54" y="5949280"/>
            <a:ext cx="4391938" cy="908720"/>
          </a:xfrm>
          <a:prstGeom prst="rect">
            <a:avLst/>
          </a:prstGeom>
          <a:noFill/>
          <a:extLst/>
        </p:spPr>
      </p:pic>
      <p:sp>
        <p:nvSpPr>
          <p:cNvPr id="2" name="Прямоугольник 1"/>
          <p:cNvSpPr/>
          <p:nvPr/>
        </p:nvSpPr>
        <p:spPr>
          <a:xfrm>
            <a:off x="899592" y="532711"/>
            <a:ext cx="85684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 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27684" y="755727"/>
            <a:ext cx="65887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тур 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птицы прилетают первыми?»</a:t>
            </a:r>
            <a:endParaRPr lang="ru-RU" sz="20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2062163" y="15113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6294267"/>
              </p:ext>
            </p:extLst>
          </p:nvPr>
        </p:nvGraphicFramePr>
        <p:xfrm>
          <a:off x="766192" y="1412776"/>
          <a:ext cx="7467600" cy="39765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7456"/>
                <a:gridCol w="4456020"/>
                <a:gridCol w="2374124"/>
              </a:tblGrid>
              <a:tr h="5130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№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09" marR="5880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Загадка, вопрос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09" marR="58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Ответ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09" marR="58809" marT="0" marB="0"/>
                </a:tc>
              </a:tr>
              <a:tr h="1022080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1.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09" marR="5880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Всех перелетных птиц черней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Чистит землю от червей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Вдоль по пашням мчится вскачь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 зовется птица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809" marR="588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грач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809" marR="58809" marT="0" marB="0"/>
                </a:tc>
              </a:tr>
              <a:tr h="10337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 называется картина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Саврасова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на которой изображены грачи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809" marR="58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«Грачи прилетели»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809" marR="58809" marT="0" marB="0"/>
                </a:tc>
              </a:tr>
              <a:tr h="676159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09" marR="58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шесте дворец, во дворце певец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809" marR="58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скворец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809" marR="58809" marT="0" marB="0"/>
                </a:tc>
              </a:tr>
              <a:tr h="7154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 прилетает первым самец или самочка скворца и почему?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809" marR="5880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Самец, подготовить жилище для будущего потомства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809" marR="58809" marT="0" marB="0"/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115616" y="109396"/>
            <a:ext cx="65527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ИНТЕЛЕКТУАЛЬНО-РАЗВЛЕКАТЕЛЬНАЯ </a:t>
            </a: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</a:t>
            </a:r>
          </a:p>
          <a:p>
            <a:pPr algn="ctr"/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«ИЗ ЖИЗНИ ПТИЦ»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8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User\Desktop\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949280"/>
            <a:ext cx="4319930" cy="908720"/>
          </a:xfrm>
          <a:prstGeom prst="rect">
            <a:avLst/>
          </a:prstGeom>
          <a:noFill/>
          <a:extLst/>
        </p:spPr>
      </p:pic>
      <p:pic>
        <p:nvPicPr>
          <p:cNvPr id="6" name="Picture 3" descr="C:\Users\User\Desktop\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54" y="5949280"/>
            <a:ext cx="4391938" cy="908720"/>
          </a:xfrm>
          <a:prstGeom prst="rect">
            <a:avLst/>
          </a:prstGeom>
          <a:noFill/>
          <a:extLst/>
        </p:spPr>
      </p:pic>
      <p:sp>
        <p:nvSpPr>
          <p:cNvPr id="2" name="Прямоугольник 1"/>
          <p:cNvSpPr/>
          <p:nvPr/>
        </p:nvSpPr>
        <p:spPr>
          <a:xfrm>
            <a:off x="215791" y="332656"/>
            <a:ext cx="85684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 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Интеллектуально-развлекательная игра «Из жизни птиц»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31706" y="980728"/>
            <a:ext cx="54646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Третий тур "Барометр природы"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453125"/>
              </p:ext>
            </p:extLst>
          </p:nvPr>
        </p:nvGraphicFramePr>
        <p:xfrm>
          <a:off x="539552" y="1772814"/>
          <a:ext cx="7920880" cy="36724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8625"/>
                <a:gridCol w="4721410"/>
                <a:gridCol w="2640845"/>
              </a:tblGrid>
              <a:tr h="5951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№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Вопрос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Ответ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479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Ласточки летают то вверх, то вниз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жди бурю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479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Стрижи летают низко и с криком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дождю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479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Снегирь под окнами чирикает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оттепели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479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Вороны садятся на верхушки деревьев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перед морозом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57808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Чайки ходят по песку,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Моряку сулят тоску,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Села чайка на воду,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Жди ...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хорошую погоду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537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User\Desktop\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949280"/>
            <a:ext cx="4319930" cy="908720"/>
          </a:xfrm>
          <a:prstGeom prst="rect">
            <a:avLst/>
          </a:prstGeom>
          <a:noFill/>
          <a:extLst/>
        </p:spPr>
      </p:pic>
      <p:pic>
        <p:nvPicPr>
          <p:cNvPr id="6" name="Picture 3" descr="C:\Users\User\Desktop\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54" y="5949280"/>
            <a:ext cx="4391938" cy="908720"/>
          </a:xfrm>
          <a:prstGeom prst="rect">
            <a:avLst/>
          </a:prstGeom>
          <a:noFill/>
          <a:extLst/>
        </p:spPr>
      </p:pic>
      <p:sp>
        <p:nvSpPr>
          <p:cNvPr id="4" name="Прямоугольник 3"/>
          <p:cNvSpPr/>
          <p:nvPr/>
        </p:nvSpPr>
        <p:spPr>
          <a:xfrm>
            <a:off x="2483768" y="332656"/>
            <a:ext cx="5294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Творческое 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 и защита команд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:\Users\User\Desktop\ВЫСТАВКА ПРОФИЛЬНЫЙ ДЕНЬ\IMG_7190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79" t="8057" r="12893" b="-1"/>
          <a:stretch/>
        </p:blipFill>
        <p:spPr bwMode="auto">
          <a:xfrm>
            <a:off x="412505" y="3397525"/>
            <a:ext cx="2304257" cy="20567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User\Desktop\ВЫСТАВКА ПРОФИЛЬНЫЙ ДЕНЬ\IMG_7184.JPG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11" t="4762" r="11418"/>
          <a:stretch/>
        </p:blipFill>
        <p:spPr bwMode="auto">
          <a:xfrm>
            <a:off x="395536" y="1292726"/>
            <a:ext cx="2304256" cy="19922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C:\Users\User\Desktop\ВЫСТАВКА ПРОФИЛЬНЫЙ ДЕНЬ\IMG_7213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340767"/>
            <a:ext cx="5688632" cy="41135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195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User\Desktop\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877272"/>
            <a:ext cx="4319930" cy="980728"/>
          </a:xfrm>
          <a:prstGeom prst="rect">
            <a:avLst/>
          </a:prstGeom>
          <a:noFill/>
          <a:extLst/>
        </p:spPr>
      </p:pic>
      <p:pic>
        <p:nvPicPr>
          <p:cNvPr id="6" name="Picture 3" descr="C:\Users\User\Desktop\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54" y="5877272"/>
            <a:ext cx="4391938" cy="980728"/>
          </a:xfrm>
          <a:prstGeom prst="rect">
            <a:avLst/>
          </a:prstGeom>
          <a:noFill/>
          <a:extLst/>
        </p:spPr>
      </p:pic>
      <p:pic>
        <p:nvPicPr>
          <p:cNvPr id="7" name="Рисунок 6" descr="C:\Users\User\Desktop\ВЫСТАВКА ПРОФИЛЬНЫЙ ДЕНЬ\IMG_7239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47" y="332656"/>
            <a:ext cx="3958813" cy="2592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Desktop\ВЫСТАВКА ПРОФИЛЬНЫЙ ДЕНЬ\IMG_718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301" y="332657"/>
            <a:ext cx="4075147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User\Desktop\ВЫСТАВКА ПРОФИЛЬНЫЙ ДЕНЬ\IMG_7186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47" y="3068960"/>
            <a:ext cx="3958813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User\Desktop\ВЫСТАВКА ПРОФИЛЬНЫЙ ДЕНЬ\IMG_7187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6" t="6462" r="15184"/>
          <a:stretch/>
        </p:blipFill>
        <p:spPr bwMode="auto">
          <a:xfrm>
            <a:off x="4529301" y="3068960"/>
            <a:ext cx="3309257" cy="25922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048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User\Desktop\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49240" y="1256743"/>
            <a:ext cx="3233566" cy="720081"/>
          </a:xfrm>
          <a:prstGeom prst="rect">
            <a:avLst/>
          </a:prstGeom>
          <a:noFill/>
          <a:extLst/>
        </p:spPr>
      </p:pic>
      <p:pic>
        <p:nvPicPr>
          <p:cNvPr id="8" name="Picture 3" descr="C:\Users\User\Desktop\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67258" y="4414478"/>
            <a:ext cx="3075755" cy="713929"/>
          </a:xfrm>
          <a:prstGeom prst="rect">
            <a:avLst/>
          </a:prstGeom>
          <a:noFill/>
          <a:extLst/>
        </p:spPr>
      </p:pic>
      <p:pic>
        <p:nvPicPr>
          <p:cNvPr id="9" name="Picture 3" descr="C:\Users\User\Desktop\1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55" y="6144071"/>
            <a:ext cx="3274975" cy="713929"/>
          </a:xfrm>
          <a:prstGeom prst="rect">
            <a:avLst/>
          </a:prstGeom>
          <a:noFill/>
          <a:extLst/>
        </p:spPr>
      </p:pic>
      <p:pic>
        <p:nvPicPr>
          <p:cNvPr id="11" name="Picture 3" descr="C:\Users\User\Desktop\1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30" y="6144070"/>
            <a:ext cx="3274975" cy="713929"/>
          </a:xfrm>
          <a:prstGeom prst="rect">
            <a:avLst/>
          </a:prstGeom>
          <a:noFill/>
          <a:extLst/>
        </p:spPr>
      </p:pic>
      <p:pic>
        <p:nvPicPr>
          <p:cNvPr id="12" name="Picture 3" descr="C:\Users\User\Desktop\1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29"/>
          <a:stretch/>
        </p:blipFill>
        <p:spPr bwMode="auto">
          <a:xfrm>
            <a:off x="6588224" y="6144071"/>
            <a:ext cx="2196547" cy="713929"/>
          </a:xfrm>
          <a:prstGeom prst="rect">
            <a:avLst/>
          </a:prstGeom>
          <a:noFill/>
          <a:extLst/>
        </p:spPr>
      </p:pic>
      <p:pic>
        <p:nvPicPr>
          <p:cNvPr id="13" name="Picture 2" descr="C:\Users\User\Desktop\gILpl9cZQ0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88"/>
          <a:stretch/>
        </p:blipFill>
        <p:spPr bwMode="auto">
          <a:xfrm>
            <a:off x="971600" y="3654735"/>
            <a:ext cx="2853478" cy="223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699792" y="1479239"/>
            <a:ext cx="57606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каждом ребенке дремлет птица, </a:t>
            </a:r>
          </a:p>
          <a:p>
            <a:pPr algn="r">
              <a:lnSpc>
                <a:spcPct val="150000"/>
              </a:lnSpc>
            </a:pP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которую нужно разбудить для полета. </a:t>
            </a:r>
          </a:p>
          <a:p>
            <a:pPr algn="r">
              <a:lnSpc>
                <a:spcPct val="150000"/>
              </a:lnSpc>
            </a:pP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 – вот имя этой птицы!»</a:t>
            </a:r>
          </a:p>
          <a:p>
            <a:pPr algn="r">
              <a:lnSpc>
                <a:spcPct val="150000"/>
              </a:lnSpc>
            </a:pP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В.А.Сухомлинский</a:t>
            </a:r>
            <a:endParaRPr lang="ru-RU" sz="2400" b="1" i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31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User\Desktop\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949280"/>
            <a:ext cx="4319930" cy="908720"/>
          </a:xfrm>
          <a:prstGeom prst="rect">
            <a:avLst/>
          </a:prstGeom>
          <a:noFill/>
          <a:extLst/>
        </p:spPr>
      </p:pic>
      <p:pic>
        <p:nvPicPr>
          <p:cNvPr id="6" name="Picture 3" descr="C:\Users\User\Desktop\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54" y="5949280"/>
            <a:ext cx="4391938" cy="908720"/>
          </a:xfrm>
          <a:prstGeom prst="rect">
            <a:avLst/>
          </a:prstGeom>
          <a:noFill/>
          <a:extLst/>
        </p:spPr>
      </p:pic>
      <p:pic>
        <p:nvPicPr>
          <p:cNvPr id="7" name="Рисунок 6" descr="C:\Users\User\Desktop\ВЫСТАВКА ПРОФИЛЬНЫЙ ДЕНЬ\IMG_720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1972"/>
            <a:ext cx="4104456" cy="2542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Desktop\ВЫСТАВКА ПРОФИЛЬНЫЙ ДЕНЬ\IMG_7197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19" r="53846"/>
          <a:stretch/>
        </p:blipFill>
        <p:spPr bwMode="auto">
          <a:xfrm>
            <a:off x="4812974" y="321972"/>
            <a:ext cx="2723801" cy="25427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User\Desktop\ВЫСТАВКА ПРОФИЛЬНЫЙ ДЕНЬ\IMG_7215.JPG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33" t="4868" b="3526"/>
          <a:stretch/>
        </p:blipFill>
        <p:spPr bwMode="auto">
          <a:xfrm>
            <a:off x="539552" y="3140969"/>
            <a:ext cx="4032448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User\Desktop\ВЫСТАВКА ПРОФИЛЬНЫЙ ДЕНЬ\IMG_7234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140969"/>
            <a:ext cx="3815874" cy="2664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317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User\Desktop\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949280"/>
            <a:ext cx="4319930" cy="908720"/>
          </a:xfrm>
          <a:prstGeom prst="rect">
            <a:avLst/>
          </a:prstGeom>
          <a:noFill/>
          <a:extLst/>
        </p:spPr>
      </p:pic>
      <p:pic>
        <p:nvPicPr>
          <p:cNvPr id="6" name="Picture 3" descr="C:\Users\User\Desktop\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54" y="5949280"/>
            <a:ext cx="4391938" cy="908720"/>
          </a:xfrm>
          <a:prstGeom prst="rect">
            <a:avLst/>
          </a:prstGeom>
          <a:noFill/>
          <a:extLst/>
        </p:spPr>
      </p:pic>
      <p:pic>
        <p:nvPicPr>
          <p:cNvPr id="7" name="Рисунок 6" descr="C:\Users\User\Desktop\ВЫСТАВКА ПРОФИЛЬНЫЙ ДЕНЬ\IMG_717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67" y="332656"/>
            <a:ext cx="3978325" cy="2771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Desktop\ВЫСТАВКА ПРОФИЛЬНЫЙ ДЕНЬ\IMG_7193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21" t="13701" r="10236"/>
          <a:stretch/>
        </p:blipFill>
        <p:spPr bwMode="auto">
          <a:xfrm>
            <a:off x="4643733" y="332657"/>
            <a:ext cx="3816699" cy="2771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Desktop\ВЫСТАВКА ПРОФИЛЬНЫЙ ДЕНЬ\IMG_7179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1667" y="3212976"/>
            <a:ext cx="3852154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User\Desktop\ВЫСТАВКА ПРОФИЛЬНЫЙ ДЕНЬ\IMG_7226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733" y="3212977"/>
            <a:ext cx="3744691" cy="27363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477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User\Desktop\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877272"/>
            <a:ext cx="4319930" cy="980728"/>
          </a:xfrm>
          <a:prstGeom prst="rect">
            <a:avLst/>
          </a:prstGeom>
          <a:noFill/>
          <a:extLst/>
        </p:spPr>
      </p:pic>
      <p:pic>
        <p:nvPicPr>
          <p:cNvPr id="6" name="Picture 3" descr="C:\Users\User\Desktop\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54" y="5877272"/>
            <a:ext cx="4391938" cy="980728"/>
          </a:xfrm>
          <a:prstGeom prst="rect">
            <a:avLst/>
          </a:prstGeom>
          <a:noFill/>
          <a:extLst/>
        </p:spPr>
      </p:pic>
      <p:pic>
        <p:nvPicPr>
          <p:cNvPr id="7" name="Рисунок 6" descr="C:\Users\User\Desktop\ВЫСТАВКА ПРОФИЛЬНЫЙ ДЕНЬ\IMG_7256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77" t="17314"/>
          <a:stretch/>
        </p:blipFill>
        <p:spPr bwMode="auto">
          <a:xfrm>
            <a:off x="2843809" y="1556792"/>
            <a:ext cx="5825826" cy="37425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User\Desktop\ВЫСТАВКА ПРОФИЛЬНЫЙ ДЕНЬ\IMG_7241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3"/>
          <a:stretch/>
        </p:blipFill>
        <p:spPr bwMode="auto">
          <a:xfrm>
            <a:off x="298008" y="1556792"/>
            <a:ext cx="2332856" cy="212331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2279682" y="270925"/>
            <a:ext cx="51242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ПРОФИЛЬНОГО ДНЯ</a:t>
            </a:r>
            <a:endParaRPr lang="ru-RU" sz="2400" b="1" i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4980" y="709331"/>
            <a:ext cx="3352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Русские народные игры</a:t>
            </a:r>
          </a:p>
        </p:txBody>
      </p:sp>
      <p:pic>
        <p:nvPicPr>
          <p:cNvPr id="3075" name="Picture 3" descr="C:\Users\User\Desktop\hello_html_125bf94b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09" y="4035896"/>
            <a:ext cx="2405611" cy="176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57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User\Desktop\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877272"/>
            <a:ext cx="4319930" cy="980728"/>
          </a:xfrm>
          <a:prstGeom prst="rect">
            <a:avLst/>
          </a:prstGeom>
          <a:noFill/>
          <a:extLst/>
        </p:spPr>
      </p:pic>
      <p:pic>
        <p:nvPicPr>
          <p:cNvPr id="6" name="Picture 3" descr="C:\Users\User\Desktop\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54" y="5877272"/>
            <a:ext cx="4391938" cy="980728"/>
          </a:xfrm>
          <a:prstGeom prst="rect">
            <a:avLst/>
          </a:prstGeom>
          <a:noFill/>
          <a:extLst/>
        </p:spPr>
      </p:pic>
      <p:pic>
        <p:nvPicPr>
          <p:cNvPr id="10" name="Рисунок 9" descr="C:\Users\User\Desktop\Профильный день ВЕСНА\100CANON\IMG_7821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77" t="23396" r="11834" b="8028"/>
          <a:stretch/>
        </p:blipFill>
        <p:spPr bwMode="auto">
          <a:xfrm>
            <a:off x="395536" y="260648"/>
            <a:ext cx="2160240" cy="28083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C:\Users\User\Desktop\Профильный день ВЕСНА\100CANON\IMG_7830.JPG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84" t="1480" r="26685"/>
          <a:stretch/>
        </p:blipFill>
        <p:spPr bwMode="auto">
          <a:xfrm>
            <a:off x="2843808" y="260648"/>
            <a:ext cx="2155373" cy="28083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C:\Users\User\Desktop\Профильный день ВЕСНА\100CANON\IMG_7835.JP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73" y="3264582"/>
            <a:ext cx="3960439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User\Desktop\Профильный день ВЕСНА\100CANON\IMG_7841.JPG"/>
          <p:cNvPicPr/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48" t="5312" r="8403"/>
          <a:stretch/>
        </p:blipFill>
        <p:spPr bwMode="auto">
          <a:xfrm>
            <a:off x="4726559" y="3244180"/>
            <a:ext cx="3722780" cy="2489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User\Desktop\Профильный день ВЕСНА\100CANON\IMG_7839.JPG"/>
          <p:cNvPicPr/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96" t="-3881" r="15779"/>
          <a:stretch/>
        </p:blipFill>
        <p:spPr bwMode="auto">
          <a:xfrm>
            <a:off x="5364088" y="116632"/>
            <a:ext cx="2964547" cy="28919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9357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User\Desktop\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49240" y="1256743"/>
            <a:ext cx="3233566" cy="720081"/>
          </a:xfrm>
          <a:prstGeom prst="rect">
            <a:avLst/>
          </a:prstGeom>
          <a:noFill/>
          <a:extLst/>
        </p:spPr>
      </p:pic>
      <p:pic>
        <p:nvPicPr>
          <p:cNvPr id="8" name="Picture 3" descr="C:\Users\User\Desktop\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67258" y="4414478"/>
            <a:ext cx="3075755" cy="713929"/>
          </a:xfrm>
          <a:prstGeom prst="rect">
            <a:avLst/>
          </a:prstGeom>
          <a:noFill/>
          <a:extLst/>
        </p:spPr>
      </p:pic>
      <p:pic>
        <p:nvPicPr>
          <p:cNvPr id="9" name="Picture 3" descr="C:\Users\User\Desktop\1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55" y="6144071"/>
            <a:ext cx="3274975" cy="713929"/>
          </a:xfrm>
          <a:prstGeom prst="rect">
            <a:avLst/>
          </a:prstGeom>
          <a:noFill/>
          <a:extLst/>
        </p:spPr>
      </p:pic>
      <p:pic>
        <p:nvPicPr>
          <p:cNvPr id="11" name="Picture 3" descr="C:\Users\User\Desktop\1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30" y="6144070"/>
            <a:ext cx="3274975" cy="713929"/>
          </a:xfrm>
          <a:prstGeom prst="rect">
            <a:avLst/>
          </a:prstGeom>
          <a:noFill/>
          <a:extLst/>
        </p:spPr>
      </p:pic>
      <p:pic>
        <p:nvPicPr>
          <p:cNvPr id="12" name="Picture 3" descr="C:\Users\User\Desktop\1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29"/>
          <a:stretch/>
        </p:blipFill>
        <p:spPr bwMode="auto">
          <a:xfrm>
            <a:off x="6588224" y="6144071"/>
            <a:ext cx="2196547" cy="713929"/>
          </a:xfrm>
          <a:prstGeom prst="rect">
            <a:avLst/>
          </a:prstGeom>
          <a:noFill/>
          <a:extLst/>
        </p:spPr>
      </p:pic>
      <p:pic>
        <p:nvPicPr>
          <p:cNvPr id="13" name="Picture 2" descr="C:\Users\User\Desktop\gILpl9cZQ0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88"/>
          <a:stretch/>
        </p:blipFill>
        <p:spPr bwMode="auto">
          <a:xfrm>
            <a:off x="971600" y="3654735"/>
            <a:ext cx="2853478" cy="223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123728" y="1479239"/>
            <a:ext cx="63367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Каждое мгновение той работы, </a:t>
            </a:r>
          </a:p>
          <a:p>
            <a:pPr algn="r">
              <a:lnSpc>
                <a:spcPct val="150000"/>
              </a:lnSpc>
            </a:pP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которая называется воспитанием,</a:t>
            </a:r>
          </a:p>
          <a:p>
            <a:pPr algn="r">
              <a:lnSpc>
                <a:spcPct val="150000"/>
              </a:lnSpc>
            </a:pP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это творение будущего и взгляд в будущее.</a:t>
            </a:r>
          </a:p>
          <a:p>
            <a:pPr algn="r">
              <a:lnSpc>
                <a:spcPct val="150000"/>
              </a:lnSpc>
            </a:pP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В.А.Сухомлинский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27162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User\Desktop\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49240" y="1256743"/>
            <a:ext cx="3233566" cy="720081"/>
          </a:xfrm>
          <a:prstGeom prst="rect">
            <a:avLst/>
          </a:prstGeom>
          <a:noFill/>
          <a:extLst/>
        </p:spPr>
      </p:pic>
      <p:pic>
        <p:nvPicPr>
          <p:cNvPr id="8" name="Picture 3" descr="C:\Users\User\Desktop\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67258" y="4414478"/>
            <a:ext cx="3075755" cy="713929"/>
          </a:xfrm>
          <a:prstGeom prst="rect">
            <a:avLst/>
          </a:prstGeom>
          <a:noFill/>
          <a:extLst/>
        </p:spPr>
      </p:pic>
      <p:pic>
        <p:nvPicPr>
          <p:cNvPr id="9" name="Picture 3" descr="C:\Users\User\Desktop\1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55" y="6144071"/>
            <a:ext cx="3274975" cy="713929"/>
          </a:xfrm>
          <a:prstGeom prst="rect">
            <a:avLst/>
          </a:prstGeom>
          <a:noFill/>
          <a:extLst/>
        </p:spPr>
      </p:pic>
      <p:pic>
        <p:nvPicPr>
          <p:cNvPr id="11" name="Picture 3" descr="C:\Users\User\Desktop\1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30" y="6144070"/>
            <a:ext cx="3274975" cy="713929"/>
          </a:xfrm>
          <a:prstGeom prst="rect">
            <a:avLst/>
          </a:prstGeom>
          <a:noFill/>
          <a:extLst/>
        </p:spPr>
      </p:pic>
      <p:pic>
        <p:nvPicPr>
          <p:cNvPr id="12" name="Picture 3" descr="C:\Users\User\Desktop\1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29"/>
          <a:stretch/>
        </p:blipFill>
        <p:spPr bwMode="auto">
          <a:xfrm>
            <a:off x="6588224" y="6144071"/>
            <a:ext cx="2196547" cy="713929"/>
          </a:xfrm>
          <a:prstGeom prst="rect">
            <a:avLst/>
          </a:prstGeom>
          <a:noFill/>
          <a:extLst/>
        </p:spPr>
      </p:pic>
      <p:pic>
        <p:nvPicPr>
          <p:cNvPr id="13" name="Picture 2" descr="C:\Users\User\Desktop\gILpl9cZQ0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88"/>
          <a:stretch/>
        </p:blipFill>
        <p:spPr bwMode="auto">
          <a:xfrm>
            <a:off x="3491880" y="3933056"/>
            <a:ext cx="2420609" cy="189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51142" y="1278499"/>
            <a:ext cx="61388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Заклички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небольшие 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песенки, предназначенные для распевания группой детей. Многие из них сопровождаются игровыми действиями, имитирующими процесс крестьянского труда.</a:t>
            </a:r>
          </a:p>
        </p:txBody>
      </p:sp>
    </p:spTree>
    <p:extLst>
      <p:ext uri="{BB962C8B-B14F-4D97-AF65-F5344CB8AC3E}">
        <p14:creationId xmlns:p14="http://schemas.microsoft.com/office/powerpoint/2010/main" val="76303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User\Desktop\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49240" y="1256743"/>
            <a:ext cx="3233566" cy="720081"/>
          </a:xfrm>
          <a:prstGeom prst="rect">
            <a:avLst/>
          </a:prstGeom>
          <a:noFill/>
          <a:extLst/>
        </p:spPr>
      </p:pic>
      <p:pic>
        <p:nvPicPr>
          <p:cNvPr id="8" name="Picture 3" descr="C:\Users\User\Desktop\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67258" y="4414478"/>
            <a:ext cx="3075755" cy="713929"/>
          </a:xfrm>
          <a:prstGeom prst="rect">
            <a:avLst/>
          </a:prstGeom>
          <a:noFill/>
          <a:extLst/>
        </p:spPr>
      </p:pic>
      <p:pic>
        <p:nvPicPr>
          <p:cNvPr id="9" name="Picture 3" descr="C:\Users\User\Desktop\1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55" y="6144071"/>
            <a:ext cx="3274975" cy="713929"/>
          </a:xfrm>
          <a:prstGeom prst="rect">
            <a:avLst/>
          </a:prstGeom>
          <a:noFill/>
          <a:extLst/>
        </p:spPr>
      </p:pic>
      <p:pic>
        <p:nvPicPr>
          <p:cNvPr id="11" name="Picture 3" descr="C:\Users\User\Desktop\1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30" y="6144070"/>
            <a:ext cx="3274975" cy="713929"/>
          </a:xfrm>
          <a:prstGeom prst="rect">
            <a:avLst/>
          </a:prstGeom>
          <a:noFill/>
          <a:extLst/>
        </p:spPr>
      </p:pic>
      <p:pic>
        <p:nvPicPr>
          <p:cNvPr id="12" name="Picture 3" descr="C:\Users\User\Desktop\1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29"/>
          <a:stretch/>
        </p:blipFill>
        <p:spPr bwMode="auto">
          <a:xfrm>
            <a:off x="6588224" y="6144071"/>
            <a:ext cx="2196547" cy="713929"/>
          </a:xfrm>
          <a:prstGeom prst="rect">
            <a:avLst/>
          </a:prstGeom>
          <a:noFill/>
          <a:extLst/>
        </p:spPr>
      </p:pic>
      <p:pic>
        <p:nvPicPr>
          <p:cNvPr id="13" name="Picture 2" descr="C:\Users\User\Desktop\gILpl9cZQ0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88"/>
          <a:stretch/>
        </p:blipFill>
        <p:spPr bwMode="auto">
          <a:xfrm>
            <a:off x="5224591" y="3914598"/>
            <a:ext cx="2420609" cy="189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51142" y="546227"/>
            <a:ext cx="349454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Чувиль-виль-виль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Жаворонушки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Прилетите к нам,</a:t>
            </a:r>
            <a:b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Принесите нам,</a:t>
            </a:r>
            <a:b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Лето теплое,</a:t>
            </a:r>
            <a:b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Весну красную.</a:t>
            </a:r>
            <a:b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 зима надоела,</a:t>
            </a:r>
            <a:b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Весь хлеб переела.</a:t>
            </a:r>
            <a:b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Весна-красна,</a:t>
            </a:r>
            <a:b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чем пришла?</a:t>
            </a:r>
            <a:b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прутике,</a:t>
            </a:r>
            <a:b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хомутике,</a:t>
            </a:r>
            <a:b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Чувиль-виль-виль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Жаворонушки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7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User\Desktop\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49240" y="1256743"/>
            <a:ext cx="3233566" cy="720081"/>
          </a:xfrm>
          <a:prstGeom prst="rect">
            <a:avLst/>
          </a:prstGeom>
          <a:noFill/>
          <a:extLst/>
        </p:spPr>
      </p:pic>
      <p:pic>
        <p:nvPicPr>
          <p:cNvPr id="8" name="Picture 3" descr="C:\Users\User\Desktop\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67258" y="4414478"/>
            <a:ext cx="3075755" cy="713929"/>
          </a:xfrm>
          <a:prstGeom prst="rect">
            <a:avLst/>
          </a:prstGeom>
          <a:noFill/>
          <a:extLst/>
        </p:spPr>
      </p:pic>
      <p:pic>
        <p:nvPicPr>
          <p:cNvPr id="9" name="Picture 3" descr="C:\Users\User\Desktop\1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55" y="6144071"/>
            <a:ext cx="3274975" cy="713929"/>
          </a:xfrm>
          <a:prstGeom prst="rect">
            <a:avLst/>
          </a:prstGeom>
          <a:noFill/>
          <a:extLst/>
        </p:spPr>
      </p:pic>
      <p:pic>
        <p:nvPicPr>
          <p:cNvPr id="11" name="Picture 3" descr="C:\Users\User\Desktop\1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30" y="6144070"/>
            <a:ext cx="3274975" cy="713929"/>
          </a:xfrm>
          <a:prstGeom prst="rect">
            <a:avLst/>
          </a:prstGeom>
          <a:noFill/>
          <a:extLst/>
        </p:spPr>
      </p:pic>
      <p:pic>
        <p:nvPicPr>
          <p:cNvPr id="12" name="Picture 3" descr="C:\Users\User\Desktop\1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29"/>
          <a:stretch/>
        </p:blipFill>
        <p:spPr bwMode="auto">
          <a:xfrm>
            <a:off x="6588224" y="6144071"/>
            <a:ext cx="2196547" cy="713929"/>
          </a:xfrm>
          <a:prstGeom prst="rect">
            <a:avLst/>
          </a:prstGeom>
          <a:noFill/>
          <a:extLst/>
        </p:spPr>
      </p:pic>
      <p:sp>
        <p:nvSpPr>
          <p:cNvPr id="6" name="Прямоугольник 5"/>
          <p:cNvSpPr/>
          <p:nvPr/>
        </p:nvSpPr>
        <p:spPr>
          <a:xfrm>
            <a:off x="1751142" y="1052736"/>
            <a:ext cx="642125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привития  интереса к русскому фольклору, к богатому миру человеческих эмоций, связанных со старинным традиционным бытом. </a:t>
            </a:r>
          </a:p>
        </p:txBody>
      </p:sp>
      <p:pic>
        <p:nvPicPr>
          <p:cNvPr id="10" name="Picture 2" descr="C:\Users\User\Desktop\J9m85DkAMk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005064"/>
            <a:ext cx="1997757" cy="221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59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User\Desktop\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733256"/>
            <a:ext cx="4319930" cy="1124744"/>
          </a:xfrm>
          <a:prstGeom prst="rect">
            <a:avLst/>
          </a:prstGeom>
          <a:noFill/>
          <a:extLst/>
        </p:spPr>
      </p:pic>
      <p:pic>
        <p:nvPicPr>
          <p:cNvPr id="6" name="Picture 3" descr="C:\Users\User\Desktop\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54" y="5733256"/>
            <a:ext cx="4391938" cy="1124744"/>
          </a:xfrm>
          <a:prstGeom prst="rect">
            <a:avLst/>
          </a:prstGeom>
          <a:noFill/>
          <a:extLst/>
        </p:spPr>
      </p:pic>
      <p:sp>
        <p:nvSpPr>
          <p:cNvPr id="2" name="TextBox 1"/>
          <p:cNvSpPr txBox="1"/>
          <p:nvPr/>
        </p:nvSpPr>
        <p:spPr>
          <a:xfrm>
            <a:off x="971600" y="260648"/>
            <a:ext cx="684076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sz="20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эмоциональный отклик на весенние проявления природы, эстетические чувства, переживания. 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с обычаями, традициями, праздниками русского народа, играми и развлечениями на праздниках. 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Создавать у детей праздничное настроение при общении с русским фольклором,  активизировать познавательную деятельность. 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уважительное отношение к русскому народному творчеству, традициям и обычаям народа. </a:t>
            </a:r>
          </a:p>
        </p:txBody>
      </p:sp>
    </p:spTree>
    <p:extLst>
      <p:ext uri="{BB962C8B-B14F-4D97-AF65-F5344CB8AC3E}">
        <p14:creationId xmlns:p14="http://schemas.microsoft.com/office/powerpoint/2010/main" val="355079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User\Desktop\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877272"/>
            <a:ext cx="4319930" cy="980728"/>
          </a:xfrm>
          <a:prstGeom prst="rect">
            <a:avLst/>
          </a:prstGeom>
          <a:noFill/>
          <a:extLst/>
        </p:spPr>
      </p:pic>
      <p:pic>
        <p:nvPicPr>
          <p:cNvPr id="6" name="Picture 3" descr="C:\Users\User\Desktop\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28" y="5877271"/>
            <a:ext cx="4391938" cy="958957"/>
          </a:xfrm>
          <a:prstGeom prst="rect">
            <a:avLst/>
          </a:prstGeom>
          <a:noFill/>
          <a:extLst/>
        </p:spPr>
      </p:pic>
      <p:sp>
        <p:nvSpPr>
          <p:cNvPr id="2" name="Прямоугольник 1"/>
          <p:cNvSpPr/>
          <p:nvPr/>
        </p:nvSpPr>
        <p:spPr>
          <a:xfrm>
            <a:off x="467544" y="260648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ЭТАПЫ 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ПРОФИЛЬНОГО 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ДНЯ «ПТИЧЬЕМУ ПЕНИЮ ВНИМАНИЕ С ВОЛНЕНИЕМ»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87623" y="1351446"/>
            <a:ext cx="807409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профильного 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дня:</a:t>
            </a:r>
          </a:p>
          <a:p>
            <a:pPr marL="719138" indent="-273050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ыставка 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декоративно-прикладного творчества </a:t>
            </a:r>
            <a:endParaRPr lang="ru-RU" sz="20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6088"/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посвященная 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проводам зимы  «</a:t>
            </a:r>
            <a:r>
              <a:rPr lang="ru-RU" sz="20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Веселая масленица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marL="731838" indent="-285750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ародные 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гуляния «</a:t>
            </a:r>
            <a:r>
              <a:rPr lang="ru-RU" sz="20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весны</a:t>
            </a:r>
            <a:r>
              <a:rPr lang="ru-RU" sz="2000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731838" indent="-285750">
              <a:buFont typeface="Wingdings" panose="05000000000000000000" pitchFamily="2" charset="2"/>
              <a:buChar char="§"/>
            </a:pPr>
            <a:endParaRPr lang="ru-RU" sz="2000" i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7313" indent="358775">
              <a:buFont typeface="Wingdings" panose="05000000000000000000" pitchFamily="2" charset="2"/>
              <a:buChar char="Ø"/>
            </a:pPr>
            <a:r>
              <a:rPr lang="en-US" sz="20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этап профильного 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дня:</a:t>
            </a:r>
          </a:p>
          <a:p>
            <a:pPr marL="533400" indent="98425"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мультимедийная презентация </a:t>
            </a:r>
          </a:p>
          <a:p>
            <a:pPr marL="533400"/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«</a:t>
            </a:r>
            <a:r>
              <a:rPr lang="ru-RU" sz="20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000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апреля-международный день птиц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marL="819150" indent="-285750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нтеллектуально-развлекательная игра </a:t>
            </a:r>
          </a:p>
          <a:p>
            <a:pPr marL="533400"/>
            <a:r>
              <a:rPr lang="ru-RU" sz="20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«</a:t>
            </a:r>
            <a:r>
              <a:rPr lang="ru-RU" sz="20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жизни птиц</a:t>
            </a:r>
            <a:r>
              <a:rPr lang="ru-RU" sz="2000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marL="819150" indent="-285750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ащита 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творческих работ</a:t>
            </a:r>
            <a:r>
              <a:rPr lang="ru-RU" sz="2000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819150" indent="-285750">
              <a:buFont typeface="Wingdings" panose="05000000000000000000" pitchFamily="2" charset="2"/>
              <a:buChar char="§"/>
            </a:pPr>
            <a:endParaRPr lang="ru-RU" sz="2000" i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0375" indent="-285750">
              <a:buFont typeface="Wingdings" panose="05000000000000000000" pitchFamily="2" charset="2"/>
              <a:buChar char="Ø"/>
            </a:pPr>
            <a:r>
              <a:rPr lang="en-US" sz="20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этап профильного 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дня:</a:t>
            </a:r>
          </a:p>
          <a:p>
            <a:pPr marL="533400"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русские 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 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игры.</a:t>
            </a:r>
            <a:endParaRPr lang="ru-RU" sz="20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0375" indent="-285750">
              <a:buFont typeface="Wingdings" panose="05000000000000000000" pitchFamily="2" charset="2"/>
              <a:buChar char="Ø"/>
            </a:pPr>
            <a:endParaRPr lang="ru-RU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19150" indent="-285750">
              <a:buFont typeface="Wingdings" panose="05000000000000000000" pitchFamily="2" charset="2"/>
              <a:buChar char="§"/>
            </a:pPr>
            <a:endParaRPr lang="ru-RU" dirty="0"/>
          </a:p>
          <a:p>
            <a:pPr marL="446088">
              <a:buFont typeface="Wingdings" panose="05000000000000000000" pitchFamily="2" charset="2"/>
              <a:buChar char="§"/>
            </a:pPr>
            <a:endParaRPr lang="ru-RU" dirty="0"/>
          </a:p>
        </p:txBody>
      </p:sp>
      <p:pic>
        <p:nvPicPr>
          <p:cNvPr id="1026" name="Picture 2" descr="C:\Users\User\Desktop\hello_html_m7ca6adff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277" y="2708920"/>
            <a:ext cx="263117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91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User\Desktop\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733256"/>
            <a:ext cx="4319930" cy="1124744"/>
          </a:xfrm>
          <a:prstGeom prst="rect">
            <a:avLst/>
          </a:prstGeom>
          <a:noFill/>
          <a:extLst/>
        </p:spPr>
      </p:pic>
      <p:pic>
        <p:nvPicPr>
          <p:cNvPr id="6" name="Picture 3" descr="C:\Users\User\Desktop\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54" y="5733256"/>
            <a:ext cx="4391938" cy="1124744"/>
          </a:xfrm>
          <a:prstGeom prst="rect">
            <a:avLst/>
          </a:prstGeom>
          <a:noFill/>
          <a:extLst/>
        </p:spPr>
      </p:pic>
      <p:sp>
        <p:nvSpPr>
          <p:cNvPr id="2" name="Прямоугольник 1"/>
          <p:cNvSpPr/>
          <p:nvPr/>
        </p:nvSpPr>
        <p:spPr>
          <a:xfrm>
            <a:off x="683568" y="404664"/>
            <a:ext cx="7848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ЭТАП ПРОФИЛЬНОГО ДНЯ (ЭТАП ВХОЖДЕНИЕ)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5831" y="866329"/>
            <a:ext cx="78483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декоративно-прикладного 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творчества</a:t>
            </a:r>
          </a:p>
          <a:p>
            <a:pPr algn="ctr"/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Веселая масленица»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D:\ВЫСТАВКА ПРОФИЛЬНЫЙ ДЕНЬ\IMG_710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7650" y="2132856"/>
            <a:ext cx="4536503" cy="3296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Компьютер\Desktop\Новая папка\IMG_7118.JPG"/>
          <p:cNvPicPr/>
          <p:nvPr/>
        </p:nvPicPr>
        <p:blipFill>
          <a:blip r:embed="rId5" cstate="print"/>
          <a:srcRect l="24323" t="12430" r="5993" b="9557"/>
          <a:stretch>
            <a:fillRect/>
          </a:stretch>
        </p:blipFill>
        <p:spPr bwMode="auto">
          <a:xfrm rot="5400000">
            <a:off x="524068" y="2308380"/>
            <a:ext cx="3296547" cy="294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484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User\Desktop\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733256"/>
            <a:ext cx="4319930" cy="1124744"/>
          </a:xfrm>
          <a:prstGeom prst="rect">
            <a:avLst/>
          </a:prstGeom>
          <a:noFill/>
          <a:extLst/>
        </p:spPr>
      </p:pic>
      <p:pic>
        <p:nvPicPr>
          <p:cNvPr id="6" name="Picture 3" descr="C:\Users\User\Desktop\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54" y="5733256"/>
            <a:ext cx="4391938" cy="1124744"/>
          </a:xfrm>
          <a:prstGeom prst="rect">
            <a:avLst/>
          </a:prstGeom>
          <a:noFill/>
          <a:extLst/>
        </p:spPr>
      </p:pic>
      <p:sp>
        <p:nvSpPr>
          <p:cNvPr id="3" name="Прямоугольник 2"/>
          <p:cNvSpPr/>
          <p:nvPr/>
        </p:nvSpPr>
        <p:spPr>
          <a:xfrm>
            <a:off x="575830" y="548680"/>
            <a:ext cx="80286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декоративно-прикладного творчества</a:t>
            </a:r>
            <a:endParaRPr lang="ru-RU" sz="2400" b="1" i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Веселая масленица»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C:\Users\User\Desktop\100CANONвыставка 21.10. 2015\IMG_3575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0" t="2683" r="7875"/>
          <a:stretch/>
        </p:blipFill>
        <p:spPr bwMode="auto">
          <a:xfrm>
            <a:off x="395536" y="1988840"/>
            <a:ext cx="4194603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User\Desktop\100CANONвыставка 21.10. 2015\IMG_3496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08"/>
          <a:stretch/>
        </p:blipFill>
        <p:spPr bwMode="auto">
          <a:xfrm>
            <a:off x="4860032" y="1988840"/>
            <a:ext cx="3744417" cy="29523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944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700</TotalTime>
  <Words>631</Words>
  <Application>Microsoft Office PowerPoint</Application>
  <PresentationFormat>Экран (4:3)</PresentationFormat>
  <Paragraphs>131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Эркер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Level Ltd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45</cp:revision>
  <dcterms:created xsi:type="dcterms:W3CDTF">2016-04-08T02:45:51Z</dcterms:created>
  <dcterms:modified xsi:type="dcterms:W3CDTF">2016-04-12T10:28:35Z</dcterms:modified>
</cp:coreProperties>
</file>