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95" r:id="rId9"/>
    <p:sldId id="271" r:id="rId10"/>
    <p:sldId id="277" r:id="rId11"/>
    <p:sldId id="296" r:id="rId12"/>
    <p:sldId id="278" r:id="rId13"/>
    <p:sldId id="297" r:id="rId14"/>
    <p:sldId id="281" r:id="rId15"/>
    <p:sldId id="298" r:id="rId16"/>
    <p:sldId id="285" r:id="rId17"/>
    <p:sldId id="294" r:id="rId18"/>
    <p:sldId id="263" r:id="rId19"/>
    <p:sldId id="299" r:id="rId20"/>
    <p:sldId id="301" r:id="rId21"/>
    <p:sldId id="288" r:id="rId22"/>
    <p:sldId id="276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05" autoAdjust="0"/>
  </p:normalViewPr>
  <p:slideViewPr>
    <p:cSldViewPr>
      <p:cViewPr>
        <p:scale>
          <a:sx n="70" d="100"/>
          <a:sy n="70" d="100"/>
        </p:scale>
        <p:origin x="-1080" y="-7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-2676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1183F9-E609-467B-85B6-CA10AA9E4161}" type="datetimeFigureOut">
              <a:rPr lang="ru-RU" smtClean="0"/>
              <a:pPr/>
              <a:t>15.10.2014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49E03F-D796-44B4-B282-6E9BDBC0986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49E03F-D796-44B4-B282-6E9BDBC0986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B9D2D-ACA0-4CEB-A1EB-F21587F88B94}" type="datetimeFigureOut">
              <a:rPr lang="ru-RU" smtClean="0"/>
              <a:pPr/>
              <a:t>15.10.2014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380D867-2FE6-4FB0-BE36-B4D873DC96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B9D2D-ACA0-4CEB-A1EB-F21587F88B94}" type="datetimeFigureOut">
              <a:rPr lang="ru-RU" smtClean="0"/>
              <a:pPr/>
              <a:t>15.10.2014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D867-2FE6-4FB0-BE36-B4D873DC96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6380D867-2FE6-4FB0-BE36-B4D873DC96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B9D2D-ACA0-4CEB-A1EB-F21587F88B94}" type="datetimeFigureOut">
              <a:rPr lang="ru-RU" smtClean="0"/>
              <a:pPr/>
              <a:t>15.10.2014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B9D2D-ACA0-4CEB-A1EB-F21587F88B94}" type="datetimeFigureOut">
              <a:rPr lang="ru-RU" smtClean="0"/>
              <a:pPr/>
              <a:t>15.10.2014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6380D867-2FE6-4FB0-BE36-B4D873DC96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B9D2D-ACA0-4CEB-A1EB-F21587F88B94}" type="datetimeFigureOut">
              <a:rPr lang="ru-RU" smtClean="0"/>
              <a:pPr/>
              <a:t>15.10.2014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380D867-2FE6-4FB0-BE36-B4D873DC96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0FB9D2D-ACA0-4CEB-A1EB-F21587F88B94}" type="datetimeFigureOut">
              <a:rPr lang="ru-RU" smtClean="0"/>
              <a:pPr/>
              <a:t>15.10.2014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D867-2FE6-4FB0-BE36-B4D873DC96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B9D2D-ACA0-4CEB-A1EB-F21587F88B94}" type="datetimeFigureOut">
              <a:rPr lang="ru-RU" smtClean="0"/>
              <a:pPr/>
              <a:t>15.10.2014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6380D867-2FE6-4FB0-BE36-B4D873DC96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B9D2D-ACA0-4CEB-A1EB-F21587F88B94}" type="datetimeFigureOut">
              <a:rPr lang="ru-RU" smtClean="0"/>
              <a:pPr/>
              <a:t>15.10.2014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6380D867-2FE6-4FB0-BE36-B4D873DC96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B9D2D-ACA0-4CEB-A1EB-F21587F88B94}" type="datetimeFigureOut">
              <a:rPr lang="ru-RU" smtClean="0"/>
              <a:pPr/>
              <a:t>15.10.2014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380D867-2FE6-4FB0-BE36-B4D873DC96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380D867-2FE6-4FB0-BE36-B4D873DC96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B9D2D-ACA0-4CEB-A1EB-F21587F88B94}" type="datetimeFigureOut">
              <a:rPr lang="ru-RU" smtClean="0"/>
              <a:pPr/>
              <a:t>15.10.2014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6380D867-2FE6-4FB0-BE36-B4D873DC96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0FB9D2D-ACA0-4CEB-A1EB-F21587F88B94}" type="datetimeFigureOut">
              <a:rPr lang="ru-RU" smtClean="0"/>
              <a:pPr/>
              <a:t>15.10.2014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0FB9D2D-ACA0-4CEB-A1EB-F21587F88B94}" type="datetimeFigureOut">
              <a:rPr lang="ru-RU" smtClean="0"/>
              <a:pPr/>
              <a:t>15.10.2014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380D867-2FE6-4FB0-BE36-B4D873DC96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643306" y="4748234"/>
            <a:ext cx="5129226" cy="1752600"/>
          </a:xfrm>
        </p:spPr>
        <p:txBody>
          <a:bodyPr>
            <a:normAutofit fontScale="92500" lnSpcReduction="20000"/>
          </a:bodyPr>
          <a:lstStyle/>
          <a:p>
            <a:pPr indent="1797050" algn="l">
              <a:lnSpc>
                <a:spcPct val="120000"/>
              </a:lnSpc>
            </a:pPr>
            <a:r>
              <a:rPr lang="ru-RU" sz="2000" dirty="0" smtClean="0"/>
              <a:t>Букарева Н.Н.,</a:t>
            </a:r>
          </a:p>
          <a:p>
            <a:pPr indent="1797050" algn="l">
              <a:lnSpc>
                <a:spcPct val="120000"/>
              </a:lnSpc>
            </a:pPr>
            <a:r>
              <a:rPr lang="ru-RU" dirty="0" smtClean="0"/>
              <a:t>начальник</a:t>
            </a:r>
          </a:p>
          <a:p>
            <a:pPr marL="1787525" indent="9525" algn="l">
              <a:lnSpc>
                <a:spcPct val="120000"/>
              </a:lnSpc>
            </a:pPr>
            <a:r>
              <a:rPr lang="ru-RU" dirty="0" smtClean="0"/>
              <a:t>отдела по работе со школьными музеями </a:t>
            </a:r>
          </a:p>
          <a:p>
            <a:pPr indent="1797050" algn="l">
              <a:lnSpc>
                <a:spcPct val="120000"/>
              </a:lnSpc>
            </a:pPr>
            <a:r>
              <a:rPr lang="ru-RU" dirty="0" err="1" smtClean="0"/>
              <a:t>ГЦФКиС</a:t>
            </a:r>
            <a:r>
              <a:rPr lang="ru-RU" dirty="0" smtClean="0"/>
              <a:t>«Виктория»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357167"/>
            <a:ext cx="7429552" cy="2071702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/>
              <a:t>Анализ работы                        музеев </a:t>
            </a:r>
            <a:r>
              <a:rPr lang="ru-RU" b="1" dirty="0"/>
              <a:t>образовательных </a:t>
            </a:r>
            <a:r>
              <a:rPr lang="ru-RU" b="1" dirty="0" smtClean="0"/>
              <a:t>учреждений                            </a:t>
            </a:r>
            <a:br>
              <a:rPr lang="ru-RU" b="1" dirty="0" smtClean="0"/>
            </a:br>
            <a:r>
              <a:rPr lang="ru-RU" b="1" dirty="0" smtClean="0"/>
              <a:t>за 2013/2014 </a:t>
            </a:r>
            <a:r>
              <a:rPr lang="ru-RU" b="1" dirty="0"/>
              <a:t>учебный год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Участники конкурса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57158" y="4357694"/>
            <a:ext cx="8643998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30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Участвуют третий год подряд:</a:t>
            </a:r>
          </a:p>
          <a:p>
            <a:r>
              <a:rPr lang="ru-RU" sz="2400" b="1" dirty="0" smtClean="0"/>
              <a:t>МБОУ СОШ № 28, 32, 57, 73, 80, 86, 141, 144, 182, 191</a:t>
            </a:r>
          </a:p>
          <a:p>
            <a:r>
              <a:rPr lang="ru-RU" sz="2400" b="1" dirty="0" smtClean="0"/>
              <a:t>Гимназия № 7, 12, </a:t>
            </a:r>
          </a:p>
          <a:p>
            <a:r>
              <a:rPr lang="ru-RU" sz="2400" b="1" dirty="0" smtClean="0"/>
              <a:t>Лицей № 81, 113.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57158" y="1428736"/>
            <a:ext cx="857256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МБОУ СОШ №20 (3 человека), 28 (3 человека), 32 (8 человек), 34, 40, 41, 47,57 (4 человека), 58, 66 (5 человек), 73, 80, 86 (2 человека), 96, 111 (2 человека), 129, 141, 144 (2 человека), 147, 153 (2 человека), 167, 169 (2 человека), 182 (5 человек), 187 (2 человека), 191, 195 (3 человека), </a:t>
            </a:r>
          </a:p>
          <a:p>
            <a:r>
              <a:rPr lang="ru-RU" sz="2400" b="1" dirty="0" smtClean="0"/>
              <a:t>МАОУ Гимназии № 7 (2 человека), 12 (3 </a:t>
            </a:r>
          </a:p>
          <a:p>
            <a:r>
              <a:rPr lang="ru-RU" sz="2400" b="1" dirty="0" smtClean="0"/>
              <a:t>человека), 16, Лицея № 113, 81 (2 человека)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Состав жюри конкурса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357298"/>
            <a:ext cx="8786874" cy="5330952"/>
          </a:xfrm>
        </p:spPr>
        <p:txBody>
          <a:bodyPr>
            <a:noAutofit/>
          </a:bodyPr>
          <a:lstStyle/>
          <a:p>
            <a:pPr lvl="0"/>
            <a:r>
              <a:rPr lang="ru-RU" sz="1600" b="1" dirty="0" smtClean="0"/>
              <a:t>Костина Ольга Витальевна</a:t>
            </a:r>
            <a:r>
              <a:rPr lang="ru-RU" sz="1600" dirty="0" smtClean="0"/>
              <a:t>, начальник информационно-издательского отдела ГЦИ «Эгида», выпускающий редактор газеты «Интерактивное образование»;</a:t>
            </a:r>
          </a:p>
          <a:p>
            <a:pPr lvl="0"/>
            <a:r>
              <a:rPr lang="ru-RU" sz="1600" b="1" dirty="0" smtClean="0"/>
              <a:t>Букарева Наталья Николаевна</a:t>
            </a:r>
            <a:r>
              <a:rPr lang="ru-RU" sz="1600" dirty="0" smtClean="0"/>
              <a:t>, начальник отдела школьных музеев </a:t>
            </a:r>
            <a:r>
              <a:rPr lang="ru-RU" sz="1600" dirty="0" err="1" smtClean="0"/>
              <a:t>ГЦФКиС</a:t>
            </a:r>
            <a:r>
              <a:rPr lang="ru-RU" sz="1600" dirty="0" smtClean="0"/>
              <a:t> «Виктория»;</a:t>
            </a:r>
          </a:p>
          <a:p>
            <a:pPr lvl="0"/>
            <a:r>
              <a:rPr lang="ru-RU" sz="1600" b="1" dirty="0" smtClean="0"/>
              <a:t>Благодарова Светлана Анатольевна</a:t>
            </a:r>
            <a:r>
              <a:rPr lang="ru-RU" sz="1600" dirty="0" smtClean="0"/>
              <a:t>, методист отдела школьных музеев </a:t>
            </a:r>
            <a:r>
              <a:rPr lang="ru-RU" sz="1600" dirty="0" err="1" smtClean="0"/>
              <a:t>ГЦФКиС</a:t>
            </a:r>
            <a:r>
              <a:rPr lang="ru-RU" sz="1600" dirty="0" smtClean="0"/>
              <a:t> «Виктория»;</a:t>
            </a:r>
          </a:p>
          <a:p>
            <a:pPr lvl="0"/>
            <a:r>
              <a:rPr lang="ru-RU" sz="1600" b="1" dirty="0" err="1" smtClean="0"/>
              <a:t>Бушма</a:t>
            </a:r>
            <a:r>
              <a:rPr lang="ru-RU" sz="1600" b="1" dirty="0" smtClean="0"/>
              <a:t> Дарья Дмитриевна</a:t>
            </a:r>
            <a:r>
              <a:rPr lang="ru-RU" sz="1600" dirty="0" smtClean="0"/>
              <a:t>, заведующая музеем истории архитектуры Сибири им. </a:t>
            </a:r>
            <a:r>
              <a:rPr lang="ru-RU" sz="1600" dirty="0" err="1" smtClean="0"/>
              <a:t>Баландина</a:t>
            </a:r>
            <a:r>
              <a:rPr lang="ru-RU" sz="1600" dirty="0" smtClean="0"/>
              <a:t>;</a:t>
            </a:r>
          </a:p>
          <a:p>
            <a:pPr lvl="0"/>
            <a:r>
              <a:rPr lang="ru-RU" sz="1600" b="1" dirty="0" smtClean="0"/>
              <a:t>Боровиков Леонид Иванович</a:t>
            </a:r>
            <a:r>
              <a:rPr lang="ru-RU" sz="1600" dirty="0" smtClean="0"/>
              <a:t>, профессор кафедры педагогики и психологии, </a:t>
            </a:r>
            <a:r>
              <a:rPr lang="ru-RU" sz="1600" dirty="0" err="1" smtClean="0"/>
              <a:t>кпн</a:t>
            </a:r>
            <a:r>
              <a:rPr lang="ru-RU" sz="1600" dirty="0" smtClean="0"/>
              <a:t>, главный редактор журнала «Воспитание и дополнительное образование в Новосибирской области», член Союза журналистов;</a:t>
            </a:r>
          </a:p>
          <a:p>
            <a:pPr lvl="0"/>
            <a:r>
              <a:rPr lang="ru-RU" sz="1600" b="1" dirty="0" smtClean="0"/>
              <a:t>Филонов Сергей Владимирович</a:t>
            </a:r>
            <a:r>
              <a:rPr lang="ru-RU" sz="1600" dirty="0" smtClean="0"/>
              <a:t>, главный хранитель фондов музея истории архитектуры Сибири им. </a:t>
            </a:r>
            <a:r>
              <a:rPr lang="ru-RU" sz="1600" dirty="0" err="1" smtClean="0"/>
              <a:t>Баландина</a:t>
            </a:r>
            <a:r>
              <a:rPr lang="ru-RU" sz="1600" dirty="0" smtClean="0"/>
              <a:t>;</a:t>
            </a:r>
          </a:p>
          <a:p>
            <a:pPr lvl="0"/>
            <a:r>
              <a:rPr lang="ru-RU" sz="1600" b="1" dirty="0" smtClean="0"/>
              <a:t>Мжельская Татьяна Владимировна,</a:t>
            </a:r>
            <a:r>
              <a:rPr lang="ru-RU" sz="1600" dirty="0" smtClean="0"/>
              <a:t> кандидат исторических наук, доцент Новосибирского государственного педагогического университета;</a:t>
            </a:r>
          </a:p>
          <a:p>
            <a:pPr lvl="0"/>
            <a:r>
              <a:rPr lang="ru-RU" sz="1600" b="1" dirty="0" err="1" smtClean="0"/>
              <a:t>Шихваргер</a:t>
            </a:r>
            <a:r>
              <a:rPr lang="ru-RU" sz="1600" b="1" dirty="0" smtClean="0"/>
              <a:t> Григорий </a:t>
            </a:r>
            <a:r>
              <a:rPr lang="ru-RU" sz="1600" b="1" dirty="0" err="1" smtClean="0"/>
              <a:t>Авраамович</a:t>
            </a:r>
            <a:r>
              <a:rPr lang="ru-RU" sz="1600" b="1" dirty="0" smtClean="0"/>
              <a:t>,</a:t>
            </a:r>
            <a:r>
              <a:rPr lang="ru-RU" sz="1600" dirty="0" smtClean="0"/>
              <a:t> Заслуженный учитель РФ, заместитель директора по УВР городского центра физической культуры и спорта «Виктория»;</a:t>
            </a:r>
          </a:p>
          <a:p>
            <a:pPr lvl="0"/>
            <a:r>
              <a:rPr lang="ru-RU" sz="1600" b="1" dirty="0" err="1" smtClean="0"/>
              <a:t>Костюркина</a:t>
            </a:r>
            <a:r>
              <a:rPr lang="ru-RU" sz="1600" b="1" dirty="0" smtClean="0"/>
              <a:t> Ирина Валерьевна, </a:t>
            </a:r>
            <a:r>
              <a:rPr lang="ru-RU" sz="1600" dirty="0" smtClean="0"/>
              <a:t>ведущий методист Городского Центра истории Новосибирской книги, директор экскурсионного центра «Созвездие близнецов».</a:t>
            </a:r>
          </a:p>
          <a:p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Финалисты конкурса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19" y="1458489"/>
          <a:ext cx="8643998" cy="5004796"/>
        </p:xfrm>
        <a:graphic>
          <a:graphicData uri="http://schemas.openxmlformats.org/drawingml/2006/table">
            <a:tbl>
              <a:tblPr/>
              <a:tblGrid>
                <a:gridCol w="1571637"/>
                <a:gridCol w="3571900"/>
                <a:gridCol w="3500461"/>
              </a:tblGrid>
              <a:tr h="843935"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b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Место </a:t>
                      </a:r>
                      <a:endParaRPr kumimoji="0" lang="ru-RU" sz="2400" b="1" kern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№ ОУ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Ф.И. </a:t>
                      </a:r>
                      <a:r>
                        <a:rPr lang="ru-RU" sz="2400" b="1" dirty="0" smtClean="0">
                          <a:latin typeface="Times New Roman"/>
                          <a:ea typeface="Times New Roman"/>
                        </a:rPr>
                        <a:t>победителей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latin typeface="Times New Roman"/>
                          <a:ea typeface="Times New Roman"/>
                        </a:rPr>
                        <a:t> и призеров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3607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latin typeface="Times New Roman"/>
                          <a:ea typeface="Times New Roman"/>
                        </a:rPr>
                        <a:t>I</a:t>
                      </a:r>
                      <a:endParaRPr lang="ru-RU" sz="2200" b="1" dirty="0">
                        <a:latin typeface="Times New Roman"/>
                        <a:ea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2200" b="0" dirty="0">
                          <a:latin typeface="Times New Roman"/>
                          <a:ea typeface="Times New Roman"/>
                        </a:rPr>
                        <a:t>МБОУ СОШ № </a:t>
                      </a:r>
                      <a:r>
                        <a:rPr lang="ru-RU" sz="2200" b="0" dirty="0" smtClean="0">
                          <a:latin typeface="Times New Roman"/>
                          <a:ea typeface="Times New Roman"/>
                        </a:rPr>
                        <a:t>96 </a:t>
                      </a: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2200" b="0" dirty="0" smtClean="0">
                          <a:latin typeface="Times New Roman"/>
                          <a:ea typeface="Times New Roman"/>
                        </a:rPr>
                        <a:t>«Лицей № 81»</a:t>
                      </a:r>
                      <a:endParaRPr lang="ru-RU" sz="2200" b="0" dirty="0">
                        <a:latin typeface="Times New Roman"/>
                        <a:ea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Демонова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Софья, 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Рыболовлева Мария </a:t>
                      </a:r>
                      <a:endParaRPr lang="ru-RU" sz="2200" b="0" dirty="0">
                        <a:latin typeface="Times New Roman"/>
                        <a:ea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2951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latin typeface="Times New Roman"/>
                          <a:ea typeface="Times New Roman"/>
                        </a:rPr>
                        <a:t>II</a:t>
                      </a:r>
                      <a:endParaRPr lang="ru-RU" sz="2200" b="1" dirty="0">
                        <a:latin typeface="Times New Roman"/>
                        <a:ea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2200" b="0" dirty="0">
                          <a:latin typeface="Times New Roman"/>
                          <a:ea typeface="Times New Roman"/>
                        </a:rPr>
                        <a:t>МБОУ </a:t>
                      </a:r>
                      <a:r>
                        <a:rPr lang="en-US" sz="2200" b="0" dirty="0" smtClean="0">
                          <a:latin typeface="Times New Roman"/>
                          <a:ea typeface="Times New Roman"/>
                        </a:rPr>
                        <a:t>C</a:t>
                      </a:r>
                      <a:r>
                        <a:rPr lang="ru-RU" sz="2200" b="0" dirty="0" smtClean="0">
                          <a:latin typeface="Times New Roman"/>
                          <a:ea typeface="Times New Roman"/>
                        </a:rPr>
                        <a:t>ОШ</a:t>
                      </a:r>
                      <a:r>
                        <a:rPr lang="ru-RU" sz="2200" b="0" baseline="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b="0" dirty="0" smtClean="0">
                          <a:latin typeface="Times New Roman"/>
                          <a:ea typeface="Times New Roman"/>
                        </a:rPr>
                        <a:t>№ 28</a:t>
                      </a:r>
                      <a:endParaRPr lang="ru-RU" sz="2200" b="0" dirty="0">
                        <a:latin typeface="Times New Roman"/>
                        <a:ea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Лукьянова Алина,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Госман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Дарья</a:t>
                      </a:r>
                      <a:endParaRPr lang="ru-RU" sz="2200" b="0" dirty="0">
                        <a:latin typeface="Times New Roman"/>
                        <a:ea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3607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latin typeface="Times New Roman"/>
                          <a:ea typeface="Times New Roman"/>
                        </a:rPr>
                        <a:t>III</a:t>
                      </a:r>
                      <a:endParaRPr lang="ru-RU" sz="2200" b="1" dirty="0">
                        <a:latin typeface="Times New Roman"/>
                        <a:ea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2200" b="0" dirty="0">
                          <a:latin typeface="Times New Roman"/>
                          <a:ea typeface="Times New Roman"/>
                        </a:rPr>
                        <a:t>МБОУ СОШ № </a:t>
                      </a:r>
                      <a:r>
                        <a:rPr lang="ru-RU" sz="2200" b="0" dirty="0" smtClean="0">
                          <a:latin typeface="Times New Roman"/>
                          <a:ea typeface="Times New Roman"/>
                        </a:rPr>
                        <a:t>40 МБОУ СОШ № 195</a:t>
                      </a:r>
                      <a:endParaRPr lang="ru-RU" sz="2200" b="0" dirty="0">
                        <a:latin typeface="Times New Roman"/>
                        <a:ea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Налобина Кристина 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Давлатова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Мадина</a:t>
                      </a:r>
                      <a:endParaRPr lang="ru-RU" sz="2200" b="0" dirty="0">
                        <a:latin typeface="Times New Roman"/>
                        <a:ea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3607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latin typeface="Times New Roman"/>
                          <a:ea typeface="Times New Roman"/>
                        </a:rPr>
                        <a:t>IV</a:t>
                      </a:r>
                      <a:endParaRPr lang="ru-RU" sz="2200" b="1" dirty="0">
                        <a:latin typeface="Times New Roman"/>
                        <a:ea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2200" b="0" dirty="0">
                          <a:latin typeface="Times New Roman"/>
                          <a:ea typeface="Times New Roman"/>
                        </a:rPr>
                        <a:t>МБОУ </a:t>
                      </a:r>
                      <a:r>
                        <a:rPr lang="ru-RU" sz="2200" b="0" dirty="0" smtClean="0">
                          <a:latin typeface="Times New Roman"/>
                          <a:ea typeface="Times New Roman"/>
                        </a:rPr>
                        <a:t>СОШ </a:t>
                      </a:r>
                      <a:r>
                        <a:rPr lang="ru-RU" sz="2200" b="0" dirty="0">
                          <a:latin typeface="Times New Roman"/>
                          <a:ea typeface="Times New Roman"/>
                        </a:rPr>
                        <a:t>№ </a:t>
                      </a:r>
                      <a:r>
                        <a:rPr lang="ru-RU" sz="2200" b="0" dirty="0" smtClean="0">
                          <a:latin typeface="Times New Roman"/>
                          <a:ea typeface="Times New Roman"/>
                        </a:rPr>
                        <a:t>80</a:t>
                      </a: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2200" b="0" dirty="0" smtClean="0">
                          <a:latin typeface="Times New Roman"/>
                          <a:ea typeface="Times New Roman"/>
                        </a:rPr>
                        <a:t>МБОУ СОШ № 86</a:t>
                      </a:r>
                      <a:endParaRPr lang="ru-RU" sz="2200" b="0" dirty="0">
                        <a:latin typeface="Times New Roman"/>
                        <a:ea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Бурыкина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Светлана 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Кудрякова Анастасия</a:t>
                      </a:r>
                      <a:endParaRPr lang="ru-RU" sz="2200" b="0" dirty="0">
                        <a:latin typeface="Times New Roman"/>
                        <a:ea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3607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latin typeface="Times New Roman"/>
                          <a:ea typeface="Times New Roman"/>
                        </a:rPr>
                        <a:t>V</a:t>
                      </a:r>
                      <a:endParaRPr lang="ru-RU" sz="2200" b="1" dirty="0">
                        <a:latin typeface="Times New Roman"/>
                        <a:ea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2200" b="0" dirty="0">
                          <a:latin typeface="Times New Roman"/>
                          <a:ea typeface="Times New Roman"/>
                        </a:rPr>
                        <a:t>МБОУ СОШ № </a:t>
                      </a:r>
                      <a:r>
                        <a:rPr lang="ru-RU" sz="2200" b="0" dirty="0" smtClean="0">
                          <a:latin typeface="Times New Roman"/>
                          <a:ea typeface="Times New Roman"/>
                        </a:rPr>
                        <a:t>41</a:t>
                      </a: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2200" b="0" dirty="0" smtClean="0">
                          <a:latin typeface="Times New Roman"/>
                          <a:ea typeface="Times New Roman"/>
                        </a:rPr>
                        <a:t>МБОУ СОШ № 47</a:t>
                      </a:r>
                      <a:endParaRPr lang="ru-RU" sz="2200" b="0" dirty="0">
                        <a:latin typeface="Times New Roman"/>
                        <a:ea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Саблина Анастасия 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Щербаков Андрей</a:t>
                      </a:r>
                      <a:endParaRPr lang="ru-RU" sz="2200" b="0" dirty="0">
                        <a:latin typeface="Times New Roman"/>
                        <a:ea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593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latin typeface="Times New Roman"/>
                          <a:ea typeface="Times New Roman"/>
                        </a:rPr>
                        <a:t>VI</a:t>
                      </a:r>
                      <a:endParaRPr lang="ru-RU" sz="2200" b="1" dirty="0">
                        <a:latin typeface="Times New Roman"/>
                        <a:ea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2200" b="0" dirty="0">
                          <a:latin typeface="Times New Roman"/>
                          <a:ea typeface="Times New Roman"/>
                        </a:rPr>
                        <a:t>МБОУ СОШ № </a:t>
                      </a:r>
                      <a:r>
                        <a:rPr lang="ru-RU" sz="2200" b="0" dirty="0" smtClean="0">
                          <a:latin typeface="Times New Roman"/>
                          <a:ea typeface="Times New Roman"/>
                        </a:rPr>
                        <a:t>147</a:t>
                      </a:r>
                      <a:endParaRPr lang="ru-RU" sz="2200" b="0" dirty="0">
                        <a:latin typeface="Times New Roman"/>
                        <a:ea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Тананыхина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Валерия</a:t>
                      </a:r>
                      <a:endParaRPr lang="ru-RU" sz="2200" b="0" dirty="0">
                        <a:latin typeface="Times New Roman"/>
                        <a:ea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71438"/>
            <a:ext cx="8534400" cy="1142984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Научно-практическая конференция руководителей школьных музеев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1357298"/>
            <a:ext cx="478634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Дата проведения конференции</a:t>
            </a:r>
            <a:r>
              <a:rPr lang="ru-RU" sz="2400" dirty="0" smtClean="0"/>
              <a:t>: </a:t>
            </a:r>
          </a:p>
          <a:p>
            <a:r>
              <a:rPr lang="ru-RU" sz="2400" dirty="0" smtClean="0"/>
              <a:t>5 февраля 2014 года</a:t>
            </a:r>
          </a:p>
          <a:p>
            <a:r>
              <a:rPr lang="ru-RU" sz="2400" dirty="0" smtClean="0"/>
              <a:t> </a:t>
            </a:r>
          </a:p>
          <a:p>
            <a:r>
              <a:rPr lang="ru-RU" sz="2400" dirty="0" smtClean="0"/>
              <a:t> </a:t>
            </a:r>
            <a:r>
              <a:rPr lang="ru-RU" sz="2400" b="1" dirty="0" smtClean="0"/>
              <a:t>Доклады</a:t>
            </a:r>
            <a:r>
              <a:rPr lang="ru-RU" sz="2400" dirty="0" smtClean="0"/>
              <a:t> принимаются до 30 декабря 2014 г. </a:t>
            </a:r>
          </a:p>
          <a:p>
            <a:r>
              <a:rPr lang="ru-RU" sz="2400" dirty="0" smtClean="0"/>
              <a:t> </a:t>
            </a:r>
          </a:p>
        </p:txBody>
      </p:sp>
      <p:pic>
        <p:nvPicPr>
          <p:cNvPr id="1026" name="Picture 2" descr="C:\Users\Наталья Николаевна\Documents\Фото\мероприятия отдела музеев\НПК руководителей\конференция 2014\IMG_9814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14282" y="3786190"/>
            <a:ext cx="3929058" cy="2619372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4786314" y="4716860"/>
            <a:ext cx="40005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/>
              <a:t>Статьи</a:t>
            </a:r>
            <a:r>
              <a:rPr lang="ru-RU" sz="2400" dirty="0" smtClean="0"/>
              <a:t> принимаются в печатном и электронном вариантах до 1 февраля 2015 года</a:t>
            </a:r>
            <a:endParaRPr lang="ru-RU" sz="2400" dirty="0"/>
          </a:p>
        </p:txBody>
      </p:sp>
      <p:pic>
        <p:nvPicPr>
          <p:cNvPr id="1027" name="Picture 3" descr="C:\Users\Наталья Николаевна\Documents\Фото\мероприятия отдела музеев\НПК руководителей\конференция 2014\IMG_9862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4857752" y="1500174"/>
            <a:ext cx="3845357" cy="32170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14290"/>
            <a:ext cx="8534400" cy="92869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Научно-практическая конференция школьников «НОУ «Сибирь»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14314" y="1714488"/>
            <a:ext cx="550069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Участники конференции:</a:t>
            </a:r>
          </a:p>
          <a:p>
            <a:endParaRPr lang="ru-RU" sz="2400" dirty="0" smtClean="0"/>
          </a:p>
          <a:p>
            <a:r>
              <a:rPr lang="ru-RU" sz="2400" dirty="0" smtClean="0"/>
              <a:t>МБОУ Гимназия № 7, 16, Лицей № 176, МБОУ СОШ № 57, 32, 40, 82, 94, 141.</a:t>
            </a:r>
            <a:endParaRPr lang="ru-RU" sz="2400" dirty="0"/>
          </a:p>
        </p:txBody>
      </p:sp>
      <p:pic>
        <p:nvPicPr>
          <p:cNvPr id="1028" name="Picture 4" descr="C:\Documents and Settings\Мама\Рабочий стол\педсовет 2013\2013-09 (сен)\2013-09 (сен)\2013-09 (сен)\сканирование0001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5857884" y="1643050"/>
            <a:ext cx="3071834" cy="2194167"/>
          </a:xfrm>
          <a:prstGeom prst="rect">
            <a:avLst/>
          </a:prstGeom>
          <a:noFill/>
        </p:spPr>
      </p:pic>
      <p:pic>
        <p:nvPicPr>
          <p:cNvPr id="1029" name="Picture 5" descr="C:\Documents and Settings\Мама\Рабочий стол\педсовет 2013\2013-09 (сен)\2013-09 (сен)\2013-09 (сен)\сканирование0001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285720" y="4000504"/>
            <a:ext cx="5357882" cy="2296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4294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Результаты участия в НПК школьников </a:t>
            </a:r>
            <a:br>
              <a:rPr lang="ru-RU" dirty="0" smtClean="0"/>
            </a:br>
            <a:r>
              <a:rPr lang="ru-RU" dirty="0" smtClean="0"/>
              <a:t>«НОУ «Сибирь»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u="sng" dirty="0" smtClean="0"/>
              <a:t>Золотая Лига:</a:t>
            </a:r>
            <a:endParaRPr lang="ru-RU" dirty="0" smtClean="0"/>
          </a:p>
          <a:p>
            <a:r>
              <a:rPr lang="ru-RU" dirty="0" smtClean="0"/>
              <a:t>Никитина Дарья, ученица 10 класса МБОУ СОШ № 94.</a:t>
            </a:r>
          </a:p>
          <a:p>
            <a:pPr>
              <a:buNone/>
            </a:pPr>
            <a:r>
              <a:rPr lang="ru-RU" b="1" u="sng" dirty="0" smtClean="0"/>
              <a:t>Лауреаты: </a:t>
            </a:r>
            <a:endParaRPr lang="ru-RU" dirty="0" smtClean="0"/>
          </a:p>
          <a:p>
            <a:r>
              <a:rPr lang="ru-RU" dirty="0" smtClean="0"/>
              <a:t>Зиновьева Светлана, ученица 10 класса МБОУ СОШ № 82,</a:t>
            </a:r>
          </a:p>
          <a:p>
            <a:r>
              <a:rPr lang="ru-RU" dirty="0" err="1" smtClean="0"/>
              <a:t>Ремигайло</a:t>
            </a:r>
            <a:r>
              <a:rPr lang="ru-RU" dirty="0" smtClean="0"/>
              <a:t> Анастасия, ученица 9 класса МБОУ СОШ № 141, </a:t>
            </a:r>
          </a:p>
          <a:p>
            <a:r>
              <a:rPr lang="ru-RU" dirty="0" smtClean="0"/>
              <a:t>Шевчук Мария, ученица 10 класса МБОУ Лицея № 176.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14290"/>
            <a:ext cx="8534400" cy="92869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Городской конкурс </a:t>
            </a:r>
            <a:br>
              <a:rPr lang="ru-RU" b="1" dirty="0" smtClean="0"/>
            </a:br>
            <a:r>
              <a:rPr lang="ru-RU" b="1" dirty="0" smtClean="0"/>
              <a:t>«Школьный музей о времени и о себе»</a:t>
            </a:r>
            <a:endParaRPr lang="ru-RU" dirty="0"/>
          </a:p>
        </p:txBody>
      </p:sp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214282" y="1643050"/>
            <a:ext cx="8643998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180975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Arial" pitchFamily="34" charset="0"/>
                <a:ea typeface="Times New Roman" pitchFamily="18" charset="0"/>
              </a:rPr>
              <a:t>Цели и задачи </a:t>
            </a:r>
            <a:r>
              <a:rPr lang="ru-RU" sz="2000" b="1" dirty="0" smtClean="0">
                <a:solidFill>
                  <a:srgbClr val="262626"/>
                </a:solidFill>
                <a:latin typeface="Arial" pitchFamily="34" charset="0"/>
                <a:ea typeface="Times New Roman" pitchFamily="18" charset="0"/>
              </a:rPr>
              <a:t>конкурса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Arial" pitchFamily="34" charset="0"/>
                <a:ea typeface="Times New Roman" pitchFamily="18" charset="0"/>
              </a:rPr>
              <a:t>:</a:t>
            </a:r>
          </a:p>
          <a:p>
            <a:pPr lvl="0" indent="180975" algn="just" fontAlgn="base">
              <a:spcBef>
                <a:spcPct val="0"/>
              </a:spcBef>
              <a:spcAft>
                <a:spcPct val="0"/>
              </a:spcAft>
            </a:pPr>
            <a:endParaRPr lang="ru-RU" sz="2000" b="1" dirty="0" smtClean="0">
              <a:solidFill>
                <a:srgbClr val="262626"/>
              </a:solidFill>
              <a:latin typeface="Arial" pitchFamily="34" charset="0"/>
              <a:ea typeface="Times New Roman" pitchFamily="18" charset="0"/>
            </a:endParaRPr>
          </a:p>
          <a:p>
            <a:pPr lvl="0" indent="177800">
              <a:buClr>
                <a:srgbClr val="C00000"/>
              </a:buClr>
              <a:buFont typeface="Arial" pitchFamily="34" charset="0"/>
              <a:buChar char="•"/>
            </a:pPr>
            <a:r>
              <a:rPr lang="ru-RU" sz="2200" b="1" dirty="0" smtClean="0"/>
              <a:t>создание условий для изучения исторического наследия России и формирования у подрастающего поколения активной жизненной позиции; </a:t>
            </a:r>
            <a:endParaRPr lang="ru-RU" sz="2200" dirty="0" smtClean="0"/>
          </a:p>
          <a:p>
            <a:pPr marL="0" lvl="1" indent="177800">
              <a:buClr>
                <a:srgbClr val="C00000"/>
              </a:buClr>
              <a:buFont typeface="Arial" pitchFamily="34" charset="0"/>
              <a:buChar char="•"/>
            </a:pPr>
            <a:r>
              <a:rPr lang="ru-RU" sz="2200" b="1" dirty="0" smtClean="0"/>
              <a:t>развитие и популяризация музееведения как формы патриотического, исторического и нравственного воспитания подрастающего поколения;</a:t>
            </a:r>
            <a:endParaRPr lang="ru-RU" sz="2200" dirty="0" smtClean="0"/>
          </a:p>
          <a:p>
            <a:pPr marL="0" lvl="1" indent="177800">
              <a:buClr>
                <a:srgbClr val="C00000"/>
              </a:buClr>
              <a:buFont typeface="Arial" pitchFamily="34" charset="0"/>
              <a:buChar char="•"/>
            </a:pPr>
            <a:r>
              <a:rPr lang="ru-RU" sz="2200" b="1" dirty="0" smtClean="0"/>
              <a:t>выявление лучших школьных музеев с целью последующей пропаганды опыта их работы,</a:t>
            </a:r>
            <a:endParaRPr lang="ru-RU" sz="2200" dirty="0" smtClean="0"/>
          </a:p>
          <a:p>
            <a:pPr marL="0" lvl="1" indent="177800">
              <a:buClr>
                <a:srgbClr val="C00000"/>
              </a:buClr>
              <a:buFont typeface="Arial" pitchFamily="34" charset="0"/>
              <a:buChar char="•"/>
            </a:pPr>
            <a:r>
              <a:rPr lang="ru-RU" sz="2200" b="1" dirty="0" smtClean="0"/>
              <a:t>изучение методического уровня различных форм работы с детскими коллективами;</a:t>
            </a:r>
            <a:endParaRPr lang="ru-RU" sz="2200" dirty="0" smtClean="0"/>
          </a:p>
          <a:p>
            <a:pPr marL="0" lvl="1" indent="177800">
              <a:buClr>
                <a:srgbClr val="C00000"/>
              </a:buClr>
              <a:buFont typeface="Arial" pitchFamily="34" charset="0"/>
              <a:buChar char="•"/>
            </a:pPr>
            <a:r>
              <a:rPr lang="ru-RU" sz="2200" b="1" dirty="0" smtClean="0"/>
              <a:t>укрепление сотрудничества между школьными музеями города Новосибирска.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384032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>Курсы для руководителей музеев образовательных учреждений</a:t>
            </a:r>
            <a:endParaRPr lang="ru-RU" dirty="0"/>
          </a:p>
        </p:txBody>
      </p:sp>
      <p:grpSp>
        <p:nvGrpSpPr>
          <p:cNvPr id="6" name="Группа 5"/>
          <p:cNvGrpSpPr/>
          <p:nvPr/>
        </p:nvGrpSpPr>
        <p:grpSpPr>
          <a:xfrm>
            <a:off x="142844" y="1357298"/>
            <a:ext cx="4000528" cy="2647429"/>
            <a:chOff x="142844" y="1357298"/>
            <a:chExt cx="4429156" cy="3147495"/>
          </a:xfrm>
        </p:grpSpPr>
        <p:pic>
          <p:nvPicPr>
            <p:cNvPr id="1026" name="Picture 2" descr="C:\Documents and Settings\Мама\Рабочий стол\педсовет 2013\2013-09 (сен)\сканирование0002.jpg"/>
            <p:cNvPicPr>
              <a:picLocks noChangeAspect="1" noChangeArrowheads="1"/>
            </p:cNvPicPr>
            <p:nvPr/>
          </p:nvPicPr>
          <p:blipFill>
            <a:blip r:embed="rId2" cstate="screen"/>
            <a:srcRect/>
            <a:stretch>
              <a:fillRect/>
            </a:stretch>
          </p:blipFill>
          <p:spPr bwMode="auto">
            <a:xfrm rot="16200000">
              <a:off x="1876415" y="1804985"/>
              <a:ext cx="3143272" cy="2247898"/>
            </a:xfrm>
            <a:prstGeom prst="rect">
              <a:avLst/>
            </a:prstGeom>
            <a:noFill/>
          </p:spPr>
        </p:pic>
        <p:pic>
          <p:nvPicPr>
            <p:cNvPr id="1027" name="Picture 3" descr="C:\Documents and Settings\Мама\Рабочий стол\педсовет 2013\2013-09 (сен)\сканирование0001.jpg"/>
            <p:cNvPicPr>
              <a:picLocks noChangeAspect="1" noChangeArrowheads="1"/>
            </p:cNvPicPr>
            <p:nvPr/>
          </p:nvPicPr>
          <p:blipFill>
            <a:blip r:embed="rId3" cstate="screen"/>
            <a:srcRect/>
            <a:stretch>
              <a:fillRect/>
            </a:stretch>
          </p:blipFill>
          <p:spPr bwMode="auto">
            <a:xfrm rot="16200000">
              <a:off x="-323613" y="1823756"/>
              <a:ext cx="3147494" cy="2214579"/>
            </a:xfrm>
            <a:prstGeom prst="rect">
              <a:avLst/>
            </a:prstGeom>
            <a:noFill/>
          </p:spPr>
        </p:pic>
      </p:grpSp>
      <p:pic>
        <p:nvPicPr>
          <p:cNvPr id="13313" name="Picture 1" descr="C:\Users\Наталья Николаевна\Documents\Фото\мероприятия отдела музеев\Фото курсы ПДО 2013\IMG_3838.JPG"/>
          <p:cNvPicPr>
            <a:picLocks noChangeAspect="1" noChangeArrowheads="1"/>
          </p:cNvPicPr>
          <p:nvPr/>
        </p:nvPicPr>
        <p:blipFill>
          <a:blip r:embed="rId4" cstate="screen">
            <a:lum bright="10000"/>
          </a:blip>
          <a:srcRect/>
          <a:stretch>
            <a:fillRect/>
          </a:stretch>
        </p:blipFill>
        <p:spPr bwMode="auto">
          <a:xfrm>
            <a:off x="4357686" y="1428736"/>
            <a:ext cx="4500562" cy="3000375"/>
          </a:xfrm>
          <a:prstGeom prst="rect">
            <a:avLst/>
          </a:prstGeom>
          <a:noFill/>
        </p:spPr>
      </p:pic>
      <p:pic>
        <p:nvPicPr>
          <p:cNvPr id="13314" name="Picture 2" descr="C:\Users\Наталья Николаевна\Documents\Фото\мероприятия отдела музеев\Фото курсы ПДО 2013\IMG_3873.JPG"/>
          <p:cNvPicPr>
            <a:picLocks noChangeAspect="1" noChangeArrowheads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428628" y="4071942"/>
            <a:ext cx="3857620" cy="2571747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4357718" y="4857760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dirty="0" smtClean="0"/>
              <a:t>«Содержание и методика краеведения в современной школе»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384032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b="1" i="1" dirty="0"/>
              <a:t>Курсы для руководителей музеев образовательных учреждений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1571612"/>
            <a:ext cx="857256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/>
              <a:t>Современные проблемы музейной педагогики. </a:t>
            </a:r>
          </a:p>
          <a:p>
            <a:r>
              <a:rPr lang="ru-RU" sz="3200" b="1" dirty="0" smtClean="0"/>
              <a:t>Информационные технологии в работе школьного музея. </a:t>
            </a:r>
          </a:p>
          <a:p>
            <a:r>
              <a:rPr lang="ru-RU" sz="3200" b="1" dirty="0" smtClean="0"/>
              <a:t>Муниципальный грант. </a:t>
            </a:r>
          </a:p>
          <a:p>
            <a:r>
              <a:rPr lang="ru-RU" sz="3200" b="1" dirty="0" smtClean="0"/>
              <a:t>Мониторинг работы музея образовательного учреждения. Экскурсионная деятельность – одна из основной формы работы музея. Интерактивная экскурсия.</a:t>
            </a:r>
            <a:r>
              <a:rPr lang="ru-RU" sz="3200" dirty="0" smtClean="0"/>
              <a:t> 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0"/>
            <a:ext cx="8534400" cy="1142984"/>
          </a:xfrm>
        </p:spPr>
        <p:txBody>
          <a:bodyPr>
            <a:normAutofit/>
          </a:bodyPr>
          <a:lstStyle/>
          <a:p>
            <a:r>
              <a:rPr lang="ru-RU" b="1" dirty="0" err="1" smtClean="0"/>
              <a:t>Перепаспортизация</a:t>
            </a:r>
            <a:r>
              <a:rPr lang="ru-RU" b="1" dirty="0" smtClean="0"/>
              <a:t> музеев образовательных учреждений </a:t>
            </a:r>
            <a:endParaRPr lang="ru-RU" dirty="0"/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285720" y="1571612"/>
            <a:ext cx="857256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000" b="1" dirty="0" smtClean="0"/>
              <a:t>Дзержинский район: </a:t>
            </a:r>
            <a:r>
              <a:rPr lang="ru-RU" sz="2000" dirty="0" smtClean="0"/>
              <a:t>МБОУ Гимназия № 15, МБОУ Лицей № 113, МБОУ АКЛ, МБОУ СОШ № 7, 57, 82, 169, 197.</a:t>
            </a:r>
          </a:p>
          <a:p>
            <a:r>
              <a:rPr lang="ru-RU" sz="2000" b="1" dirty="0" smtClean="0"/>
              <a:t>Калининский район: </a:t>
            </a:r>
            <a:r>
              <a:rPr lang="ru-RU" sz="2000" dirty="0" smtClean="0"/>
              <a:t>МБОУ Гимназия № 12, 105, 158 (оба музея), 173, 184, 203.</a:t>
            </a:r>
          </a:p>
          <a:p>
            <a:r>
              <a:rPr lang="ru-RU" sz="2000" b="1" dirty="0" smtClean="0"/>
              <a:t>Кировский район: </a:t>
            </a:r>
            <a:r>
              <a:rPr lang="ru-RU" sz="2000" dirty="0" smtClean="0"/>
              <a:t>МАОУ Гимназия № 7, МБОУ СОШ № 41, 47, 49, 63, 108, 128, 134, 152, 182 (оба музея), 192, 196, 198, МКОУ </a:t>
            </a:r>
            <a:r>
              <a:rPr lang="ru-RU" sz="2000" dirty="0" err="1" smtClean="0"/>
              <a:t>д</a:t>
            </a:r>
            <a:r>
              <a:rPr lang="ru-RU" sz="2000" dirty="0" smtClean="0"/>
              <a:t>/с № 425, 436.</a:t>
            </a:r>
          </a:p>
          <a:p>
            <a:r>
              <a:rPr lang="ru-RU" sz="2000" b="1" dirty="0" smtClean="0"/>
              <a:t>Ленинский район: </a:t>
            </a:r>
            <a:r>
              <a:rPr lang="ru-RU" sz="2000" dirty="0" smtClean="0"/>
              <a:t>МБОУ Гимназия № 14, 16, 17, МБОУ СОШ № 15 (оба музея), 20, 48 (оба музея), 66, 72, 90, 94, 129.</a:t>
            </a:r>
          </a:p>
          <a:p>
            <a:r>
              <a:rPr lang="ru-RU" sz="2000" b="1" dirty="0" smtClean="0"/>
              <a:t>Октябрьский район: </a:t>
            </a:r>
            <a:r>
              <a:rPr lang="ru-RU" sz="2000" dirty="0" smtClean="0"/>
              <a:t>МБОУ СОШ № 52, 202.</a:t>
            </a:r>
          </a:p>
          <a:p>
            <a:r>
              <a:rPr lang="ru-RU" sz="2000" b="1" dirty="0" smtClean="0"/>
              <a:t>Первомайский район: </a:t>
            </a:r>
            <a:r>
              <a:rPr lang="ru-RU" sz="2000" dirty="0" smtClean="0"/>
              <a:t>МБОШИ ТЛИ № 128, МБОУ СОШ № 142, 144, МКДОУ </a:t>
            </a:r>
            <a:r>
              <a:rPr lang="ru-RU" sz="2000" dirty="0" err="1" smtClean="0"/>
              <a:t>д</a:t>
            </a:r>
            <a:r>
              <a:rPr lang="ru-RU" sz="2000" dirty="0" smtClean="0"/>
              <a:t>/с № 27, </a:t>
            </a:r>
            <a:r>
              <a:rPr lang="ru-RU" sz="2000" dirty="0" err="1" smtClean="0"/>
              <a:t>д\с</a:t>
            </a:r>
            <a:r>
              <a:rPr lang="ru-RU" sz="2000" dirty="0" smtClean="0"/>
              <a:t> № 447.</a:t>
            </a:r>
          </a:p>
          <a:p>
            <a:r>
              <a:rPr lang="ru-RU" sz="2000" b="1" dirty="0" smtClean="0"/>
              <a:t>Советский район: </a:t>
            </a:r>
            <a:r>
              <a:rPr lang="ru-RU" sz="2000" dirty="0" smtClean="0"/>
              <a:t>МБОУ СОШ № 6, 61, 102, 121, МБОУ ДОД «ЦДТ Советского района» (оба музея).</a:t>
            </a:r>
          </a:p>
          <a:p>
            <a:r>
              <a:rPr lang="ru-RU" sz="2000" b="1" dirty="0" smtClean="0"/>
              <a:t>Центральный округ: </a:t>
            </a:r>
            <a:r>
              <a:rPr lang="ru-RU" sz="2000" dirty="0" smtClean="0"/>
              <a:t>МАОУ Гимназия № 10, МБОУ Лицей № 22, 200, МБОУ СОШ № 3, 4, 13, 29, 77, 100, 120, 172, 180.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384032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Городские массовые дела </a:t>
            </a:r>
            <a:br>
              <a:rPr lang="ru-RU" dirty="0" smtClean="0"/>
            </a:br>
            <a:r>
              <a:rPr lang="ru-RU" dirty="0" smtClean="0"/>
              <a:t>отдела музеев </a:t>
            </a:r>
            <a:r>
              <a:rPr lang="ru-RU" dirty="0" err="1" smtClean="0"/>
              <a:t>ГЦФКиС</a:t>
            </a:r>
            <a:r>
              <a:rPr lang="ru-RU" dirty="0" smtClean="0"/>
              <a:t> «Виктория»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43050"/>
            <a:ext cx="8229600" cy="4572032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совещание для руководителей музеев образовательных учреждений, </a:t>
            </a:r>
          </a:p>
          <a:p>
            <a:r>
              <a:rPr lang="ru-RU" sz="2400" b="1" dirty="0" smtClean="0"/>
              <a:t>конкурс «Экскурсовод школьного музея»,</a:t>
            </a:r>
          </a:p>
          <a:p>
            <a:r>
              <a:rPr lang="ru-RU" sz="2400" b="1" dirty="0" smtClean="0"/>
              <a:t>2 научно–практических конференции: для руководителей музеев ОУ и для учащихся «НОУ «Сибирь», </a:t>
            </a:r>
          </a:p>
          <a:p>
            <a:r>
              <a:rPr lang="ru-RU" sz="2400" b="1" dirty="0" smtClean="0"/>
              <a:t>конкурс «Школьный музей о времени и о себе», </a:t>
            </a:r>
          </a:p>
          <a:p>
            <a:r>
              <a:rPr lang="ru-RU" sz="2400" b="1" dirty="0" smtClean="0"/>
              <a:t>Фестиваль музеев.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0"/>
            <a:ext cx="8534400" cy="1142984"/>
          </a:xfrm>
        </p:spPr>
        <p:txBody>
          <a:bodyPr>
            <a:normAutofit/>
          </a:bodyPr>
          <a:lstStyle/>
          <a:p>
            <a:r>
              <a:rPr lang="ru-RU" b="1" dirty="0" smtClean="0"/>
              <a:t>Первичная паспортизация музеев образовательных учреждений </a:t>
            </a:r>
            <a:endParaRPr lang="ru-RU" dirty="0"/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285720" y="2175586"/>
            <a:ext cx="857256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800" b="1" dirty="0" smtClean="0"/>
              <a:t>Дзержинский район: </a:t>
            </a:r>
            <a:r>
              <a:rPr lang="ru-RU" sz="2800" dirty="0" smtClean="0"/>
              <a:t>МБОУ СОШ № 36, 153.</a:t>
            </a:r>
          </a:p>
          <a:p>
            <a:r>
              <a:rPr lang="ru-RU" sz="2800" b="1" dirty="0" smtClean="0"/>
              <a:t>Калининский район: </a:t>
            </a:r>
            <a:r>
              <a:rPr lang="ru-RU" sz="2800" dirty="0" smtClean="0"/>
              <a:t>МБОУ Лицей № 81, МБОУ СОШ № 8, 34.</a:t>
            </a:r>
          </a:p>
          <a:p>
            <a:r>
              <a:rPr lang="ru-RU" sz="2800" b="1" dirty="0" smtClean="0"/>
              <a:t>Ленинский район: </a:t>
            </a:r>
            <a:r>
              <a:rPr lang="ru-RU" sz="2800" dirty="0" smtClean="0"/>
              <a:t>МБОУ СОШ № 50.</a:t>
            </a:r>
          </a:p>
          <a:p>
            <a:r>
              <a:rPr lang="ru-RU" sz="2800" b="1" dirty="0" smtClean="0"/>
              <a:t>Советский район: </a:t>
            </a:r>
            <a:r>
              <a:rPr lang="ru-RU" sz="2800" dirty="0" smtClean="0"/>
              <a:t>МБОУ Гимназия № 5, МБОУ СОШ № 165.</a:t>
            </a:r>
          </a:p>
          <a:p>
            <a:r>
              <a:rPr lang="ru-RU" sz="2800" b="1" dirty="0" smtClean="0"/>
              <a:t>Центральный округ: </a:t>
            </a:r>
            <a:r>
              <a:rPr lang="ru-RU" sz="2800" dirty="0" smtClean="0"/>
              <a:t>МБОУ Гимназия № 9, МБВ(С)ОУВ(С)ОШ № 1, МБОУ ДОД </a:t>
            </a:r>
            <a:r>
              <a:rPr lang="ru-RU" sz="2800" dirty="0" err="1" smtClean="0"/>
              <a:t>ЦРТДиЮ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Фестиваль школьных музеев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143504" y="2058407"/>
            <a:ext cx="33575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15 мая 2014 года</a:t>
            </a:r>
            <a:endParaRPr lang="ru-RU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500034" y="4929198"/>
            <a:ext cx="35004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Центральный округ</a:t>
            </a:r>
            <a:endParaRPr lang="ru-RU" sz="3200" dirty="0"/>
          </a:p>
        </p:txBody>
      </p:sp>
      <p:pic>
        <p:nvPicPr>
          <p:cNvPr id="1026" name="Picture 2" descr="C:\Users\Наталья Николаевна\Documents\Фото\мероприятия отдела музеев\фестиваль\фестиваль 14\IMG8180JPG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85720" y="1428736"/>
            <a:ext cx="4171164" cy="2973584"/>
          </a:xfrm>
          <a:prstGeom prst="rect">
            <a:avLst/>
          </a:prstGeom>
          <a:noFill/>
        </p:spPr>
      </p:pic>
      <p:pic>
        <p:nvPicPr>
          <p:cNvPr id="1027" name="Picture 3" descr="C:\Users\Наталья Николаевна\Documents\Фото\мероприятия отдела музеев\фестиваль\фестиваль 14\IMG_4607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4214842" y="3357583"/>
            <a:ext cx="4714876" cy="31432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917712"/>
            <a:ext cx="8229600" cy="2725734"/>
          </a:xfrm>
        </p:spPr>
        <p:txBody>
          <a:bodyPr>
            <a:noAutofit/>
          </a:bodyPr>
          <a:lstStyle/>
          <a:p>
            <a:r>
              <a:rPr lang="ru-RU" sz="8800" dirty="0" smtClean="0"/>
              <a:t>Спасибо за внимание</a:t>
            </a:r>
            <a:endParaRPr lang="ru-RU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Наши  активисты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2428868"/>
            <a:ext cx="8503920" cy="3330712"/>
          </a:xfrm>
        </p:spPr>
        <p:txBody>
          <a:bodyPr/>
          <a:lstStyle/>
          <a:p>
            <a:r>
              <a:rPr lang="ru-RU" b="1" dirty="0" err="1" smtClean="0"/>
              <a:t>Черновина</a:t>
            </a:r>
            <a:r>
              <a:rPr lang="ru-RU" b="1" dirty="0" smtClean="0"/>
              <a:t> Ольга Владимировна, </a:t>
            </a:r>
            <a:r>
              <a:rPr lang="ru-RU" dirty="0" smtClean="0"/>
              <a:t>руководитель музея МБОУ СОШ № 40</a:t>
            </a:r>
          </a:p>
          <a:p>
            <a:r>
              <a:rPr lang="ru-RU" b="1" dirty="0" smtClean="0"/>
              <a:t>Голованова Елена Николаевна,</a:t>
            </a:r>
            <a:r>
              <a:rPr lang="ru-RU" dirty="0" smtClean="0"/>
              <a:t> руководитель музея МБОУ СОШ № 57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85718" y="1357297"/>
          <a:ext cx="8572561" cy="51460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0046"/>
                <a:gridCol w="1747370"/>
                <a:gridCol w="2107494"/>
                <a:gridCol w="2000264"/>
                <a:gridCol w="1857387"/>
              </a:tblGrid>
              <a:tr h="660956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№ </a:t>
                      </a: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п</a:t>
                      </a: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/</a:t>
                      </a: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п</a:t>
                      </a:r>
                      <a:endParaRPr lang="ru-RU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Район</a:t>
                      </a:r>
                      <a:endParaRPr lang="ru-RU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2011/2012</a:t>
                      </a:r>
                      <a:endParaRPr lang="ru-RU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%</a:t>
                      </a:r>
                      <a:endParaRPr lang="ru-RU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2012/2013</a:t>
                      </a:r>
                      <a:endParaRPr lang="ru-RU" sz="1100" dirty="0" smtClean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%</a:t>
                      </a:r>
                      <a:endParaRPr lang="ru-RU" sz="1100" dirty="0" smtClean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2013/2014</a:t>
                      </a:r>
                      <a:endParaRPr lang="ru-RU" sz="1100" dirty="0" smtClean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%</a:t>
                      </a:r>
                      <a:endParaRPr lang="ru-RU" sz="1100" dirty="0" smtClean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73483"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ru-RU" dirty="0" smtClean="0"/>
                        <a:t>1.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262626"/>
                          </a:solidFill>
                          <a:latin typeface="Times New Roman"/>
                          <a:ea typeface="Times New Roman"/>
                        </a:rPr>
                        <a:t>Дзержинский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262626"/>
                          </a:solidFill>
                          <a:latin typeface="Times New Roman"/>
                          <a:ea typeface="Times New Roman"/>
                        </a:rPr>
                        <a:t>51,75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262626"/>
                          </a:solidFill>
                          <a:latin typeface="Times New Roman"/>
                          <a:ea typeface="Times New Roman"/>
                        </a:rPr>
                        <a:t>14,0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37,3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61848"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ru-RU" dirty="0" smtClean="0"/>
                        <a:t>2.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262626"/>
                          </a:solidFill>
                          <a:latin typeface="Times New Roman"/>
                          <a:ea typeface="Times New Roman"/>
                        </a:rPr>
                        <a:t>Калининский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262626"/>
                          </a:solidFill>
                          <a:latin typeface="Times New Roman"/>
                          <a:ea typeface="Times New Roman"/>
                        </a:rPr>
                        <a:t>40,1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262626"/>
                          </a:solidFill>
                          <a:latin typeface="Times New Roman"/>
                          <a:ea typeface="Times New Roman"/>
                        </a:rPr>
                        <a:t>8,5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16,6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61848"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ru-RU" dirty="0" smtClean="0"/>
                        <a:t>3.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262626"/>
                          </a:solidFill>
                          <a:latin typeface="Times New Roman"/>
                          <a:ea typeface="Times New Roman"/>
                        </a:rPr>
                        <a:t>Кировский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262626"/>
                          </a:solidFill>
                          <a:latin typeface="Times New Roman"/>
                          <a:ea typeface="Times New Roman"/>
                        </a:rPr>
                        <a:t>31,33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262626"/>
                          </a:solidFill>
                          <a:latin typeface="Times New Roman"/>
                          <a:ea typeface="Times New Roman"/>
                        </a:rPr>
                        <a:t>12,8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26,0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61848"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ru-RU" dirty="0" smtClean="0"/>
                        <a:t>4.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262626"/>
                          </a:solidFill>
                          <a:latin typeface="Times New Roman"/>
                          <a:ea typeface="Times New Roman"/>
                        </a:rPr>
                        <a:t>Ленинский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262626"/>
                          </a:solidFill>
                          <a:latin typeface="Times New Roman"/>
                          <a:ea typeface="Times New Roman"/>
                        </a:rPr>
                        <a:t>47,0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262626"/>
                          </a:solidFill>
                          <a:latin typeface="Times New Roman"/>
                          <a:ea typeface="Times New Roman"/>
                        </a:rPr>
                        <a:t>23,6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33,3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61848"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ru-RU" dirty="0" smtClean="0"/>
                        <a:t>5.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262626"/>
                          </a:solidFill>
                          <a:latin typeface="Times New Roman"/>
                          <a:ea typeface="Times New Roman"/>
                        </a:rPr>
                        <a:t>Октябрьский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262626"/>
                          </a:solidFill>
                          <a:latin typeface="Times New Roman"/>
                          <a:ea typeface="Times New Roman"/>
                        </a:rPr>
                        <a:t>40,7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262626"/>
                          </a:solidFill>
                          <a:latin typeface="Times New Roman"/>
                          <a:ea typeface="Times New Roman"/>
                        </a:rPr>
                        <a:t>13,1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32,3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61848"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ru-RU" dirty="0" smtClean="0"/>
                        <a:t>6.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262626"/>
                          </a:solidFill>
                          <a:latin typeface="Times New Roman"/>
                          <a:ea typeface="Times New Roman"/>
                        </a:rPr>
                        <a:t>Первомайский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262626"/>
                          </a:solidFill>
                          <a:latin typeface="Times New Roman"/>
                          <a:ea typeface="Times New Roman"/>
                        </a:rPr>
                        <a:t>58,9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262626"/>
                          </a:solidFill>
                          <a:latin typeface="Times New Roman"/>
                          <a:ea typeface="Times New Roman"/>
                        </a:rPr>
                        <a:t>6,0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27,2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61848"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ru-RU" dirty="0" smtClean="0"/>
                        <a:t>7.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262626"/>
                          </a:solidFill>
                          <a:latin typeface="Times New Roman"/>
                          <a:ea typeface="Times New Roman"/>
                        </a:rPr>
                        <a:t>Советский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262626"/>
                          </a:solidFill>
                          <a:latin typeface="Times New Roman"/>
                          <a:ea typeface="Times New Roman"/>
                        </a:rPr>
                        <a:t>42,3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262626"/>
                          </a:solidFill>
                          <a:latin typeface="Times New Roman"/>
                          <a:ea typeface="Times New Roman"/>
                        </a:rPr>
                        <a:t>6,0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25,0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61848">
                <a:tc>
                  <a:txBody>
                    <a:bodyPr/>
                    <a:lstStyle/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ru-RU" dirty="0" smtClean="0"/>
                        <a:t>8.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262626"/>
                          </a:solidFill>
                          <a:latin typeface="Times New Roman"/>
                          <a:ea typeface="Times New Roman"/>
                        </a:rPr>
                        <a:t>Центральный округ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kern="1200" dirty="0" smtClean="0">
                          <a:solidFill>
                            <a:srgbClr val="262626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38,26</a:t>
                      </a:r>
                      <a:endParaRPr kumimoji="0" lang="ru-RU" sz="1400" kern="1200" dirty="0">
                        <a:solidFill>
                          <a:srgbClr val="262626"/>
                        </a:solidFill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262626"/>
                          </a:solidFill>
                          <a:latin typeface="Times New Roman"/>
                          <a:ea typeface="Times New Roman"/>
                        </a:rPr>
                        <a:t>16,0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18,7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61848">
                <a:tc gridSpan="2"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Средний % по городу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45,85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36,0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1" kern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27,4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42976" y="467005"/>
            <a:ext cx="70009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Таблица активности работы музеев ОУ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19" y="1361783"/>
          <a:ext cx="8572560" cy="49247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7968"/>
                <a:gridCol w="1729552"/>
                <a:gridCol w="1428760"/>
                <a:gridCol w="1428760"/>
                <a:gridCol w="1428760"/>
                <a:gridCol w="1428760"/>
              </a:tblGrid>
              <a:tr h="1034837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№ </a:t>
                      </a: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п</a:t>
                      </a: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/</a:t>
                      </a: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п</a:t>
                      </a:r>
                      <a:endParaRPr lang="ru-RU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Район, округ</a:t>
                      </a:r>
                      <a:endParaRPr lang="ru-RU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Кол-во музеев в районе</a:t>
                      </a:r>
                      <a:endParaRPr lang="ru-RU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1" kern="1200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Количество призовых мест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1" kern="1200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2011/2012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kumimoji="0" lang="ru-RU" sz="1400" b="1" kern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Количество призовых мест</a:t>
                      </a:r>
                      <a:endParaRPr lang="ru-RU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2012/2013</a:t>
                      </a:r>
                      <a:endParaRPr lang="ru-RU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Количество призовых мест</a:t>
                      </a:r>
                      <a:endParaRPr lang="ru-RU" sz="1200" dirty="0" smtClean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2013/2014</a:t>
                      </a:r>
                      <a:endParaRPr lang="ru-RU" sz="1200" dirty="0" smtClean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8623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262626"/>
                          </a:solidFill>
                          <a:latin typeface="Times New Roman"/>
                          <a:ea typeface="Times New Roman"/>
                        </a:rPr>
                        <a:t>Дзержинский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17 (было18)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10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262626"/>
                          </a:solidFill>
                          <a:latin typeface="Times New Roman"/>
                          <a:ea typeface="Times New Roman"/>
                        </a:rPr>
                        <a:t>7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8623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262626"/>
                          </a:solidFill>
                          <a:latin typeface="Times New Roman"/>
                          <a:ea typeface="Times New Roman"/>
                        </a:rPr>
                        <a:t>Калининский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16 (было 15)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3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262626"/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7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8623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262626"/>
                          </a:solidFill>
                          <a:latin typeface="Times New Roman"/>
                          <a:ea typeface="Times New Roman"/>
                        </a:rPr>
                        <a:t>Кировский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25 (было 24)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6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262626"/>
                          </a:solidFill>
                          <a:latin typeface="Times New Roman"/>
                          <a:ea typeface="Times New Roman"/>
                        </a:rPr>
                        <a:t>7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8623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262626"/>
                          </a:solidFill>
                          <a:latin typeface="Times New Roman"/>
                          <a:ea typeface="Times New Roman"/>
                        </a:rPr>
                        <a:t>Ленинский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32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13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262626"/>
                          </a:solidFill>
                          <a:latin typeface="Times New Roman"/>
                          <a:ea typeface="Times New Roman"/>
                        </a:rPr>
                        <a:t>6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9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8623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262626"/>
                          </a:solidFill>
                          <a:latin typeface="Times New Roman"/>
                          <a:ea typeface="Times New Roman"/>
                        </a:rPr>
                        <a:t>Октябрьский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17 (было 15)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262626"/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8623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262626"/>
                          </a:solidFill>
                          <a:latin typeface="Times New Roman"/>
                          <a:ea typeface="Times New Roman"/>
                        </a:rPr>
                        <a:t>Первомайский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11 (было 9)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7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262626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8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8623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262626"/>
                          </a:solidFill>
                          <a:latin typeface="Times New Roman"/>
                          <a:ea typeface="Times New Roman"/>
                        </a:rPr>
                        <a:t>Советский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12 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5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262626"/>
                          </a:solidFill>
                          <a:latin typeface="Times New Roman"/>
                          <a:ea typeface="Times New Roman"/>
                        </a:rPr>
                        <a:t>3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8623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262626"/>
                          </a:solidFill>
                          <a:latin typeface="Times New Roman"/>
                          <a:ea typeface="Times New Roman"/>
                        </a:rPr>
                        <a:t>Центральный округ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33 (было 32)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3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262626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57224" y="428604"/>
            <a:ext cx="75009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Результативность работы школьных музеев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Участие музеев ОУ в 3-4мероприятиях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714520"/>
            <a:ext cx="8503920" cy="4572000"/>
          </a:xfrm>
        </p:spPr>
        <p:txBody>
          <a:bodyPr>
            <a:noAutofit/>
          </a:bodyPr>
          <a:lstStyle/>
          <a:p>
            <a:r>
              <a:rPr lang="ru-RU" sz="2000" b="1" u="sng" dirty="0" smtClean="0"/>
              <a:t>Дзержинский район: МБОУ СОШ № 57, 71, 82,87, 96, 111, 169, МБОУ Лицей № 113; МБОУ АКЛ.</a:t>
            </a:r>
            <a:endParaRPr lang="ru-RU" sz="2000" dirty="0" smtClean="0"/>
          </a:p>
          <a:p>
            <a:r>
              <a:rPr lang="ru-RU" sz="2000" b="1" u="sng" dirty="0" smtClean="0"/>
              <a:t>Калининский район: МБОУ Гимназия № 12, МБОУ Лицей № 81, МБОУ СОШ № 28;</a:t>
            </a:r>
            <a:endParaRPr lang="ru-RU" sz="2000" dirty="0" smtClean="0"/>
          </a:p>
          <a:p>
            <a:r>
              <a:rPr lang="ru-RU" sz="2000" b="1" u="sng" dirty="0" smtClean="0"/>
              <a:t>Кировский район: МАОУ гимназия № 7, МАОУ Лицей № 176, МБОУ СОШ № 41, 47, 134, 182;</a:t>
            </a:r>
            <a:endParaRPr lang="ru-RU" sz="2000" dirty="0" smtClean="0"/>
          </a:p>
          <a:p>
            <a:r>
              <a:rPr lang="ru-RU" sz="2000" b="1" u="sng" dirty="0" smtClean="0"/>
              <a:t>Ленинский район: МБОУ Гимназия № 16, МБОУ СОШ № 40, 66, 73, 86, 90, 94, 129, 191, 210;</a:t>
            </a:r>
            <a:endParaRPr lang="ru-RU" sz="2000" dirty="0" smtClean="0"/>
          </a:p>
          <a:p>
            <a:r>
              <a:rPr lang="ru-RU" sz="2000" b="1" u="sng" dirty="0" smtClean="0"/>
              <a:t>Октябрьский район: МБОУ СОШ № 16, 32, 195, 202; </a:t>
            </a:r>
            <a:endParaRPr lang="ru-RU" sz="2000" dirty="0" smtClean="0"/>
          </a:p>
          <a:p>
            <a:r>
              <a:rPr lang="ru-RU" sz="2000" b="1" u="sng" dirty="0" smtClean="0"/>
              <a:t>Первомайский район: МБОУ СОШ № 141, 144, МКДОУ </a:t>
            </a:r>
            <a:r>
              <a:rPr lang="ru-RU" sz="2000" b="1" u="sng" dirty="0" err="1" smtClean="0"/>
              <a:t>д</a:t>
            </a:r>
            <a:r>
              <a:rPr lang="ru-RU" sz="2000" b="1" u="sng" dirty="0" smtClean="0"/>
              <a:t>/с № 27, 78;</a:t>
            </a:r>
            <a:endParaRPr lang="ru-RU" sz="2000" dirty="0" smtClean="0"/>
          </a:p>
          <a:p>
            <a:r>
              <a:rPr lang="ru-RU" sz="2000" b="1" u="sng" dirty="0" smtClean="0"/>
              <a:t>Советский район: МБОУ СОШ № 121, МБОУ ДОД ЦДТ;</a:t>
            </a:r>
            <a:endParaRPr lang="ru-RU" sz="2000" dirty="0" smtClean="0"/>
          </a:p>
          <a:p>
            <a:r>
              <a:rPr lang="ru-RU" sz="2000" b="1" u="sng" dirty="0" smtClean="0"/>
              <a:t>Центральный округ: МБОУ СОШ № 58. 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312594"/>
            <a:ext cx="8534400" cy="758952"/>
          </a:xfrm>
        </p:spPr>
        <p:txBody>
          <a:bodyPr>
            <a:noAutofit/>
          </a:bodyPr>
          <a:lstStyle/>
          <a:p>
            <a:r>
              <a:rPr lang="ru-RU" sz="2400" dirty="0" smtClean="0"/>
              <a:t>Не участвуют в городских массовых делах отдела по работе со школьными музеями </a:t>
            </a:r>
            <a:r>
              <a:rPr lang="ru-RU" sz="2400" dirty="0" err="1" smtClean="0"/>
              <a:t>ГЦФКиС</a:t>
            </a:r>
            <a:r>
              <a:rPr lang="ru-RU" sz="2400" dirty="0" smtClean="0"/>
              <a:t> «Виктория»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u="sng" dirty="0" smtClean="0"/>
              <a:t>Калининский район: </a:t>
            </a:r>
            <a:r>
              <a:rPr lang="ru-RU" u="sng" dirty="0" smtClean="0"/>
              <a:t>МБОУ СОШ № 23, 46, 158 (оба музея), 207;</a:t>
            </a:r>
            <a:endParaRPr lang="ru-RU" dirty="0" smtClean="0"/>
          </a:p>
          <a:p>
            <a:r>
              <a:rPr lang="ru-RU" b="1" u="sng" dirty="0" smtClean="0"/>
              <a:t>Кировский район: </a:t>
            </a:r>
            <a:r>
              <a:rPr lang="ru-RU" u="sng" dirty="0" smtClean="0"/>
              <a:t>МБОУ СОШ № 64, 135 (оба музея), МБОУ Лицей № 128, </a:t>
            </a:r>
            <a:r>
              <a:rPr lang="ru-RU" u="sng" dirty="0" err="1" smtClean="0"/>
              <a:t>д</a:t>
            </a:r>
            <a:r>
              <a:rPr lang="ru-RU" u="sng" dirty="0" smtClean="0"/>
              <a:t>/с № 425, 436, 461.</a:t>
            </a:r>
            <a:endParaRPr lang="ru-RU" dirty="0" smtClean="0"/>
          </a:p>
          <a:p>
            <a:r>
              <a:rPr lang="ru-RU" b="1" u="sng" dirty="0" smtClean="0"/>
              <a:t>Ленинский район: </a:t>
            </a:r>
            <a:r>
              <a:rPr lang="ru-RU" u="sng" dirty="0" smtClean="0"/>
              <a:t>МАОУ «Вторая Новосибирская гимназия», МБОУ Гимназия № 17, МБОУ СОШ № 72, 133; </a:t>
            </a:r>
            <a:endParaRPr lang="ru-RU" dirty="0" smtClean="0"/>
          </a:p>
          <a:p>
            <a:r>
              <a:rPr lang="ru-RU" b="1" u="sng" dirty="0" smtClean="0"/>
              <a:t>Октябрьский район: </a:t>
            </a:r>
            <a:r>
              <a:rPr lang="ru-RU" u="sng" dirty="0" smtClean="0"/>
              <a:t>МБС(К)ОУ С(К)ОШ №1;</a:t>
            </a:r>
            <a:endParaRPr lang="ru-RU" dirty="0" smtClean="0"/>
          </a:p>
          <a:p>
            <a:r>
              <a:rPr lang="ru-RU" b="1" u="sng" dirty="0" smtClean="0"/>
              <a:t>Первомайский район</a:t>
            </a:r>
            <a:r>
              <a:rPr lang="ru-RU" u="sng" dirty="0" smtClean="0"/>
              <a:t>: МБОУ СОШ № 142, </a:t>
            </a:r>
            <a:r>
              <a:rPr lang="ru-RU" u="sng" dirty="0" err="1" smtClean="0"/>
              <a:t>д</a:t>
            </a:r>
            <a:r>
              <a:rPr lang="ru-RU" u="sng" dirty="0" smtClean="0"/>
              <a:t>/с № 55;</a:t>
            </a:r>
            <a:endParaRPr lang="ru-RU" dirty="0" smtClean="0"/>
          </a:p>
          <a:p>
            <a:r>
              <a:rPr lang="ru-RU" b="1" u="sng" dirty="0" smtClean="0"/>
              <a:t>Советский: </a:t>
            </a:r>
            <a:r>
              <a:rPr lang="ru-RU" u="sng" dirty="0" smtClean="0"/>
              <a:t>МБОУ СОШ № 61, Гимназия № 5;</a:t>
            </a:r>
            <a:endParaRPr lang="ru-RU" dirty="0" smtClean="0"/>
          </a:p>
          <a:p>
            <a:r>
              <a:rPr lang="ru-RU" b="1" u="sng" dirty="0" smtClean="0"/>
              <a:t>Центральный округ: </a:t>
            </a:r>
            <a:r>
              <a:rPr lang="ru-RU" u="sng" dirty="0" smtClean="0"/>
              <a:t>МБОУ Гимназия № 1, МБОУ Лицей № 22, МБОУ СОШ № 3, 29, 100, Сибирский кадетский корпус, </a:t>
            </a:r>
            <a:r>
              <a:rPr lang="ru-RU" u="sng" dirty="0" err="1" smtClean="0"/>
              <a:t>д</a:t>
            </a:r>
            <a:r>
              <a:rPr lang="ru-RU" u="sng" dirty="0" smtClean="0"/>
              <a:t>/с № 420.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Городская школа «Юный экскурсовод»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215074" y="1500174"/>
            <a:ext cx="2357454" cy="1214446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27 групп,  </a:t>
            </a:r>
          </a:p>
          <a:p>
            <a:pPr>
              <a:buNone/>
            </a:pPr>
            <a:r>
              <a:rPr lang="ru-RU" dirty="0" smtClean="0"/>
              <a:t>405 учащихся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1027" name="Picture 3" descr="C:\Users\Наталья Николаевна\Documents\Downloads\DSC01185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4643438" y="3357562"/>
            <a:ext cx="4286248" cy="3214686"/>
          </a:xfrm>
          <a:prstGeom prst="rect">
            <a:avLst/>
          </a:prstGeom>
          <a:noFill/>
        </p:spPr>
      </p:pic>
      <p:pic>
        <p:nvPicPr>
          <p:cNvPr id="1026" name="Picture 2" descr="C:\Users\Наталья Николаевна\Documents\Downloads\фото0184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214282" y="1428737"/>
            <a:ext cx="4572032" cy="34290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Экскурсовод школьного музея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4829180" cy="211455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Этапы конкурса:</a:t>
            </a:r>
          </a:p>
          <a:p>
            <a:pPr>
              <a:buNone/>
            </a:pPr>
            <a:r>
              <a:rPr lang="ru-RU" dirty="0" smtClean="0"/>
              <a:t>«</a:t>
            </a:r>
            <a:r>
              <a:rPr lang="ru-RU" dirty="0" err="1" smtClean="0"/>
              <a:t>Портфолио</a:t>
            </a:r>
            <a:r>
              <a:rPr lang="ru-RU" dirty="0" smtClean="0"/>
              <a:t>»,</a:t>
            </a:r>
          </a:p>
          <a:p>
            <a:pPr>
              <a:buNone/>
            </a:pPr>
            <a:r>
              <a:rPr lang="ru-RU" dirty="0" smtClean="0"/>
              <a:t>«Мастер-класс»,</a:t>
            </a:r>
          </a:p>
          <a:p>
            <a:pPr>
              <a:buNone/>
            </a:pPr>
            <a:r>
              <a:rPr lang="ru-RU" dirty="0" smtClean="0"/>
              <a:t>«Финал».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214942" y="4786322"/>
            <a:ext cx="38576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Две возрастные категории:</a:t>
            </a:r>
          </a:p>
          <a:p>
            <a:r>
              <a:rPr lang="ru-RU" sz="2400" dirty="0" smtClean="0"/>
              <a:t>12-14 лет,</a:t>
            </a:r>
          </a:p>
          <a:p>
            <a:r>
              <a:rPr lang="ru-RU" sz="2400" dirty="0" smtClean="0"/>
              <a:t>15-17 лет</a:t>
            </a:r>
            <a:endParaRPr lang="ru-RU" sz="2400" dirty="0"/>
          </a:p>
        </p:txBody>
      </p:sp>
      <p:pic>
        <p:nvPicPr>
          <p:cNvPr id="6145" name="Picture 1" descr="C:\Users\Наталья Николаевна\Documents\Фото\мероприятия отдела музеев\Экскурсовод школьного музея\2012-2013\финал 2013\IMG_1824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14282" y="3500438"/>
            <a:ext cx="4186126" cy="2790751"/>
          </a:xfrm>
          <a:prstGeom prst="rect">
            <a:avLst/>
          </a:prstGeom>
          <a:noFill/>
        </p:spPr>
      </p:pic>
      <p:pic>
        <p:nvPicPr>
          <p:cNvPr id="6146" name="Picture 2" descr="C:\Users\Наталья Николаевна\Documents\Фото\мероприятия отдела музеев\Экскурсовод школьного музея\2012-2013\финал 2013\IMG_1942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4643438" y="1714488"/>
            <a:ext cx="4286280" cy="285752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560</TotalTime>
  <Words>1545</Words>
  <Application>Microsoft Office PowerPoint</Application>
  <PresentationFormat>Экран (4:3)</PresentationFormat>
  <Paragraphs>255</Paragraphs>
  <Slides>22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Официальная</vt:lpstr>
      <vt:lpstr>Анализ работы                        музеев образовательных учреждений                             за 2013/2014 учебный год </vt:lpstr>
      <vt:lpstr>Городские массовые дела  отдела музеев ГЦФКиС «Виктория»</vt:lpstr>
      <vt:lpstr>Наши  активисты</vt:lpstr>
      <vt:lpstr>Слайд 4</vt:lpstr>
      <vt:lpstr>Слайд 5</vt:lpstr>
      <vt:lpstr>Участие музеев ОУ в 3-4мероприятиях</vt:lpstr>
      <vt:lpstr>Не участвуют в городских массовых делах отдела по работе со школьными музеями ГЦФКиС «Виктория»</vt:lpstr>
      <vt:lpstr>Городская школа «Юный экскурсовод»</vt:lpstr>
      <vt:lpstr>Экскурсовод школьного музея</vt:lpstr>
      <vt:lpstr>Участники конкурса</vt:lpstr>
      <vt:lpstr>Состав жюри конкурса</vt:lpstr>
      <vt:lpstr>Финалисты конкурса</vt:lpstr>
      <vt:lpstr>Научно-практическая конференция руководителей школьных музеев</vt:lpstr>
      <vt:lpstr>Научно-практическая конференция школьников «НОУ «Сибирь»</vt:lpstr>
      <vt:lpstr>Результаты участия в НПК школьников  «НОУ «Сибирь»</vt:lpstr>
      <vt:lpstr>Городской конкурс  «Школьный музей о времени и о себе»</vt:lpstr>
      <vt:lpstr>Курсы для руководителей музеев образовательных учреждений</vt:lpstr>
      <vt:lpstr>Курсы для руководителей музеев образовательных учреждений</vt:lpstr>
      <vt:lpstr>Перепаспортизация музеев образовательных учреждений </vt:lpstr>
      <vt:lpstr>Первичная паспортизация музеев образовательных учреждений </vt:lpstr>
      <vt:lpstr>Фестиваль школьных музеев</vt:lpstr>
      <vt:lpstr>Спасибо за внимание</vt:lpstr>
    </vt:vector>
  </TitlesOfParts>
  <Company>Kraftway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работы                        музеев образовательных учреждений                              за 2011/2012 учебный год</dc:title>
  <dc:creator>Наталья Николаевна</dc:creator>
  <cp:lastModifiedBy>Наталья Николаевна</cp:lastModifiedBy>
  <cp:revision>88</cp:revision>
  <dcterms:created xsi:type="dcterms:W3CDTF">2012-09-18T12:07:09Z</dcterms:created>
  <dcterms:modified xsi:type="dcterms:W3CDTF">2014-10-15T09:58:34Z</dcterms:modified>
</cp:coreProperties>
</file>