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67" r:id="rId6"/>
    <p:sldId id="263" r:id="rId7"/>
    <p:sldId id="264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5" r:id="rId19"/>
    <p:sldId id="280" r:id="rId20"/>
    <p:sldId id="278" r:id="rId21"/>
    <p:sldId id="281" r:id="rId22"/>
    <p:sldId id="258" r:id="rId23"/>
    <p:sldId id="282" r:id="rId24"/>
    <p:sldId id="283" r:id="rId25"/>
    <p:sldId id="284" r:id="rId26"/>
    <p:sldId id="260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43" autoAdjust="0"/>
  </p:normalViewPr>
  <p:slideViewPr>
    <p:cSldViewPr>
      <p:cViewPr varScale="1">
        <p:scale>
          <a:sx n="74" d="100"/>
          <a:sy n="74" d="100"/>
        </p:scale>
        <p:origin x="1044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FAB4B-B802-4AF5-8AFD-5308E9413AA3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E7762-2432-4130-B2DD-7BCEC18A1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14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C570C-C8D1-4A3E-8A43-2FB030A9D012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E841-0557-404A-B1D1-32B2B80AC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1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F20D0-3893-4200-BBF9-0601DFCCB139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ED32-44E6-4A74-9755-BE53088AD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6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7B4F5-D065-45FB-B826-347F9ED148CA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4350E-46F3-438F-BBBC-49B864B0D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2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6C41-FD91-4CF2-8C41-7743AABC645A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3C4F6-DB53-4E75-B4A2-35666DC2D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1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4F16-F19A-4791-A351-5F4091296730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A9942-AE6A-46A0-BFA0-E751B1CC6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9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5AEA-DF4A-4E6B-A1D6-C74424C12002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D7B1-CD05-4704-A49E-36D8FA2C3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7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13B3-62E7-49F4-B8B2-674CD933BB5D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106-4EE3-443C-AB4A-5218AFD14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7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BBC-20E3-4196-AC55-EDDA84BC3EB6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38BA-E527-4276-8812-0F369E414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3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2341-EB05-43A9-8839-7ADA4EDCB846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DDDA8-82F9-44A2-97A0-402F126E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3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2E47A-69A3-4478-BB80-933C250A521E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CA95-D48C-4236-9B45-5E59E9FD1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3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467A14-94C6-4DC4-97E8-9FF176F3A5DB}" type="datetimeFigureOut">
              <a:rPr lang="ru-RU"/>
              <a:pPr>
                <a:defRPr/>
              </a:pPr>
              <a:t>14.05.2018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C29DC1-B321-43B3-B066-8FAF83460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andia.ru/text/79/369/images/image003_25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://pedsovet.su/" TargetMode="External"/><Relationship Id="rId4" Type="http://schemas.openxmlformats.org/officeDocument/2006/relationships/hyperlink" Target="http://www.playcast.ru/uploads/2016/05/30/18829837.p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8426993" cy="446449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324036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Духовно-нравственное воспитание дошкольников в контексте реализации государственной программы «Патриотическое воспитание граждан Российской Федерации»</a:t>
            </a: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780" y="4653136"/>
            <a:ext cx="6400800" cy="230425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города Новосибирска «Детский сад  № 325 компенсирующего вида»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758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5198" y="332656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Развивающая предметно-пространственная среда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64300"/>
            <a:ext cx="3651870" cy="486916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6726" y="2565915"/>
            <a:ext cx="4882852" cy="329608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045911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16874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Развивающая предметно-пространственная среда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882" y="4005064"/>
            <a:ext cx="4013764" cy="26758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40960"/>
            <a:ext cx="4109090" cy="273939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9637"/>
            <a:ext cx="3764166" cy="250944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9882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106" y="3958539"/>
            <a:ext cx="2849422" cy="21370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576260"/>
            <a:ext cx="2862383" cy="21467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12" y="1576260"/>
            <a:ext cx="2766847" cy="207513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5198" y="332657"/>
            <a:ext cx="91440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err="1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Медиатека</a:t>
            </a: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тематических презентаций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3860800"/>
            <a:ext cx="279082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695575"/>
            <a:ext cx="29337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228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430193" y="692696"/>
            <a:ext cx="528688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Центры театрализованной деятельности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8816" y="2076862"/>
            <a:ext cx="5104822" cy="3200586"/>
          </a:xfrm>
          <a:prstGeom prst="ellipse">
            <a:avLst/>
          </a:prstGeom>
          <a:ln w="381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20888"/>
            <a:ext cx="5282057" cy="4221088"/>
          </a:xfrm>
          <a:prstGeom prst="ellipse">
            <a:avLst/>
          </a:prstGeom>
          <a:ln w="381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3712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764704"/>
            <a:ext cx="522527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Центры художественной литературы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5412716" cy="3832152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60" y="770841"/>
            <a:ext cx="3165816" cy="422108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54463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33772" y="1196752"/>
            <a:ext cx="450100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О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бразовательная деятельность</a:t>
            </a:r>
          </a:p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с детьми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3501008"/>
            <a:ext cx="4084631" cy="306347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67055"/>
            <a:ext cx="4099042" cy="273137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040" y="764704"/>
            <a:ext cx="3582619" cy="238841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0617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108520" y="821779"/>
            <a:ext cx="5441294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Организация экскурсий и </a:t>
            </a:r>
          </a:p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целевых прогулок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0" y="3284984"/>
            <a:ext cx="4494794" cy="337109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620688"/>
            <a:ext cx="3867894" cy="553779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227078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180528" y="890993"/>
            <a:ext cx="51125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Использование образовательного потенциала </a:t>
            </a:r>
          </a:p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русской сказки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24940"/>
            <a:ext cx="5148064" cy="38610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31053"/>
            <a:ext cx="4181662" cy="278777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57913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-180528" y="890993"/>
            <a:ext cx="51125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Использование образовательного потенциала русской сказки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1987" y="752709"/>
            <a:ext cx="5088612" cy="381645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5436096" cy="407707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061888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51520" y="332656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Художественно-творческая деятельность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565">
            <a:off x="514141" y="3808582"/>
            <a:ext cx="3707904" cy="247193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512">
            <a:off x="5004048" y="4075101"/>
            <a:ext cx="3599892" cy="239992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2796">
            <a:off x="5823113" y="1882340"/>
            <a:ext cx="2986306" cy="1990870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050">
            <a:off x="345348" y="1889679"/>
            <a:ext cx="2689935" cy="1793290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13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470025"/>
            <a:ext cx="741682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«Любовь к родному краю, родной культуре, родной речи начинается с малого – любви к своей семье, к своему жилищу, к своему детскому саду. Постепенно расширяясь, эта любовь переходит в любовь к родной стране, к ее истории, прошлому и настоящему, ко всему человечеству» (Д.С. Лихачев)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60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5198" y="332657"/>
            <a:ext cx="91440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Праздники и развлечения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9" y="3881009"/>
            <a:ext cx="4176464" cy="278430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80729"/>
            <a:ext cx="4175448" cy="2783632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9080"/>
            <a:ext cx="3354984" cy="251623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3599385" cy="239959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10114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5198" y="332657"/>
            <a:ext cx="91440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Праздники и развлечения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8" y="3645024"/>
            <a:ext cx="4819464" cy="321297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74" y="1159688"/>
            <a:ext cx="4051256" cy="270083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49080"/>
            <a:ext cx="3836294" cy="255752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068527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 w="3175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Вовлечение родителей в образовательный </a:t>
            </a:r>
            <a:r>
              <a:rPr lang="ru-RU" sz="3600" dirty="0" smtClean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процесс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70025"/>
            <a:ext cx="4680012" cy="312000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4788024" cy="319201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921692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54539"/>
            <a:ext cx="9144000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/>
              <a:t>Целевые ориентиры </a:t>
            </a:r>
            <a:r>
              <a:rPr lang="ru-RU" sz="3600" b="1" dirty="0" smtClean="0"/>
              <a:t>духовно-нравственного патриотического </a:t>
            </a:r>
            <a:r>
              <a:rPr lang="ru-RU" sz="3600" b="1" dirty="0"/>
              <a:t>воспитания на этапе завершения дошкольного образования: 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908787"/>
            <a:ext cx="8899107" cy="4962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515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Ребёнок проявляет патриотические чувства, ощущает гордость за свою страну, её достижения, имеет представление о её географическом разнообразии, много национальности, важнейших исторических событиях. </a:t>
            </a:r>
          </a:p>
          <a:p>
            <a:pPr marL="342900" indent="-342900">
              <a:spcAft>
                <a:spcPts val="515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Имеет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первичные представления о себе, семье, традиционных семейных ценностях, включая традиционные гендерные ориентации, проявляет уважение к своему и противоположному полу. </a:t>
            </a:r>
          </a:p>
          <a:p>
            <a:pPr marL="342900" indent="-342900">
              <a:spcAft>
                <a:spcPts val="515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Соблюдает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элементарные общепринятые нормы, имеет первичные ценностные представления о том, «что такое хорошо и что такое плохо», стремиться поступать хорошо; проявляет уважение к старшим и заботу о младших. </a:t>
            </a:r>
          </a:p>
          <a:p>
            <a:pPr>
              <a:spcAft>
                <a:spcPts val="515"/>
              </a:spcAft>
            </a:pP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21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476672"/>
            <a:ext cx="9144000" cy="120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/>
              <a:t>Целевые ориентиры духовно-нравственного патриотического воспитания на этапе завершения дошкольного </a:t>
            </a:r>
            <a:r>
              <a:rPr lang="ru-RU" sz="3600" b="1" dirty="0" smtClean="0"/>
              <a:t>образования 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7524" y="1988840"/>
            <a:ext cx="8568952" cy="3997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515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Ребёнок обладает установкой положительного отношения к миру, к разным видам труда, другим людям и самому себе. </a:t>
            </a:r>
          </a:p>
          <a:p>
            <a:pPr marL="342900" indent="-342900">
              <a:spcAft>
                <a:spcPts val="515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Понимает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что все люди равны вне зависимости от их социального происхождения, этнической принадлежности, религиозных и других верований, их физических и психических способностей.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Проявляет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эмпатию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 отношению к другим людям, готовность прийти на помощь тем, кто в ней нуждается.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отзывается на красоту окружающего мира, произведения народного искусства. 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00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60848"/>
            <a:ext cx="8426993" cy="460851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794840" y="1124744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97123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67544" y="1288499"/>
            <a:ext cx="828092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Вы можете использовать данное оформление </a:t>
            </a:r>
          </a:p>
          <a:p>
            <a:pPr algn="ctr"/>
            <a:r>
              <a:rPr lang="ru-RU" sz="2400" dirty="0"/>
              <a:t>для создания своих презентаций, </a:t>
            </a:r>
          </a:p>
          <a:p>
            <a:pPr algn="ctr"/>
            <a:r>
              <a:rPr lang="ru-RU" sz="2400" dirty="0" smtClean="0"/>
              <a:t>Оставив информацию об авторе шаблона:</a:t>
            </a:r>
            <a:endParaRPr lang="ru-RU" sz="2400" b="1" dirty="0"/>
          </a:p>
          <a:p>
            <a:pPr algn="ctr"/>
            <a:r>
              <a:rPr lang="ru-RU" sz="2400" b="1" i="1" dirty="0" err="1" smtClean="0"/>
              <a:t>Башина</a:t>
            </a:r>
            <a:r>
              <a:rPr lang="ru-RU" sz="2400" b="1" i="1" dirty="0" smtClean="0"/>
              <a:t> Екатерина</a:t>
            </a:r>
            <a:r>
              <a:rPr lang="en-US" sz="2400" b="1" i="1" dirty="0"/>
              <a:t>,</a:t>
            </a:r>
            <a:r>
              <a:rPr lang="ru-RU" sz="2400" b="1" i="1" dirty="0" smtClean="0"/>
              <a:t> </a:t>
            </a:r>
            <a:endParaRPr lang="ru-RU" sz="2400" b="1" i="1" dirty="0"/>
          </a:p>
          <a:p>
            <a:pPr algn="ctr"/>
            <a:r>
              <a:rPr lang="en-US" sz="2400" i="1" dirty="0" smtClean="0"/>
              <a:t>c</a:t>
            </a:r>
            <a:r>
              <a:rPr lang="ru-RU" sz="2400" i="1" dirty="0" err="1" smtClean="0"/>
              <a:t>тудентка</a:t>
            </a:r>
            <a:r>
              <a:rPr lang="ru-RU" sz="2400" i="1" dirty="0" smtClean="0"/>
              <a:t> МГОУ  </a:t>
            </a:r>
            <a:endParaRPr lang="ru-RU" sz="2400" i="1" dirty="0"/>
          </a:p>
          <a:p>
            <a:pPr algn="ctr"/>
            <a:r>
              <a:rPr lang="ru-RU" sz="2400" i="1" dirty="0"/>
              <a:t>п</a:t>
            </a:r>
            <a:r>
              <a:rPr lang="ru-RU" sz="2400" i="1" dirty="0" smtClean="0"/>
              <a:t>рофиль Начальное образование</a:t>
            </a:r>
            <a:endParaRPr lang="ru-RU" sz="2400" i="1" dirty="0"/>
          </a:p>
          <a:p>
            <a:pPr algn="ctr"/>
            <a:endParaRPr lang="ru-RU" b="1" i="1" dirty="0"/>
          </a:p>
          <a:p>
            <a:pPr algn="ctr"/>
            <a:r>
              <a:rPr lang="ru-RU" dirty="0"/>
              <a:t>Фон</a:t>
            </a:r>
            <a:br>
              <a:rPr lang="ru-RU" dirty="0"/>
            </a:br>
            <a:r>
              <a:rPr lang="en-US" dirty="0">
                <a:hlinkClick r:id="rId3"/>
              </a:rPr>
              <a:t>http://pandia.ru/text/79/369/images/image003_25.jpg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Кремль</a:t>
            </a:r>
            <a:br>
              <a:rPr lang="ru-RU" dirty="0"/>
            </a:br>
            <a:r>
              <a:rPr lang="en-US" dirty="0">
                <a:hlinkClick r:id="rId4"/>
              </a:rPr>
              <a:t>http://www.playcast.ru/uploads/2016/05/30/18829837.png</a:t>
            </a:r>
            <a:endParaRPr lang="ru-RU" dirty="0"/>
          </a:p>
          <a:p>
            <a:pPr algn="ctr"/>
            <a:endParaRPr lang="ru-RU" b="1" i="1" dirty="0"/>
          </a:p>
        </p:txBody>
      </p:sp>
      <p:pic>
        <p:nvPicPr>
          <p:cNvPr id="5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979639"/>
            <a:ext cx="2780002" cy="609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8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85872" y="188640"/>
            <a:ext cx="835292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/>
              <a:t>П</a:t>
            </a:r>
            <a:r>
              <a:rPr lang="ru-RU" sz="3600" b="1" dirty="0" smtClean="0"/>
              <a:t>риоритеты </a:t>
            </a:r>
            <a:r>
              <a:rPr lang="ru-RU" sz="3600" b="1" dirty="0"/>
              <a:t>государственной политики </a:t>
            </a:r>
            <a:r>
              <a:rPr lang="ru-RU" sz="3600" b="1" dirty="0" smtClean="0"/>
              <a:t>в области воспитания</a:t>
            </a:r>
            <a:endParaRPr lang="ru-RU" sz="3600" b="1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832" y="1556792"/>
            <a:ext cx="8712968" cy="502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высокого уровня духовно-нравственного развития, чувства причастности к историко-культурной общности российского народа и судьбе России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уважения к русскому языку как государственному языку Российской Федерации, являющемуся основой гражданской идентичности россиян и главным фактором национального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самоопределения.</a:t>
            </a:r>
          </a:p>
          <a:p>
            <a:pPr lvl="0" algn="r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400" b="1" i="1" dirty="0" smtClean="0"/>
          </a:p>
          <a:p>
            <a:pPr lvl="0" algn="r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b="1" i="1" dirty="0" smtClean="0"/>
              <a:t>«</a:t>
            </a:r>
            <a:r>
              <a:rPr lang="ru-RU" sz="2400" b="1" i="1" dirty="0"/>
              <a:t>Стратегия развития воспитания </a:t>
            </a:r>
            <a:endParaRPr lang="ru-RU" sz="2400" b="1" i="1" dirty="0" smtClean="0"/>
          </a:p>
          <a:p>
            <a:pPr lvl="0" algn="r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b="1" i="1" dirty="0" smtClean="0"/>
              <a:t>в </a:t>
            </a:r>
            <a:r>
              <a:rPr lang="ru-RU" sz="2400" b="1" i="1" dirty="0"/>
              <a:t>РФ до 2025 года»</a:t>
            </a:r>
            <a:r>
              <a:rPr lang="ru-RU" sz="2400" dirty="0"/>
              <a:t>, </a:t>
            </a:r>
            <a:endParaRPr lang="ru-RU" sz="2400" dirty="0" smtClean="0"/>
          </a:p>
          <a:p>
            <a:pPr lvl="0" algn="r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dirty="0" smtClean="0"/>
              <a:t>утв</a:t>
            </a:r>
            <a:r>
              <a:rPr lang="ru-RU" sz="2400" dirty="0"/>
              <a:t>. распоряжением Правительства РФ от 29. 05. 2015 г. N 996-р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53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476672"/>
            <a:ext cx="9144000" cy="99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Нормативная база духовно-нравственного патриотического воспитания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700808"/>
            <a:ext cx="8784976" cy="485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закон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«Об образовании в Российской Федерации» от 29. 12. 2012 г. N 273-ФЗ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доктрина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в Российской Федерации, утв. постановлением Правительства РФ от 04. 10. 2000 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751;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«Стратегия развития воспитания в РФ до 2025 года», утв. распоряжением Правительства РФ от 29. 05. 2015 г. N 996-р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«Патриотическое воспитание граждан Российской Федерации на 2016-2020 годы»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государственный образовательный стандарт , утв. Приказом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17.10.2013г. № 1155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332656"/>
            <a:ext cx="9144000" cy="62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/>
              <a:t>МОДЕЛЬ ПАТРИОТИЧЕСКОГО ВОСПИТАНИЯ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7664" y="1321580"/>
            <a:ext cx="230425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1.Моя семья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5301" y="2703924"/>
            <a:ext cx="230425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2.Детский сад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19872" y="5496953"/>
            <a:ext cx="230425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4.Природа родного края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8184" y="4193207"/>
            <a:ext cx="2331132" cy="12559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5.Моя страна</a:t>
            </a:r>
          </a:p>
          <a:p>
            <a:pPr algn="ctr"/>
            <a:r>
              <a:rPr lang="ru-RU" sz="2400" b="1" dirty="0" smtClean="0"/>
              <a:t>Символика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60232" y="2688883"/>
            <a:ext cx="230425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6.Культура моей страны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24128" y="1321580"/>
            <a:ext cx="230425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7.Наша армия</a:t>
            </a:r>
            <a:endParaRPr lang="ru-RU" sz="2400" b="1" dirty="0"/>
          </a:p>
        </p:txBody>
      </p:sp>
      <p:sp>
        <p:nvSpPr>
          <p:cNvPr id="21" name="Овал 20"/>
          <p:cNvSpPr/>
          <p:nvPr/>
        </p:nvSpPr>
        <p:spPr>
          <a:xfrm>
            <a:off x="3648602" y="2599602"/>
            <a:ext cx="1818456" cy="18648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Ребенок</a:t>
            </a:r>
            <a:endParaRPr lang="ru-RU" sz="2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40026" y="4217636"/>
            <a:ext cx="2491813" cy="1165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3.Родной город </a:t>
            </a:r>
          </a:p>
          <a:p>
            <a:pPr algn="ctr"/>
            <a:r>
              <a:rPr lang="ru-RU" dirty="0" smtClean="0"/>
              <a:t>и его </a:t>
            </a:r>
            <a:r>
              <a:rPr lang="ru-RU" dirty="0" err="1" smtClean="0"/>
              <a:t>достопримечатель</a:t>
            </a:r>
            <a:endParaRPr lang="ru-RU" dirty="0" smtClean="0"/>
          </a:p>
          <a:p>
            <a:pPr algn="ctr"/>
            <a:r>
              <a:rPr lang="ru-RU" dirty="0" err="1" smtClean="0"/>
              <a:t>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20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Задачи духовно-нравственного патриотического воспитания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70025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- воспитание у ребенка чувства любви и привязанности к своей семье, дому, детскому саду, улице, городу через все виды детской деятельности;</a:t>
            </a:r>
          </a:p>
          <a:p>
            <a:r>
              <a:rPr lang="ru-RU" sz="2800" dirty="0"/>
              <a:t>- формирование чувства привязанности к малой родине на основе приобщения к природе, культуре и традициям родного края;</a:t>
            </a:r>
          </a:p>
          <a:p>
            <a:r>
              <a:rPr lang="ru-RU" sz="2800" dirty="0"/>
              <a:t>- расширение представлений о городах России;</a:t>
            </a:r>
          </a:p>
          <a:p>
            <a:r>
              <a:rPr lang="ru-RU" sz="2800" dirty="0"/>
              <a:t>- знакомство детей с символами государства (герб, флаг, гимн);</a:t>
            </a:r>
          </a:p>
          <a:p>
            <a:r>
              <a:rPr lang="ru-RU" sz="2800" dirty="0"/>
              <a:t>- развитие интереса к народным традициям, обычаям, промыслам</a:t>
            </a:r>
            <a:r>
              <a:rPr lang="ru-RU" sz="2800" dirty="0" smtClean="0"/>
              <a:t>;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0503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Задачи духовно-нравственного патриотического воспитания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70025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- формирование толерантности, чувства уважения к другим народам, их традициям, чувство принадлежности к мировому сообществу; </a:t>
            </a:r>
          </a:p>
          <a:p>
            <a:r>
              <a:rPr lang="ru-RU" sz="2800" dirty="0"/>
              <a:t>- формирование нравственно-патриотических чувств посредством ознакомления детей с произведениями живописи, народного декоративно-прикладного искусства и архитектуры;</a:t>
            </a:r>
          </a:p>
          <a:p>
            <a:r>
              <a:rPr lang="ru-RU" sz="2800" dirty="0"/>
              <a:t>- развитие заботливого отношения к природе и всему живому, к предметам и явлениям окружающей действительности.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6967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21098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Методы 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духовно-нравственного патриотического воспитания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91123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</a:t>
            </a:r>
            <a:r>
              <a:rPr lang="ru-RU" sz="2400" dirty="0"/>
              <a:t>. Рассказ, объяснения воспитателя в сочетании с показом нужных объектов и непосредственными наблюдениями детей;</a:t>
            </a:r>
          </a:p>
          <a:p>
            <a:r>
              <a:rPr lang="ru-RU" sz="2400" dirty="0"/>
              <a:t>2. Беседы с детьми о стране, родном городе;</a:t>
            </a:r>
          </a:p>
          <a:p>
            <a:r>
              <a:rPr lang="ru-RU" sz="2400" dirty="0" smtClean="0"/>
              <a:t>3. Показ презентаций и видеофильмов;</a:t>
            </a:r>
            <a:endParaRPr lang="ru-RU" sz="2400" dirty="0"/>
          </a:p>
          <a:p>
            <a:r>
              <a:rPr lang="ru-RU" sz="2400" dirty="0"/>
              <a:t>4. Совместное изготовление и рассматривание альбомов, книг, открыток, плакатов;</a:t>
            </a:r>
          </a:p>
          <a:p>
            <a:r>
              <a:rPr lang="ru-RU" sz="2400" dirty="0"/>
              <a:t>5. Разучивание с детьми песен, стихотворений, пословиц, поговорок, чтение сказок, художественной литературы, прослушивание музыкальных произведений;</a:t>
            </a:r>
          </a:p>
          <a:p>
            <a:r>
              <a:rPr lang="ru-RU" sz="2400" dirty="0"/>
              <a:t>6. Знакомство детей с народной декоративной росписью, народными </a:t>
            </a:r>
            <a:r>
              <a:rPr lang="ru-RU" sz="2400" dirty="0" smtClean="0"/>
              <a:t>промыслами;</a:t>
            </a:r>
          </a:p>
          <a:p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7. Исследовательские методы.</a:t>
            </a:r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04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-5198" y="332656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Ф</a:t>
            </a: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ормы 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духовно-нравственного патриотического воспитания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3040" y="2132856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Ц</a:t>
            </a:r>
            <a:r>
              <a:rPr lang="ru-RU" sz="2400" dirty="0" smtClean="0"/>
              <a:t>елевые </a:t>
            </a:r>
            <a:r>
              <a:rPr lang="ru-RU" sz="2400" dirty="0"/>
              <a:t>прогулки, 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/>
              <a:t>Э</a:t>
            </a:r>
            <a:r>
              <a:rPr lang="ru-RU" sz="2400" dirty="0" smtClean="0"/>
              <a:t>кскурсии</a:t>
            </a:r>
            <a:r>
              <a:rPr lang="ru-RU" sz="2400" dirty="0"/>
              <a:t>, 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/>
              <a:t>Б</a:t>
            </a:r>
            <a:r>
              <a:rPr lang="ru-RU" sz="2400" dirty="0" smtClean="0"/>
              <a:t>еседы</a:t>
            </a:r>
            <a:r>
              <a:rPr lang="ru-RU" sz="2400" dirty="0"/>
              <a:t>, 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/>
              <a:t>Д</a:t>
            </a:r>
            <a:r>
              <a:rPr lang="ru-RU" sz="2400" dirty="0" smtClean="0"/>
              <a:t>идактические </a:t>
            </a:r>
            <a:r>
              <a:rPr lang="ru-RU" sz="2400" dirty="0"/>
              <a:t>игры, 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/>
              <a:t>Ч</a:t>
            </a:r>
            <a:r>
              <a:rPr lang="ru-RU" sz="2400" dirty="0" smtClean="0"/>
              <a:t>тение </a:t>
            </a:r>
            <a:r>
              <a:rPr lang="ru-RU" sz="2400" dirty="0"/>
              <a:t>художественной литературы, 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 smtClean="0"/>
              <a:t>Праздники</a:t>
            </a:r>
            <a:r>
              <a:rPr lang="ru-RU" sz="2400" dirty="0"/>
              <a:t>, развлечения, 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/>
              <a:t>В</a:t>
            </a:r>
            <a:r>
              <a:rPr lang="ru-RU" sz="2400" dirty="0" smtClean="0"/>
              <a:t>ечера </a:t>
            </a:r>
            <a:r>
              <a:rPr lang="ru-RU" sz="2400" dirty="0"/>
              <a:t>досуга, </a:t>
            </a:r>
            <a:endParaRPr lang="ru-RU" sz="2400" dirty="0" smtClean="0"/>
          </a:p>
          <a:p>
            <a:pPr marL="457200" indent="-457200">
              <a:buAutoNum type="arabicPeriod"/>
            </a:pPr>
            <a:r>
              <a:rPr lang="ru-RU" sz="2400" dirty="0" smtClean="0"/>
              <a:t>Викторины, </a:t>
            </a:r>
          </a:p>
          <a:p>
            <a:pPr marL="457200" indent="-457200">
              <a:buAutoNum type="arabicPeriod"/>
            </a:pPr>
            <a:r>
              <a:rPr lang="ru-RU" sz="2400" dirty="0"/>
              <a:t>П</a:t>
            </a:r>
            <a:r>
              <a:rPr lang="ru-RU" sz="2400" dirty="0" smtClean="0"/>
              <a:t>роектная деятельность. </a:t>
            </a:r>
            <a:endParaRPr lang="ru-RU" sz="2400" dirty="0"/>
          </a:p>
          <a:p>
            <a:endParaRPr lang="ru-RU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8296"/>
      </p:ext>
    </p:extLst>
  </p:cSld>
  <p:clrMapOvr>
    <a:masterClrMapping/>
  </p:clrMapOvr>
</p:sld>
</file>

<file path=ppt/theme/theme1.xml><?xml version="1.0" encoding="utf-8"?>
<a:theme xmlns:a="http://schemas.openxmlformats.org/drawingml/2006/main" name="Россия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Россия3</Template>
  <TotalTime>702</TotalTime>
  <Words>713</Words>
  <Application>Microsoft Office PowerPoint</Application>
  <PresentationFormat>Экран (4:3)</PresentationFormat>
  <Paragraphs>90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Symbol</vt:lpstr>
      <vt:lpstr>Times New Roman</vt:lpstr>
      <vt:lpstr>Россия3</vt:lpstr>
      <vt:lpstr>Духовно-нравственное воспитание дошкольников в контексте реализации государственной программы «Патриотическое воспитание граждан Российской Федерации»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Orla Maplen</dc:creator>
  <cp:lastModifiedBy>Владелец</cp:lastModifiedBy>
  <cp:revision>50</cp:revision>
  <dcterms:created xsi:type="dcterms:W3CDTF">2017-04-13T11:18:25Z</dcterms:created>
  <dcterms:modified xsi:type="dcterms:W3CDTF">2018-05-14T12:09:16Z</dcterms:modified>
</cp:coreProperties>
</file>