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69" r:id="rId3"/>
    <p:sldId id="347" r:id="rId4"/>
    <p:sldId id="326" r:id="rId5"/>
    <p:sldId id="327" r:id="rId6"/>
    <p:sldId id="328" r:id="rId7"/>
    <p:sldId id="329" r:id="rId8"/>
    <p:sldId id="330" r:id="rId9"/>
    <p:sldId id="331" r:id="rId10"/>
    <p:sldId id="332" r:id="rId11"/>
    <p:sldId id="333" r:id="rId12"/>
    <p:sldId id="334" r:id="rId13"/>
    <p:sldId id="335" r:id="rId14"/>
    <p:sldId id="257" r:id="rId15"/>
    <p:sldId id="336" r:id="rId16"/>
    <p:sldId id="280" r:id="rId17"/>
    <p:sldId id="295" r:id="rId18"/>
    <p:sldId id="297" r:id="rId19"/>
    <p:sldId id="298" r:id="rId20"/>
    <p:sldId id="299" r:id="rId21"/>
    <p:sldId id="300" r:id="rId22"/>
    <p:sldId id="301" r:id="rId23"/>
    <p:sldId id="302" r:id="rId24"/>
    <p:sldId id="303" r:id="rId25"/>
    <p:sldId id="305" r:id="rId26"/>
    <p:sldId id="306" r:id="rId27"/>
    <p:sldId id="337" r:id="rId28"/>
    <p:sldId id="338" r:id="rId29"/>
    <p:sldId id="339" r:id="rId30"/>
    <p:sldId id="340" r:id="rId31"/>
    <p:sldId id="341" r:id="rId32"/>
    <p:sldId id="342" r:id="rId33"/>
    <p:sldId id="343" r:id="rId34"/>
    <p:sldId id="344" r:id="rId35"/>
    <p:sldId id="345" r:id="rId36"/>
    <p:sldId id="346" r:id="rId37"/>
    <p:sldId id="350" r:id="rId38"/>
    <p:sldId id="351" r:id="rId39"/>
    <p:sldId id="349" r:id="rId40"/>
    <p:sldId id="352" r:id="rId41"/>
    <p:sldId id="360" r:id="rId42"/>
    <p:sldId id="353" r:id="rId43"/>
    <p:sldId id="361" r:id="rId44"/>
    <p:sldId id="354" r:id="rId45"/>
    <p:sldId id="362" r:id="rId46"/>
    <p:sldId id="355" r:id="rId47"/>
    <p:sldId id="363" r:id="rId48"/>
    <p:sldId id="356" r:id="rId49"/>
    <p:sldId id="364" r:id="rId50"/>
    <p:sldId id="357" r:id="rId51"/>
    <p:sldId id="365" r:id="rId52"/>
    <p:sldId id="358" r:id="rId53"/>
    <p:sldId id="366" r:id="rId54"/>
    <p:sldId id="292"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2" r:id="rId70"/>
    <p:sldId id="323" r:id="rId71"/>
    <p:sldId id="324" r:id="rId72"/>
    <p:sldId id="325" r:id="rId73"/>
    <p:sldId id="321" r:id="rId74"/>
    <p:sldId id="372" r:id="rId75"/>
    <p:sldId id="348" r:id="rId76"/>
    <p:sldId id="367" r:id="rId77"/>
    <p:sldId id="368" r:id="rId78"/>
    <p:sldId id="369" r:id="rId79"/>
    <p:sldId id="370" r:id="rId80"/>
    <p:sldId id="377" r:id="rId81"/>
    <p:sldId id="371" r:id="rId82"/>
    <p:sldId id="378" r:id="rId83"/>
    <p:sldId id="379" r:id="rId84"/>
    <p:sldId id="380" r:id="rId85"/>
    <p:sldId id="381" r:id="rId86"/>
    <p:sldId id="382" r:id="rId87"/>
    <p:sldId id="383" r:id="rId8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70" d="100"/>
          <a:sy n="70" d="100"/>
        </p:scale>
        <p:origin x="1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2F3CA-7B78-4207-AA24-A707ACC61969}" type="datetimeFigureOut">
              <a:rPr lang="ru-RU" smtClean="0"/>
              <a:t>05.10.2023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8BEE3-0A52-4203-9145-7FCF0837EC15}" type="slidenum">
              <a:rPr lang="ru-RU" smtClean="0"/>
              <a:t>‹#›</a:t>
            </a:fld>
            <a:endParaRPr lang="ru-RU"/>
          </a:p>
        </p:txBody>
      </p:sp>
    </p:spTree>
    <p:extLst>
      <p:ext uri="{BB962C8B-B14F-4D97-AF65-F5344CB8AC3E}">
        <p14:creationId xmlns:p14="http://schemas.microsoft.com/office/powerpoint/2010/main" val="84211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4</a:t>
            </a:fld>
            <a:endParaRPr lang="ru-RU"/>
          </a:p>
        </p:txBody>
      </p:sp>
    </p:spTree>
    <p:extLst>
      <p:ext uri="{BB962C8B-B14F-4D97-AF65-F5344CB8AC3E}">
        <p14:creationId xmlns:p14="http://schemas.microsoft.com/office/powerpoint/2010/main" val="251972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13</a:t>
            </a:fld>
            <a:endParaRPr lang="ru-RU"/>
          </a:p>
        </p:txBody>
      </p:sp>
    </p:spTree>
    <p:extLst>
      <p:ext uri="{BB962C8B-B14F-4D97-AF65-F5344CB8AC3E}">
        <p14:creationId xmlns:p14="http://schemas.microsoft.com/office/powerpoint/2010/main" val="363790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14</a:t>
            </a:fld>
            <a:endParaRPr lang="ru-RU"/>
          </a:p>
        </p:txBody>
      </p:sp>
    </p:spTree>
    <p:extLst>
      <p:ext uri="{BB962C8B-B14F-4D97-AF65-F5344CB8AC3E}">
        <p14:creationId xmlns:p14="http://schemas.microsoft.com/office/powerpoint/2010/main" val="174076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15</a:t>
            </a:fld>
            <a:endParaRPr lang="ru-RU"/>
          </a:p>
        </p:txBody>
      </p:sp>
    </p:spTree>
    <p:extLst>
      <p:ext uri="{BB962C8B-B14F-4D97-AF65-F5344CB8AC3E}">
        <p14:creationId xmlns:p14="http://schemas.microsoft.com/office/powerpoint/2010/main" val="367842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39</a:t>
            </a:fld>
            <a:endParaRPr lang="ru-RU"/>
          </a:p>
        </p:txBody>
      </p:sp>
    </p:spTree>
    <p:extLst>
      <p:ext uri="{BB962C8B-B14F-4D97-AF65-F5344CB8AC3E}">
        <p14:creationId xmlns:p14="http://schemas.microsoft.com/office/powerpoint/2010/main" val="11513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5</a:t>
            </a:fld>
            <a:endParaRPr lang="ru-RU"/>
          </a:p>
        </p:txBody>
      </p:sp>
    </p:spTree>
    <p:extLst>
      <p:ext uri="{BB962C8B-B14F-4D97-AF65-F5344CB8AC3E}">
        <p14:creationId xmlns:p14="http://schemas.microsoft.com/office/powerpoint/2010/main" val="396112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6</a:t>
            </a:fld>
            <a:endParaRPr lang="ru-RU"/>
          </a:p>
        </p:txBody>
      </p:sp>
    </p:spTree>
    <p:extLst>
      <p:ext uri="{BB962C8B-B14F-4D97-AF65-F5344CB8AC3E}">
        <p14:creationId xmlns:p14="http://schemas.microsoft.com/office/powerpoint/2010/main" val="296905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7</a:t>
            </a:fld>
            <a:endParaRPr lang="ru-RU"/>
          </a:p>
        </p:txBody>
      </p:sp>
    </p:spTree>
    <p:extLst>
      <p:ext uri="{BB962C8B-B14F-4D97-AF65-F5344CB8AC3E}">
        <p14:creationId xmlns:p14="http://schemas.microsoft.com/office/powerpoint/2010/main" val="334759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8</a:t>
            </a:fld>
            <a:endParaRPr lang="ru-RU"/>
          </a:p>
        </p:txBody>
      </p:sp>
    </p:spTree>
    <p:extLst>
      <p:ext uri="{BB962C8B-B14F-4D97-AF65-F5344CB8AC3E}">
        <p14:creationId xmlns:p14="http://schemas.microsoft.com/office/powerpoint/2010/main" val="415687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9</a:t>
            </a:fld>
            <a:endParaRPr lang="ru-RU"/>
          </a:p>
        </p:txBody>
      </p:sp>
    </p:spTree>
    <p:extLst>
      <p:ext uri="{BB962C8B-B14F-4D97-AF65-F5344CB8AC3E}">
        <p14:creationId xmlns:p14="http://schemas.microsoft.com/office/powerpoint/2010/main" val="53813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10</a:t>
            </a:fld>
            <a:endParaRPr lang="ru-RU"/>
          </a:p>
        </p:txBody>
      </p:sp>
    </p:spTree>
    <p:extLst>
      <p:ext uri="{BB962C8B-B14F-4D97-AF65-F5344CB8AC3E}">
        <p14:creationId xmlns:p14="http://schemas.microsoft.com/office/powerpoint/2010/main" val="303054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11</a:t>
            </a:fld>
            <a:endParaRPr lang="ru-RU"/>
          </a:p>
        </p:txBody>
      </p:sp>
    </p:spTree>
    <p:extLst>
      <p:ext uri="{BB962C8B-B14F-4D97-AF65-F5344CB8AC3E}">
        <p14:creationId xmlns:p14="http://schemas.microsoft.com/office/powerpoint/2010/main" val="148056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18BEE3-0A52-4203-9145-7FCF0837EC15}" type="slidenum">
              <a:rPr lang="ru-RU" smtClean="0"/>
              <a:t>12</a:t>
            </a:fld>
            <a:endParaRPr lang="ru-RU"/>
          </a:p>
        </p:txBody>
      </p:sp>
    </p:spTree>
    <p:extLst>
      <p:ext uri="{BB962C8B-B14F-4D97-AF65-F5344CB8AC3E}">
        <p14:creationId xmlns:p14="http://schemas.microsoft.com/office/powerpoint/2010/main" val="51052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68397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47563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3736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2578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391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0E6527-36D2-4858-B6BD-1C3DDED5DBC1}"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252291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0E6527-36D2-4858-B6BD-1C3DDED5DBC1}" type="datetimeFigureOut">
              <a:rPr lang="ru-RU" smtClean="0"/>
              <a:t>05.10.2023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407724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0E6527-36D2-4858-B6BD-1C3DDED5DBC1}" type="datetimeFigureOut">
              <a:rPr lang="ru-RU" smtClean="0"/>
              <a:t>05.10.2023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357377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0E6527-36D2-4858-B6BD-1C3DDED5DBC1}" type="datetimeFigureOut">
              <a:rPr lang="ru-RU" smtClean="0"/>
              <a:t>05.10.2023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50634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10E6527-36D2-4858-B6BD-1C3DDED5DBC1}"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100118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10E6527-36D2-4858-B6BD-1C3DDED5DBC1}" type="datetimeFigureOut">
              <a:rPr lang="ru-RU" smtClean="0"/>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52018D-1364-4333-898D-03ECBEBA95CA}" type="slidenum">
              <a:rPr lang="ru-RU" smtClean="0"/>
              <a:t>‹#›</a:t>
            </a:fld>
            <a:endParaRPr lang="ru-RU"/>
          </a:p>
        </p:txBody>
      </p:sp>
    </p:spTree>
    <p:extLst>
      <p:ext uri="{BB962C8B-B14F-4D97-AF65-F5344CB8AC3E}">
        <p14:creationId xmlns:p14="http://schemas.microsoft.com/office/powerpoint/2010/main" val="287220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6527-36D2-4858-B6BD-1C3DDED5DBC1}" type="datetimeFigureOut">
              <a:rPr lang="ru-RU" smtClean="0"/>
              <a:t>05.10.2023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2018D-1364-4333-898D-03ECBEBA95CA}" type="slidenum">
              <a:rPr lang="ru-RU" smtClean="0"/>
              <a:t>‹#›</a:t>
            </a:fld>
            <a:endParaRPr lang="ru-RU"/>
          </a:p>
        </p:txBody>
      </p:sp>
    </p:spTree>
    <p:extLst>
      <p:ext uri="{BB962C8B-B14F-4D97-AF65-F5344CB8AC3E}">
        <p14:creationId xmlns:p14="http://schemas.microsoft.com/office/powerpoint/2010/main" val="75730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0869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48167" y="919959"/>
            <a:ext cx="9307773" cy="1754326"/>
          </a:xfrm>
          <a:prstGeom prst="rect">
            <a:avLst/>
          </a:prstGeom>
          <a:noFill/>
        </p:spPr>
        <p:txBody>
          <a:bodyPr wrap="square" lIns="91440" tIns="45720" rIns="91440" bIns="45720">
            <a:spAutoFit/>
          </a:bodyPr>
          <a:lstStyle/>
          <a:p>
            <a:pPr algn="ctr"/>
            <a:r>
              <a:rPr lang="ru-RU" sz="5400" b="1" dirty="0" smtClean="0">
                <a:ln w="6600">
                  <a:solidFill>
                    <a:schemeClr val="accent2"/>
                  </a:solidFill>
                  <a:prstDash val="solid"/>
                </a:ln>
                <a:solidFill>
                  <a:srgbClr val="FFFFFF"/>
                </a:solidFill>
                <a:effectLst>
                  <a:outerShdw dist="38100" dir="2700000" algn="tl" rotWithShape="0">
                    <a:schemeClr val="accent2"/>
                  </a:outerShdw>
                </a:effectLst>
              </a:rPr>
              <a:t>Игра </a:t>
            </a:r>
            <a:r>
              <a:rPr lang="ru-RU" sz="5400" b="1" dirty="0" smtClean="0">
                <a:ln w="6600">
                  <a:solidFill>
                    <a:schemeClr val="accent2"/>
                  </a:solidFill>
                  <a:prstDash val="solid"/>
                </a:ln>
                <a:solidFill>
                  <a:srgbClr val="FFFFFF"/>
                </a:solidFill>
                <a:effectLst>
                  <a:outerShdw dist="38100" dir="2700000" algn="tl" rotWithShape="0">
                    <a:schemeClr val="accent2"/>
                  </a:outerShdw>
                </a:effectLst>
              </a:rPr>
              <a:t>«Никто не забыт, ничто не забыто!»</a:t>
            </a:r>
            <a:endParaRPr lang="ru-RU"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927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7.</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1676805402_papik-pro-p-karikaturi-vremen-vtoroi-mirovoi-voini-18.jpg"/>
          <p:cNvPicPr/>
          <p:nvPr/>
        </p:nvPicPr>
        <p:blipFill>
          <a:blip r:embed="rId4">
            <a:extLst>
              <a:ext uri="{28A0092B-C50C-407E-A947-70E740481C1C}">
                <a14:useLocalDpi xmlns:a14="http://schemas.microsoft.com/office/drawing/2010/main" val="0"/>
              </a:ext>
            </a:extLst>
          </a:blip>
          <a:srcRect/>
          <a:stretch>
            <a:fillRect/>
          </a:stretch>
        </p:blipFill>
        <p:spPr bwMode="auto">
          <a:xfrm>
            <a:off x="3810994" y="1518941"/>
            <a:ext cx="3954581" cy="5339059"/>
          </a:xfrm>
          <a:prstGeom prst="rect">
            <a:avLst/>
          </a:prstGeom>
          <a:noFill/>
          <a:ln>
            <a:noFill/>
          </a:ln>
        </p:spPr>
      </p:pic>
    </p:spTree>
    <p:extLst>
      <p:ext uri="{BB962C8B-B14F-4D97-AF65-F5344CB8AC3E}">
        <p14:creationId xmlns:p14="http://schemas.microsoft.com/office/powerpoint/2010/main" val="39780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8.</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1676835522_papik-pro-p-karikaturi-na-stalina-vremen-voini-10.jpg"/>
          <p:cNvPicPr/>
          <p:nvPr/>
        </p:nvPicPr>
        <p:blipFill>
          <a:blip r:embed="rId4">
            <a:extLst>
              <a:ext uri="{28A0092B-C50C-407E-A947-70E740481C1C}">
                <a14:useLocalDpi xmlns:a14="http://schemas.microsoft.com/office/drawing/2010/main" val="0"/>
              </a:ext>
            </a:extLst>
          </a:blip>
          <a:srcRect/>
          <a:stretch>
            <a:fillRect/>
          </a:stretch>
        </p:blipFill>
        <p:spPr bwMode="auto">
          <a:xfrm>
            <a:off x="3931479" y="1605523"/>
            <a:ext cx="4543781" cy="5069205"/>
          </a:xfrm>
          <a:prstGeom prst="rect">
            <a:avLst/>
          </a:prstGeom>
          <a:noFill/>
          <a:ln>
            <a:noFill/>
          </a:ln>
        </p:spPr>
      </p:pic>
    </p:spTree>
    <p:extLst>
      <p:ext uri="{BB962C8B-B14F-4D97-AF65-F5344CB8AC3E}">
        <p14:creationId xmlns:p14="http://schemas.microsoft.com/office/powerpoint/2010/main" val="40428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055878" y="2871800"/>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9.</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1676835543_papik-pro-p-karikaturi-na-stalina-vremen-voini-48.jpg"/>
          <p:cNvPicPr/>
          <p:nvPr/>
        </p:nvPicPr>
        <p:blipFill>
          <a:blip r:embed="rId4">
            <a:extLst>
              <a:ext uri="{28A0092B-C50C-407E-A947-70E740481C1C}">
                <a14:useLocalDpi xmlns:a14="http://schemas.microsoft.com/office/drawing/2010/main" val="0"/>
              </a:ext>
            </a:extLst>
          </a:blip>
          <a:srcRect/>
          <a:stretch>
            <a:fillRect/>
          </a:stretch>
        </p:blipFill>
        <p:spPr bwMode="auto">
          <a:xfrm>
            <a:off x="2766330" y="1518941"/>
            <a:ext cx="7102672" cy="5088482"/>
          </a:xfrm>
          <a:prstGeom prst="rect">
            <a:avLst/>
          </a:prstGeom>
          <a:noFill/>
          <a:ln>
            <a:noFill/>
          </a:ln>
        </p:spPr>
      </p:pic>
    </p:spTree>
    <p:extLst>
      <p:ext uri="{BB962C8B-B14F-4D97-AF65-F5344CB8AC3E}">
        <p14:creationId xmlns:p14="http://schemas.microsoft.com/office/powerpoint/2010/main" val="11032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 или явление,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439909" y="2844505"/>
            <a:ext cx="1061509"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10.</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1676791427_papik-pro-p-karikaturi-na-natsistov-germanii-5.jpg"/>
          <p:cNvPicPr/>
          <p:nvPr/>
        </p:nvPicPr>
        <p:blipFill>
          <a:blip r:embed="rId4">
            <a:extLst>
              <a:ext uri="{28A0092B-C50C-407E-A947-70E740481C1C}">
                <a14:useLocalDpi xmlns:a14="http://schemas.microsoft.com/office/drawing/2010/main" val="0"/>
              </a:ext>
            </a:extLst>
          </a:blip>
          <a:srcRect/>
          <a:stretch>
            <a:fillRect/>
          </a:stretch>
        </p:blipFill>
        <p:spPr bwMode="auto">
          <a:xfrm>
            <a:off x="3501418" y="1783670"/>
            <a:ext cx="6352266" cy="4780904"/>
          </a:xfrm>
          <a:prstGeom prst="rect">
            <a:avLst/>
          </a:prstGeom>
          <a:noFill/>
          <a:ln>
            <a:noFill/>
          </a:ln>
        </p:spPr>
      </p:pic>
    </p:spTree>
    <p:extLst>
      <p:ext uri="{BB962C8B-B14F-4D97-AF65-F5344CB8AC3E}">
        <p14:creationId xmlns:p14="http://schemas.microsoft.com/office/powerpoint/2010/main" val="278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439909" y="2844505"/>
            <a:ext cx="1061509"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11.</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7" name="Рисунок 6" descr="C:\Users\Лилия\Desktop\Каррикатуры\1676799568_papik-pro-p-bitva-za-moskvu-karikaturi-3.jpg"/>
          <p:cNvPicPr/>
          <p:nvPr/>
        </p:nvPicPr>
        <p:blipFill>
          <a:blip r:embed="rId4">
            <a:extLst>
              <a:ext uri="{28A0092B-C50C-407E-A947-70E740481C1C}">
                <a14:useLocalDpi xmlns:a14="http://schemas.microsoft.com/office/drawing/2010/main" val="0"/>
              </a:ext>
            </a:extLst>
          </a:blip>
          <a:srcRect/>
          <a:stretch>
            <a:fillRect/>
          </a:stretch>
        </p:blipFill>
        <p:spPr bwMode="auto">
          <a:xfrm>
            <a:off x="3702952" y="1518941"/>
            <a:ext cx="4308284" cy="5435748"/>
          </a:xfrm>
          <a:prstGeom prst="rect">
            <a:avLst/>
          </a:prstGeom>
          <a:noFill/>
          <a:ln>
            <a:noFill/>
          </a:ln>
        </p:spPr>
      </p:pic>
    </p:spTree>
    <p:extLst>
      <p:ext uri="{BB962C8B-B14F-4D97-AF65-F5344CB8AC3E}">
        <p14:creationId xmlns:p14="http://schemas.microsoft.com/office/powerpoint/2010/main" val="18807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1853055" y="2755131"/>
            <a:ext cx="1061509"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12.</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https://cont.ws/uploads/pic/2022/11/zGmkT8CWLD3B09x0-1PsqhMFjF_OPXt1hIADhZG5ne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502" y="1518941"/>
            <a:ext cx="6491999" cy="5057666"/>
          </a:xfrm>
          <a:prstGeom prst="rect">
            <a:avLst/>
          </a:prstGeom>
          <a:noFill/>
          <a:ln>
            <a:noFill/>
          </a:ln>
        </p:spPr>
      </p:pic>
    </p:spTree>
    <p:extLst>
      <p:ext uri="{BB962C8B-B14F-4D97-AF65-F5344CB8AC3E}">
        <p14:creationId xmlns:p14="http://schemas.microsoft.com/office/powerpoint/2010/main" val="35345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рдин Великой Отечественной вой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
            <a:ext cx="12172666" cy="68572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334" y="100885"/>
            <a:ext cx="11226856" cy="3416320"/>
          </a:xfrm>
          <a:prstGeom prst="rect">
            <a:avLst/>
          </a:prstGeom>
          <a:noFill/>
        </p:spPr>
        <p:txBody>
          <a:bodyPr wrap="none" lIns="91440" tIns="45720" rIns="91440" bIns="45720">
            <a:spAutoFit/>
          </a:bodyPr>
          <a:lstStyle/>
          <a:p>
            <a:r>
              <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4. </a:t>
            </a:r>
            <a:r>
              <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Определите верность суждения, </a:t>
            </a:r>
            <a:endPar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если </a:t>
            </a:r>
            <a:r>
              <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в неверных суждениях указать </a:t>
            </a:r>
            <a:endPar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правильный </a:t>
            </a:r>
            <a:r>
              <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ответ можно получить </a:t>
            </a:r>
            <a:endPar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ru-RU"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дополнительный балл</a:t>
            </a:r>
            <a:endPar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90439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889" y="3254256"/>
            <a:ext cx="5405616" cy="3603744"/>
          </a:xfrm>
          <a:prstGeom prst="rect">
            <a:avLst/>
          </a:prstGeom>
        </p:spPr>
      </p:pic>
      <p:sp>
        <p:nvSpPr>
          <p:cNvPr id="3" name="Объект 2"/>
          <p:cNvSpPr>
            <a:spLocks noGrp="1"/>
          </p:cNvSpPr>
          <p:nvPr>
            <p:ph idx="1"/>
          </p:nvPr>
        </p:nvSpPr>
        <p:spPr>
          <a:xfrm>
            <a:off x="387823" y="1690688"/>
            <a:ext cx="11553967" cy="4351338"/>
          </a:xfrm>
        </p:spPr>
        <p:txBody>
          <a:bodyPr>
            <a:normAutofit/>
          </a:bodyPr>
          <a:lstStyle/>
          <a:p>
            <a:r>
              <a:rPr lang="ru-RU" sz="3200" dirty="0"/>
              <a:t>1. Программа закрепления господства Третьего рейха в Восточной Европе; предусматривал колонизацию и германизацию восточных территорий; принудительное выселение 75-85% населения оккупированных территорий СССР и размещение его в Сибири. </a:t>
            </a:r>
          </a:p>
        </p:txBody>
      </p:sp>
    </p:spTree>
    <p:extLst>
      <p:ext uri="{BB962C8B-B14F-4D97-AF65-F5344CB8AC3E}">
        <p14:creationId xmlns:p14="http://schemas.microsoft.com/office/powerpoint/2010/main" val="318368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387824" y="1880216"/>
            <a:ext cx="11485728" cy="4351338"/>
          </a:xfrm>
        </p:spPr>
        <p:txBody>
          <a:bodyPr>
            <a:normAutofit/>
          </a:bodyPr>
          <a:lstStyle/>
          <a:p>
            <a:r>
              <a:rPr lang="ru-RU" sz="4000" dirty="0" smtClean="0"/>
              <a:t>2. Контрнаступление </a:t>
            </a:r>
            <a:r>
              <a:rPr lang="ru-RU" sz="4000" dirty="0"/>
              <a:t>советских войск в ходе Сталинградской битвы </a:t>
            </a:r>
          </a:p>
        </p:txBody>
      </p:sp>
      <p:pic>
        <p:nvPicPr>
          <p:cNvPr id="51202" name="Picture 2" descr="https://avatars.mds.yandex.net/i?id=80709740d9942e3b15c084ef67a0b1935690f919-1081459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552" y="2456241"/>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s://avatars.mds.yandex.net/i?id=af341ba781f80c7fdd0c102800e17149b141e843-4496278-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4" y="3583603"/>
            <a:ext cx="45720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500" fill="hold"/>
                                        <p:tgtEl>
                                          <p:spTgt spid="51204"/>
                                        </p:tgtEl>
                                        <p:attrNameLst>
                                          <p:attrName>ppt_x</p:attrName>
                                        </p:attrNameLst>
                                      </p:cBhvr>
                                      <p:tavLst>
                                        <p:tav tm="0">
                                          <p:val>
                                            <p:strVal val="#ppt_x"/>
                                          </p:val>
                                        </p:tav>
                                        <p:tav tm="100000">
                                          <p:val>
                                            <p:strVal val="#ppt_x"/>
                                          </p:val>
                                        </p:tav>
                                      </p:tavLst>
                                    </p:anim>
                                    <p:anim calcmode="lin" valueType="num">
                                      <p:cBhvr additive="base">
                                        <p:cTn id="14"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2"/>
                                        </p:tgtEl>
                                        <p:attrNameLst>
                                          <p:attrName>style.visibility</p:attrName>
                                        </p:attrNameLst>
                                      </p:cBhvr>
                                      <p:to>
                                        <p:strVal val="visible"/>
                                      </p:to>
                                    </p:set>
                                    <p:anim calcmode="lin" valueType="num">
                                      <p:cBhvr additive="base">
                                        <p:cTn id="19" dur="500" fill="hold"/>
                                        <p:tgtEl>
                                          <p:spTgt spid="51202"/>
                                        </p:tgtEl>
                                        <p:attrNameLst>
                                          <p:attrName>ppt_x</p:attrName>
                                        </p:attrNameLst>
                                      </p:cBhvr>
                                      <p:tavLst>
                                        <p:tav tm="0">
                                          <p:val>
                                            <p:strVal val="#ppt_x"/>
                                          </p:val>
                                        </p:tav>
                                        <p:tav tm="100000">
                                          <p:val>
                                            <p:strVal val="#ppt_x"/>
                                          </p:val>
                                        </p:tav>
                                      </p:tavLst>
                                    </p:anim>
                                    <p:anim calcmode="lin" valueType="num">
                                      <p:cBhvr additive="base">
                                        <p:cTn id="20"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169460" y="1690688"/>
            <a:ext cx="10515600" cy="4351338"/>
          </a:xfrm>
        </p:spPr>
        <p:txBody>
          <a:bodyPr>
            <a:normAutofit/>
          </a:bodyPr>
          <a:lstStyle/>
          <a:p>
            <a:r>
              <a:rPr lang="ru-RU" sz="4000" dirty="0"/>
              <a:t>3. Прорыв блокады Ленинграда </a:t>
            </a:r>
          </a:p>
        </p:txBody>
      </p:sp>
      <p:pic>
        <p:nvPicPr>
          <p:cNvPr id="50178" name="Picture 2" descr="https://yandex-images.clstorage.net/U4Y7I2w82/01603bK-gb/rV_Fgg9Ms9RRqwy8tUaJI000otPFEjtcf1MORqVJUhRfyHr0tM8oD1Hyde_eNnBA35fcwf897HuaGpxaJGH2HuwK0s5MD6SIAeoV8flBgCdSf7-bxVUnDnREFUKrDFweUph_md3oCyg3hEKVqR0HWNzIjZzhcKk7_CGIGlVdkjCCU9iELG31_UeSR7Sbap8pRXuj_dBSBzVyZmZtiQ4ECADdAKfMyzg_Ob16jaQmM1X786y3zi26B_sKxx1SY6wcuUj9tjRt98pUtnGjsF-eEkJ_vOLAViYSVE53V60eDzY63z2L4dEiGRukaZagAw1IzOu_tPMPtzrBNtErf32gCYh03ZsEfdnhV5NVl7VDpwVXd5zA2nowO1dYdHKcGAMdLOEIr9jCABMLml-mjAUicu3Hn5beMLMF4jnOAE9zjhyUdf-SCkrZ3l-rR4y5bqYLQFmCxsV0NDtjX2t3hTIrFg3FJ5TR2CgmPbpzhY8iI3Lyxaqs9DyxPvc_8ShoU74vulbluh589uxCnmCfg2euNkJXqf7TWAsoflt5TpcRKBMt4Ryj8cwHLCSCeLCNGD9t6OKqkuEOvxvvD9wMa3ygPLN845Y2Wsr8eZ5RlINvjBNWfrXQ9lw1EG9manqhBSI1Hdwjt9jlAR0ihGaSlxULR8fCpanbMYE7yzL_Blduvz2jXdqUDG_q3mSTUrehSoUEbEKHx-hVCyxwZlhlshEPOgDvCLPrzSU-Hbhdpro-AEjf5IKB8iqWCssP2wZeR5Y-mFD3ugVT0-lwq2iptnuOKmdereX7bzEacnF8QoESIQIm5Sqk6NspByCcU7KDGh1t_96PjeASoQHgCvshXm-JKr1P_Js8Ze_MRJVJj61OlQhxdbXCxlgqFG9AZ3S0MD0hN8AWoMPrDj4wm2aOhh8ZT-XlhovXDZoc9RzcNXlptBCocuGAElv_13e2ZqKnTak1Y2Kv2-NuPCJhcmdOi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530" y="2591297"/>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2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0178"/>
                                        </p:tgtEl>
                                        <p:attrNameLst>
                                          <p:attrName>style.visibility</p:attrName>
                                        </p:attrNameLst>
                                      </p:cBhvr>
                                      <p:to>
                                        <p:strVal val="visible"/>
                                      </p:to>
                                    </p:set>
                                    <p:anim calcmode="lin" valueType="num">
                                      <p:cBhvr additive="base">
                                        <p:cTn id="14" dur="500" fill="hold"/>
                                        <p:tgtEl>
                                          <p:spTgt spid="50178"/>
                                        </p:tgtEl>
                                        <p:attrNameLst>
                                          <p:attrName>ppt_x</p:attrName>
                                        </p:attrNameLst>
                                      </p:cBhvr>
                                      <p:tavLst>
                                        <p:tav tm="0">
                                          <p:val>
                                            <p:strVal val="#ppt_x"/>
                                          </p:val>
                                        </p:tav>
                                        <p:tav tm="100000">
                                          <p:val>
                                            <p:strVal val="#ppt_x"/>
                                          </p:val>
                                        </p:tav>
                                      </p:tavLst>
                                    </p:anim>
                                    <p:anim calcmode="lin" valueType="num">
                                      <p:cBhvr additive="base">
                                        <p:cTn id="15"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рдин Великой Отечественной вой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
            <a:ext cx="12172666" cy="68572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8844" y="114953"/>
            <a:ext cx="7344126"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 Ответьте на вопросы</a:t>
            </a:r>
            <a:r>
              <a:rPr lang="ru-RU"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10854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0" y="1690688"/>
            <a:ext cx="11887200" cy="4942124"/>
          </a:xfrm>
        </p:spPr>
        <p:txBody>
          <a:bodyPr>
            <a:normAutofit/>
          </a:bodyPr>
          <a:lstStyle/>
          <a:p>
            <a:r>
              <a:rPr lang="ru-RU" sz="3600" dirty="0" smtClean="0"/>
              <a:t>4. Стратегическое </a:t>
            </a:r>
            <a:r>
              <a:rPr lang="ru-RU" sz="3600" dirty="0"/>
              <a:t>наступление вермахта в районе Курска; цель – окружить находившиеся в районе Курска советские войска и уничтожить их. </a:t>
            </a:r>
          </a:p>
        </p:txBody>
      </p:sp>
      <p:pic>
        <p:nvPicPr>
          <p:cNvPr id="49154" name="Picture 2" descr="https://avatars.mds.yandex.net/i?id=0761687a9d84a557a1e3454e4011afc90fd522d4-512948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37749"/>
            <a:ext cx="45529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s://yandex-images.clstorage.net/U4Y7I2w82/01603bK-gb/rV_Fgg9Ms9RRqwy8tUaJI000otPFEjtcf1MOE_8ZBBZXyC2k55F5XFmode2MNipAhZbdmvho637BS5sLLWD0Sulcic5EDayNBeEX6L1FjCFQaeHC2Ug_AWURUk62RwlNXpoTmcPoCDUnmVmbpxowQNPCjIG3LK4R_F7fJEVRjSO2V9ayL1fZy3-9U4qWWoI2VHWH195oBAdHYn1stB8fHxvlLYjg2x87HqFBlpwuPWfo46eu6j-SFtcR2CN7b6EYrXLkqi9V7thbi0Sho1u5MVBqmMfaSSMhb3NHSKQUISUZ2AGl-sE5GQeyWpK5ECBQ8PCkk8gyryzrB-4OZWO0KZFSyZo_e8Xbfq9wpL9iriRYSrrd9l8KInlwYnmiGAozJ-0lnOnjMwk5hGq-vz8acdzQhr73NpAP5BjFPmtNoTWQcMCUCHv600a9a6iSY6AzdlS8wvhbChZ-b2dgiDABEgPCHpXzywY_GahJvZg-Gm7e5byU-zSrGuIn7RlLfZIbs2rogD5UyM5zmniSm2udMXh_hNTUZBkLen1ecqszBDIn-Sm15-QMJiGjfL-iIgV0-eWCgck6jgLSCskaZGOBEplsxKgYaNj1c6tzkpNJuCVRY6rx0FohGkduakS_OSICGsY9nM7iPSAnvV6lrxYvW9nqubv2BK4m7ynDJnZ8gAK4VcaSLUj66H6oULC2QK8fbVG979lkHQVHXHVXqxQtHyntOa_mxh4fG4ZqiIQdIEP_zZGS7ROfJtINwy9fVYM5tXjomxFxzfxGkk6nh0uBFHF7n_zjXisHUHhSZKg6FTkjzy6s8MonIj-IfrGgAAVjxcCdgNUklA3XLeQvd0qXHKpzyaInTejIeLNovLJQowJaY7jB1EUlGmFjZFGKJjYoBvMqh8DtHjI4vUK0pQQnef7Jm7fKH4kYwQrwCHF3rQmXbtKMGV3z-1ucRbaxbJ4QTXmh5OJTExRTY15tg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3584811"/>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gtEl>
                                        <p:attrNameLst>
                                          <p:attrName>style.visibility</p:attrName>
                                        </p:attrNameLst>
                                      </p:cBhvr>
                                      <p:to>
                                        <p:strVal val="visible"/>
                                      </p:to>
                                    </p:set>
                                    <p:anim calcmode="lin" valueType="num">
                                      <p:cBhvr additive="base">
                                        <p:cTn id="13" dur="500" fill="hold"/>
                                        <p:tgtEl>
                                          <p:spTgt spid="49154"/>
                                        </p:tgtEl>
                                        <p:attrNameLst>
                                          <p:attrName>ppt_x</p:attrName>
                                        </p:attrNameLst>
                                      </p:cBhvr>
                                      <p:tavLst>
                                        <p:tav tm="0">
                                          <p:val>
                                            <p:strVal val="#ppt_x"/>
                                          </p:val>
                                        </p:tav>
                                        <p:tav tm="100000">
                                          <p:val>
                                            <p:strVal val="#ppt_x"/>
                                          </p:val>
                                        </p:tav>
                                      </p:tavLst>
                                    </p:anim>
                                    <p:anim calcmode="lin" valueType="num">
                                      <p:cBhvr additive="base">
                                        <p:cTn id="14"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ppt_x"/>
                                          </p:val>
                                        </p:tav>
                                        <p:tav tm="100000">
                                          <p:val>
                                            <p:strVal val="#ppt_x"/>
                                          </p:val>
                                        </p:tav>
                                      </p:tavLst>
                                    </p:anim>
                                    <p:anim calcmode="lin" valueType="num">
                                      <p:cBhvr additive="base">
                                        <p:cTn id="20"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24051" y="1690688"/>
            <a:ext cx="11581262" cy="4351338"/>
          </a:xfrm>
        </p:spPr>
        <p:txBody>
          <a:bodyPr>
            <a:normAutofit/>
          </a:bodyPr>
          <a:lstStyle/>
          <a:p>
            <a:r>
              <a:rPr lang="ru-RU" sz="3600" dirty="0" smtClean="0"/>
              <a:t>5. Окружение </a:t>
            </a:r>
            <a:r>
              <a:rPr lang="ru-RU" sz="3600" dirty="0"/>
              <a:t>и уничтожение остатков фашистских войск во главе с фельдмаршалом Паулюсом в ходе Сталинградской битвы. </a:t>
            </a:r>
          </a:p>
        </p:txBody>
      </p:sp>
    </p:spTree>
    <p:extLst>
      <p:ext uri="{BB962C8B-B14F-4D97-AF65-F5344CB8AC3E}">
        <p14:creationId xmlns:p14="http://schemas.microsoft.com/office/powerpoint/2010/main" val="17945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305937" y="1690688"/>
            <a:ext cx="10515600" cy="4351338"/>
          </a:xfrm>
        </p:spPr>
        <p:txBody>
          <a:bodyPr>
            <a:normAutofit/>
          </a:bodyPr>
          <a:lstStyle/>
          <a:p>
            <a:r>
              <a:rPr lang="ru-RU" sz="3600" dirty="0" smtClean="0"/>
              <a:t>6. План </a:t>
            </a:r>
            <a:r>
              <a:rPr lang="ru-RU" sz="3600" dirty="0"/>
              <a:t>нападения Германии на СССР. </a:t>
            </a:r>
          </a:p>
        </p:txBody>
      </p:sp>
      <p:pic>
        <p:nvPicPr>
          <p:cNvPr id="47106" name="Picture 2" descr="https://avatars.mds.yandex.net/i?id=0c71f369cb0492b3bd64df8342c68a2c-536037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240" y="2504683"/>
            <a:ext cx="40671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7106"/>
                                        </p:tgtEl>
                                        <p:attrNameLst>
                                          <p:attrName>style.visibility</p:attrName>
                                        </p:attrNameLst>
                                      </p:cBhvr>
                                      <p:to>
                                        <p:strVal val="visible"/>
                                      </p:to>
                                    </p:set>
                                    <p:anim calcmode="lin" valueType="num">
                                      <p:cBhvr additive="base">
                                        <p:cTn id="14" dur="500" fill="hold"/>
                                        <p:tgtEl>
                                          <p:spTgt spid="47106"/>
                                        </p:tgtEl>
                                        <p:attrNameLst>
                                          <p:attrName>ppt_x</p:attrName>
                                        </p:attrNameLst>
                                      </p:cBhvr>
                                      <p:tavLst>
                                        <p:tav tm="0">
                                          <p:val>
                                            <p:strVal val="#ppt_x"/>
                                          </p:val>
                                        </p:tav>
                                        <p:tav tm="100000">
                                          <p:val>
                                            <p:strVal val="#ppt_x"/>
                                          </p:val>
                                        </p:tav>
                                      </p:tavLst>
                                    </p:anim>
                                    <p:anim calcmode="lin" valueType="num">
                                      <p:cBhvr additive="base">
                                        <p:cTn id="15"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374175" y="1690688"/>
            <a:ext cx="11199125" cy="4491748"/>
          </a:xfrm>
        </p:spPr>
        <p:txBody>
          <a:bodyPr>
            <a:normAutofit/>
          </a:bodyPr>
          <a:lstStyle/>
          <a:p>
            <a:r>
              <a:rPr lang="ru-RU" sz="3600" dirty="0"/>
              <a:t>7. Немецкая операция, целью которой был захват и уничтожение Москвы. </a:t>
            </a:r>
          </a:p>
        </p:txBody>
      </p:sp>
      <p:pic>
        <p:nvPicPr>
          <p:cNvPr id="46082" name="Picture 2" descr="https://yandex-images.clstorage.net/U4Y7I2w82/01603bK-gb/rV_Fgg9Ms9RRqwy8tUaJI000otPFEjtcf1MOEfUfUkYNnH7ztJt-Xl7zKO7cYiwYjZHYwP9o4n6bG8peLzShTO8PhM5MD6mABeER8vlBgCdSf7-bxVUnDnREFUKrDFweUph_md3oCyg3hEKVqR0HWNzIjZzhcKk7_CGIGlVdkjCCU9iELG31_UeSR7Sbap8pRXuj_dBSBzVyZmZtiQ4ECADdAKfMyzg_Ob16jaQmM1X786y3zi26B_sKxx1SY6wcuUj9tjRt98pUtnGjsF-eEkJ_vOLAViYSVE53V60eDzY63z2L4dEiGRukaZagAw1IzOu_tPMPtzrBNtErf32gCYh03ZsEfdnhV5NVl7VDpwVXd5zA2nowO1dYdHKcGAMdLOEIr9jCABMLml-mjAUicu3Hn5beMLMF4jnOAE9zjhyUdf-SCkrZ3l-rR4y5bqYLQFmCxsV0NDtjX2t3hTIrFg3FJ5TR2CgmPbpzhY8iI3Lyxaqs9DyxPvc_8ShoU74vulbluh589uxCnmCfg2euNkJXqf7TWAsoflt5TpcRKBMt4Ryj8cwHLCSCeLCNGD9t6OKqkuEOvxvvD9wMa3ygPLN845Y2Wsr8eZ5RlINvjBNWfrXQ9lw1EG9manqhBSI1Hdwjt9jlAR0ihGaSlxULR8fCpanbMYE7yzL_Blduvz2jXdqUDG_q3mSTUrehSoUEbEKHx-hVCyxwZlhlshEPOgDvCLPrzSU-Hbhdpro-AEjf5IKB8iqWCssP2wZeR5Y-mFD3ugVT0-lwq2iptnuOKmdereX7bzEacnF8QoESIQIm5Sqk6NspByCcU7KDGh1t_96PjeASoQHgCvshXm-JKr1P_Js8Ze_MRJVJj61OlQhxdbXCxlgqFG9AZ3S0MD0hN8AWoMPrDj4wm2aOhh8ZT-XlhovXDZoc9RzcNXlptBCocuGAElv_13e2ZqKnTak1Y2Kv2-NuPCJhcmdOi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37" y="2783006"/>
            <a:ext cx="4572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1000"/>
                                        <p:tgtEl>
                                          <p:spTgt spid="46082"/>
                                        </p:tgtEl>
                                      </p:cBhvr>
                                    </p:animEffect>
                                    <p:anim calcmode="lin" valueType="num">
                                      <p:cBhvr>
                                        <p:cTn id="15" dur="1000" fill="hold"/>
                                        <p:tgtEl>
                                          <p:spTgt spid="46082"/>
                                        </p:tgtEl>
                                        <p:attrNameLst>
                                          <p:attrName>ppt_x</p:attrName>
                                        </p:attrNameLst>
                                      </p:cBhvr>
                                      <p:tavLst>
                                        <p:tav tm="0">
                                          <p:val>
                                            <p:strVal val="#ppt_x"/>
                                          </p:val>
                                        </p:tav>
                                        <p:tav tm="100000">
                                          <p:val>
                                            <p:strVal val="#ppt_x"/>
                                          </p:val>
                                        </p:tav>
                                      </p:tavLst>
                                    </p:anim>
                                    <p:anim calcmode="lin" valueType="num">
                                      <p:cBhvr>
                                        <p:cTn id="16"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382137" y="1690688"/>
            <a:ext cx="10971663" cy="4486275"/>
          </a:xfrm>
        </p:spPr>
        <p:txBody>
          <a:bodyPr>
            <a:normAutofit/>
          </a:bodyPr>
          <a:lstStyle/>
          <a:p>
            <a:r>
              <a:rPr lang="ru-RU" sz="4000" dirty="0"/>
              <a:t>8. Наступательная военная операция советских войск по окончательному разгрому противника под Орлом. </a:t>
            </a:r>
          </a:p>
        </p:txBody>
      </p:sp>
      <p:pic>
        <p:nvPicPr>
          <p:cNvPr id="45058" name="Picture 2" descr="https://avatars.mds.yandex.net/i?id=aeb4a75466652019b04b963f554cb407b09eab12-1034969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968" y="3016251"/>
            <a:ext cx="2870579" cy="368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8"/>
                                        </p:tgtEl>
                                        <p:attrNameLst>
                                          <p:attrName>style.visibility</p:attrName>
                                        </p:attrNameLst>
                                      </p:cBhvr>
                                      <p:to>
                                        <p:strVal val="visible"/>
                                      </p:to>
                                    </p:set>
                                    <p:animEffect transition="in" filter="fade">
                                      <p:cBhvr>
                                        <p:cTn id="14" dur="1000"/>
                                        <p:tgtEl>
                                          <p:spTgt spid="45058"/>
                                        </p:tgtEl>
                                      </p:cBhvr>
                                    </p:animEffect>
                                    <p:anim calcmode="lin" valueType="num">
                                      <p:cBhvr>
                                        <p:cTn id="15" dur="1000" fill="hold"/>
                                        <p:tgtEl>
                                          <p:spTgt spid="45058"/>
                                        </p:tgtEl>
                                        <p:attrNameLst>
                                          <p:attrName>ppt_x</p:attrName>
                                        </p:attrNameLst>
                                      </p:cBhvr>
                                      <p:tavLst>
                                        <p:tav tm="0">
                                          <p:val>
                                            <p:strVal val="#ppt_x"/>
                                          </p:val>
                                        </p:tav>
                                        <p:tav tm="100000">
                                          <p:val>
                                            <p:strVal val="#ppt_x"/>
                                          </p:val>
                                        </p:tav>
                                      </p:tavLst>
                                    </p:anim>
                                    <p:anim calcmode="lin" valueType="num">
                                      <p:cBhvr>
                                        <p:cTn id="16" dur="1000" fill="hold"/>
                                        <p:tgtEl>
                                          <p:spTgt spid="45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86603" y="1690688"/>
            <a:ext cx="11067197" cy="4486275"/>
          </a:xfrm>
        </p:spPr>
        <p:txBody>
          <a:bodyPr>
            <a:normAutofit/>
          </a:bodyPr>
          <a:lstStyle/>
          <a:p>
            <a:r>
              <a:rPr lang="ru-RU" sz="4000" dirty="0"/>
              <a:t>9. Освобождение Белоруссии, почти полный разгром немецкой группы армий Центр. </a:t>
            </a:r>
          </a:p>
        </p:txBody>
      </p:sp>
      <p:pic>
        <p:nvPicPr>
          <p:cNvPr id="43010" name="Picture 2" descr="https://avatars.mds.yandex.net/i?id=8a5a8a5d6a1846010b7a4fd0cee2f355433f4a69-1035505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829" y="3115314"/>
            <a:ext cx="3110979" cy="363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010"/>
                                        </p:tgtEl>
                                        <p:attrNameLst>
                                          <p:attrName>style.visibility</p:attrName>
                                        </p:attrNameLst>
                                      </p:cBhvr>
                                      <p:to>
                                        <p:strVal val="visible"/>
                                      </p:to>
                                    </p:set>
                                    <p:animEffect transition="in" filter="fade">
                                      <p:cBhvr>
                                        <p:cTn id="14" dur="1000"/>
                                        <p:tgtEl>
                                          <p:spTgt spid="43010"/>
                                        </p:tgtEl>
                                      </p:cBhvr>
                                    </p:animEffect>
                                    <p:anim calcmode="lin" valueType="num">
                                      <p:cBhvr>
                                        <p:cTn id="15" dur="1000" fill="hold"/>
                                        <p:tgtEl>
                                          <p:spTgt spid="43010"/>
                                        </p:tgtEl>
                                        <p:attrNameLst>
                                          <p:attrName>ppt_x</p:attrName>
                                        </p:attrNameLst>
                                      </p:cBhvr>
                                      <p:tavLst>
                                        <p:tav tm="0">
                                          <p:val>
                                            <p:strVal val="#ppt_x"/>
                                          </p:val>
                                        </p:tav>
                                        <p:tav tm="100000">
                                          <p:val>
                                            <p:strVal val="#ppt_x"/>
                                          </p:val>
                                        </p:tav>
                                      </p:tavLst>
                                    </p:anim>
                                    <p:anim calcmode="lin" valueType="num">
                                      <p:cBhvr>
                                        <p:cTn id="16"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s://yandex-images.clstorage.net/U4Y7I2w82/01603bK-gb/rV_Fgg9Ms9RRqwy8tUaJI000otPFEjtcf1MOEv5FVUcNzS3_s5t9CwmudOqPZX9E2cLRwKhs6yjAR8wLKTb1TuMN085MD6-BDO4W8flBgCdSf7-bxVUnDnREFUKrDFweUph_md3oCyg3hEKVqR0HWNzIjZzhcKk7_CGIGlVdkjCCU9iELG31_UeSR7Sbap8pRXuj_dBSBzVyZmZtiQ4ECADdAKfMyzg_Ob16jaQmM1X786y3zi26B_sKxx1SY6wcuUj9tjRt98pUtnGjsF-eEkJ_vOLAViYSVE53V60eDzY63z2L4dEiGRukaZagAw1IzOu_tPMPtzrBNtErf32gCYh03ZsEfdnhV5NVl7VDpwVXd5zA2nowO1dYdHKcGAMdLOEIr9jCABMLml-mjAUicu3Hn5beMLMF4jnOAE9zjhyUdf-SCkrZ3l-rR4y5bqYLQFmCxsV0NDtjX2t3hTIrFg3FJ5TR2CgmPbpzhY8iI3Lyxaqs9DyxPvc_8ShoU74vulbluh589uxCnmCfg2euNkJXqf7TWAsoflt5TpcRKBMt4Ryj8cwHLCSCeLCNGD9t6OKqkuEOvxvvD9wMa3ygPLN845Y2Wsr8eZ5RlINvjBNWfrXQ9lw1EG9manqhBSI1Hdwjt9jlAR0ihGaSlxULR8fCpanbMYE7yzL_Blduvz2jXdqUDG_q3mSTUrehSoUEbEKHx-hVCyxwZlhlshEPOgDvCLPrzSU-Hbhdpro-AEjf5IKB8iqWCssP2wZeR5Y-mFD3ugVT0-lwq2iptnuOKmdereX7bzEacnF8QoESIQIm5Sqk6NspByCcU7KDGh1t_96PjeASoQHgCvshXm-JKr1P_Js8Ze_MRJVJj61OlQhxdbXCxlgqFG9AZ3S0MD0hN8AWoMPrDj4wm2aOhh8ZT-XlhovXDZoc9RzcNXlptBCocuGAElv_13e2ZqKnTak1Y2Kv2-NuPCJhcmdOi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211" y="2098675"/>
            <a:ext cx="3236307"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415120" y="1690688"/>
            <a:ext cx="10515600" cy="4351338"/>
          </a:xfrm>
        </p:spPr>
        <p:txBody>
          <a:bodyPr>
            <a:normAutofit/>
          </a:bodyPr>
          <a:lstStyle/>
          <a:p>
            <a:r>
              <a:rPr lang="ru-RU" sz="3600" dirty="0" smtClean="0"/>
              <a:t>10. Ржевско-</a:t>
            </a:r>
            <a:r>
              <a:rPr lang="ru-RU" sz="3600" dirty="0" err="1" smtClean="0"/>
              <a:t>Сычевская</a:t>
            </a:r>
            <a:r>
              <a:rPr lang="ru-RU" sz="3600" dirty="0" smtClean="0"/>
              <a:t> </a:t>
            </a:r>
            <a:r>
              <a:rPr lang="ru-RU" sz="3600" dirty="0"/>
              <a:t>стратегическая наступательная операция с целью разгрома 9-ой немецкой армии группы армий «Центр»</a:t>
            </a:r>
          </a:p>
        </p:txBody>
      </p:sp>
      <p:pic>
        <p:nvPicPr>
          <p:cNvPr id="41986" name="Picture 2" descr="https://yandex-images.clstorage.net/U4Y7I2w82/01603bK-gb/rV_Fgg9Ms9RRqwy8tUaJI000otPFEjtcf1MOR6VEAUdYkX3-ss18WFr7cr3cYXBH2JXYyfht6CvCSclaKGWhQ7hfgM5JCqiBAeAb6L1FjCFQaeHC2Ug_AWURUk62RwlNXpoTmcPoCDUnmVmbpxowQNPCjIG3LK4R_F7fJEVRjSO2V9ayL1fZy3-9U4qWWoI2VHWH195oBAdHYn1stB8fHxvlLYjg2x87HqFBlpwuPWfo46eu6j-SFtcR2CN7b6EYrXLkqi9V7thbi0Sho1u5MVBqmMfaSSMhb3NHSKQUISUZ2AGl-sE5GQeyWpK5ECBQ8PCkk8gyryzrB-4OZWO0KZFSyZo_e8Xbfq9wpL9iriRYSrrd9l8KInlwYnmiGAozJ-0lnOnjMwk5hGq-vz8acdzQhr73NpAP5BjFPmtNoTWQcMCUCHv600a9a6iSY6AzdlS8wvhbChZ-b2dgiDABEgPCHpXzywY_GahJvZg-Gm7e5byU-zSrGuIn7RlLfZIbs2rogD5UyM5zmniSm2udMXh_hNTUZBkLen1ecqszBDIn-Sm15-QMJiGjfL-iIgV0-eWCgck6jgLSCskaZGOBEplsxKgYaNj1c6tzkpNJuCVRY6rx0FohGkduakS_OSICGsY9nM7iPSAnvV6lrxYvW9nqubv2BK4m7ynDJnZ8gAK4VcaSLUj66H6oULC2QK8fbVG979lkHQVHXHVXqxQtHyntOa_mxh4fG4ZqiIQdIEP_zZGS7ROfJtINwy9fVYM5tXjomxFxzfxGkk6nh0uBFHF7n_zjXisHUHhSZKg6FTkjzy6s8MonIj-IfrGgAAVjxcCdgNUklA3XLeQvd0qXHKpzyaInTejIeLNovLJQowJaY7jB1EUlGmFjZFGKJjYoBvMqh8DtHjI4vUK0pQQnef7Jm7fKH4kYwQrwCHF3rQmXbtKMGV3z-1ucRbaxbJ4QTXmh5OJTExRTY15tg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745" y="3198018"/>
            <a:ext cx="44481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8"/>
                                        </p:tgtEl>
                                        <p:attrNameLst>
                                          <p:attrName>style.visibility</p:attrName>
                                        </p:attrNameLst>
                                      </p:cBhvr>
                                      <p:to>
                                        <p:strVal val="visible"/>
                                      </p:to>
                                    </p:set>
                                    <p:animEffect transition="in" filter="fade">
                                      <p:cBhvr>
                                        <p:cTn id="14" dur="1000"/>
                                        <p:tgtEl>
                                          <p:spTgt spid="41988"/>
                                        </p:tgtEl>
                                      </p:cBhvr>
                                    </p:animEffect>
                                    <p:anim calcmode="lin" valueType="num">
                                      <p:cBhvr>
                                        <p:cTn id="15" dur="1000" fill="hold"/>
                                        <p:tgtEl>
                                          <p:spTgt spid="41988"/>
                                        </p:tgtEl>
                                        <p:attrNameLst>
                                          <p:attrName>ppt_x</p:attrName>
                                        </p:attrNameLst>
                                      </p:cBhvr>
                                      <p:tavLst>
                                        <p:tav tm="0">
                                          <p:val>
                                            <p:strVal val="#ppt_x"/>
                                          </p:val>
                                        </p:tav>
                                        <p:tav tm="100000">
                                          <p:val>
                                            <p:strVal val="#ppt_x"/>
                                          </p:val>
                                        </p:tav>
                                      </p:tavLst>
                                    </p:anim>
                                    <p:anim calcmode="lin" valueType="num">
                                      <p:cBhvr>
                                        <p:cTn id="16"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animEffect transition="in" filter="fade">
                                      <p:cBhvr>
                                        <p:cTn id="21" dur="1000"/>
                                        <p:tgtEl>
                                          <p:spTgt spid="41986"/>
                                        </p:tgtEl>
                                      </p:cBhvr>
                                    </p:animEffect>
                                    <p:anim calcmode="lin" valueType="num">
                                      <p:cBhvr>
                                        <p:cTn id="22" dur="1000" fill="hold"/>
                                        <p:tgtEl>
                                          <p:spTgt spid="41986"/>
                                        </p:tgtEl>
                                        <p:attrNameLst>
                                          <p:attrName>ppt_x</p:attrName>
                                        </p:attrNameLst>
                                      </p:cBhvr>
                                      <p:tavLst>
                                        <p:tav tm="0">
                                          <p:val>
                                            <p:strVal val="#ppt_x"/>
                                          </p:val>
                                        </p:tav>
                                        <p:tav tm="100000">
                                          <p:val>
                                            <p:strVal val="#ppt_x"/>
                                          </p:val>
                                        </p:tav>
                                      </p:tavLst>
                                    </p:anim>
                                    <p:anim calcmode="lin" valueType="num">
                                      <p:cBhvr>
                                        <p:cTn id="23"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vatars.mds.yandex.net/get-entity_search/4739159/661277144/or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132" y="3658078"/>
            <a:ext cx="4353635" cy="31999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102237"/>
            <a:ext cx="10515600" cy="4351338"/>
          </a:xfrm>
        </p:spPr>
        <p:txBody>
          <a:bodyPr>
            <a:normAutofit/>
          </a:bodyPr>
          <a:lstStyle/>
          <a:p>
            <a:r>
              <a:rPr lang="ru-RU" sz="3600" dirty="0" smtClean="0"/>
              <a:t>11.</a:t>
            </a:r>
            <a:r>
              <a:rPr lang="ru-RU" sz="3600" dirty="0"/>
              <a:t> Кодовое название военной операции немецкий войск на Южном крыле советско-германского фронта. Цель – завоевание Кавказа. Планировалось наступление на Сталинград и Ростов-на-Дону с дальнейшим выходом на Кавказ. </a:t>
            </a:r>
            <a:r>
              <a:rPr lang="ru-RU" sz="3600" dirty="0" smtClean="0"/>
              <a:t> </a:t>
            </a:r>
            <a:endParaRPr lang="ru-RU" sz="3600" dirty="0"/>
          </a:p>
        </p:txBody>
      </p:sp>
    </p:spTree>
    <p:extLst>
      <p:ext uri="{BB962C8B-B14F-4D97-AF65-F5344CB8AC3E}">
        <p14:creationId xmlns:p14="http://schemas.microsoft.com/office/powerpoint/2010/main" val="31625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487605"/>
            <a:ext cx="10515600" cy="3965969"/>
          </a:xfrm>
        </p:spPr>
        <p:txBody>
          <a:bodyPr>
            <a:normAutofit/>
          </a:bodyPr>
          <a:lstStyle/>
          <a:p>
            <a:r>
              <a:rPr lang="ru-RU" sz="3600" dirty="0" smtClean="0"/>
              <a:t>12. </a:t>
            </a:r>
            <a:r>
              <a:rPr lang="ru-RU" sz="3600" dirty="0" err="1" smtClean="0"/>
              <a:t>Ворошиловградская</a:t>
            </a:r>
            <a:r>
              <a:rPr lang="ru-RU" sz="3600" dirty="0" smtClean="0"/>
              <a:t> </a:t>
            </a:r>
            <a:r>
              <a:rPr lang="ru-RU" sz="3600" dirty="0"/>
              <a:t>операция по освобождению от немцев Донбасса. </a:t>
            </a:r>
          </a:p>
        </p:txBody>
      </p:sp>
      <p:pic>
        <p:nvPicPr>
          <p:cNvPr id="10242" name="Picture 2" descr="https://avatars.mds.yandex.net/i?id=a533522103ac396d43da253da90759d9b5f40e4b-8341432-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860" y="2161192"/>
            <a:ext cx="3340788" cy="37510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avatars.mds.yandex.net/i?id=9fc4da89337029529b3109edd071ec8c94571a16-8564741-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13638"/>
            <a:ext cx="2983173" cy="388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9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fade">
                                      <p:cBhvr>
                                        <p:cTn id="14" dur="1000"/>
                                        <p:tgtEl>
                                          <p:spTgt spid="10244"/>
                                        </p:tgtEl>
                                      </p:cBhvr>
                                    </p:animEffect>
                                    <p:anim calcmode="lin" valueType="num">
                                      <p:cBhvr>
                                        <p:cTn id="15" dur="1000" fill="hold"/>
                                        <p:tgtEl>
                                          <p:spTgt spid="10244"/>
                                        </p:tgtEl>
                                        <p:attrNameLst>
                                          <p:attrName>ppt_x</p:attrName>
                                        </p:attrNameLst>
                                      </p:cBhvr>
                                      <p:tavLst>
                                        <p:tav tm="0">
                                          <p:val>
                                            <p:strVal val="#ppt_x"/>
                                          </p:val>
                                        </p:tav>
                                        <p:tav tm="100000">
                                          <p:val>
                                            <p:strVal val="#ppt_x"/>
                                          </p:val>
                                        </p:tav>
                                      </p:tavLst>
                                    </p:anim>
                                    <p:anim calcmode="lin" valueType="num">
                                      <p:cBhvr>
                                        <p:cTn id="1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fade">
                                      <p:cBhvr>
                                        <p:cTn id="21" dur="1000"/>
                                        <p:tgtEl>
                                          <p:spTgt spid="10242"/>
                                        </p:tgtEl>
                                      </p:cBhvr>
                                    </p:animEffect>
                                    <p:anim calcmode="lin" valueType="num">
                                      <p:cBhvr>
                                        <p:cTn id="22" dur="1000" fill="hold"/>
                                        <p:tgtEl>
                                          <p:spTgt spid="10242"/>
                                        </p:tgtEl>
                                        <p:attrNameLst>
                                          <p:attrName>ppt_x</p:attrName>
                                        </p:attrNameLst>
                                      </p:cBhvr>
                                      <p:tavLst>
                                        <p:tav tm="0">
                                          <p:val>
                                            <p:strVal val="#ppt_x"/>
                                          </p:val>
                                        </p:tav>
                                        <p:tav tm="100000">
                                          <p:val>
                                            <p:strVal val="#ppt_x"/>
                                          </p:val>
                                        </p:tav>
                                      </p:tavLst>
                                    </p:anim>
                                    <p:anim calcmode="lin" valueType="num">
                                      <p:cBhvr>
                                        <p:cTn id="23"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325563"/>
            <a:ext cx="10515600" cy="4128012"/>
          </a:xfrm>
        </p:spPr>
        <p:txBody>
          <a:bodyPr>
            <a:normAutofit/>
          </a:bodyPr>
          <a:lstStyle/>
          <a:p>
            <a:r>
              <a:rPr lang="ru-RU" sz="3600" dirty="0" smtClean="0"/>
              <a:t>13. </a:t>
            </a:r>
            <a:r>
              <a:rPr lang="ru-RU" sz="3600" dirty="0" err="1" smtClean="0"/>
              <a:t>Среднедонская</a:t>
            </a:r>
            <a:r>
              <a:rPr lang="ru-RU" sz="3600" dirty="0" smtClean="0"/>
              <a:t> </a:t>
            </a:r>
            <a:r>
              <a:rPr lang="ru-RU" sz="3600" dirty="0"/>
              <a:t>наступательная операция советских войск в ходе контрнаступления советских войск под Сталинградом; цель разгром противника на Среднем Дону и наступление на захваченный немцами Ростов-на-Дону. </a:t>
            </a:r>
          </a:p>
        </p:txBody>
      </p:sp>
      <p:pic>
        <p:nvPicPr>
          <p:cNvPr id="9218" name="Picture 2" descr="https://avatars.mds.yandex.net/i?id=8b118a9da0d08bd01da9afabb04c2dbcff4b65fa-1071556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461" y="3809999"/>
            <a:ext cx="41624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рдин Великой Отечественной вой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
            <a:ext cx="12172666" cy="68572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9351" y="101306"/>
            <a:ext cx="11701497" cy="1754326"/>
          </a:xfrm>
          <a:prstGeom prst="rect">
            <a:avLst/>
          </a:prstGeom>
          <a:noFill/>
        </p:spPr>
        <p:txBody>
          <a:bodyPr wrap="square" lIns="91440" tIns="45720" rIns="91440" bIns="45720">
            <a:spAutoFit/>
          </a:bodyPr>
          <a:lstStyle/>
          <a:p>
            <a:pPr algn="ctr"/>
            <a:r>
              <a:rPr lang="ru-RU" sz="5400" dirty="0">
                <a:ln w="0"/>
                <a:solidFill>
                  <a:schemeClr val="tx1">
                    <a:lumMod val="95000"/>
                    <a:lumOff val="5000"/>
                  </a:schemeClr>
                </a:solidFill>
              </a:rPr>
              <a:t>2. Найдите и исправьте ошибки в тексте</a:t>
            </a:r>
          </a:p>
        </p:txBody>
      </p:sp>
    </p:spTree>
    <p:extLst>
      <p:ext uri="{BB962C8B-B14F-4D97-AF65-F5344CB8AC3E}">
        <p14:creationId xmlns:p14="http://schemas.microsoft.com/office/powerpoint/2010/main" val="4170032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avatars.mds.yandex.net/i?id=72c0cfb92987bc562db73d839d0078b890b5f61f-972943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3809999"/>
            <a:ext cx="4067175"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pic>
        <p:nvPicPr>
          <p:cNvPr id="8196" name="Picture 4" descr="https://avatars.mds.yandex.net/i?id=a361e5099e4a39f45312d7f23cdf941eb71d659b-900801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942" y="3640799"/>
            <a:ext cx="3095625"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78643" y="1325563"/>
            <a:ext cx="10515600" cy="4128012"/>
          </a:xfrm>
        </p:spPr>
        <p:txBody>
          <a:bodyPr>
            <a:normAutofit/>
          </a:bodyPr>
          <a:lstStyle/>
          <a:p>
            <a:r>
              <a:rPr lang="ru-RU" sz="3600" dirty="0"/>
              <a:t>14. Часть стратегического плана войск нацистской Германии во время летне-осеннего наступления немецких войск на южном направлении Восточного фронта в ходе Второй мировой войны. Основной целью операции был захват нефтяных месторождений Северного Кавказа и Баку. </a:t>
            </a:r>
          </a:p>
        </p:txBody>
      </p:sp>
    </p:spTree>
    <p:extLst>
      <p:ext uri="{BB962C8B-B14F-4D97-AF65-F5344CB8AC3E}">
        <p14:creationId xmlns:p14="http://schemas.microsoft.com/office/powerpoint/2010/main" val="28673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1000"/>
                                        <p:tgtEl>
                                          <p:spTgt spid="8196"/>
                                        </p:tgtEl>
                                      </p:cBhvr>
                                    </p:animEffect>
                                    <p:anim calcmode="lin" valueType="num">
                                      <p:cBhvr>
                                        <p:cTn id="22" dur="1000" fill="hold"/>
                                        <p:tgtEl>
                                          <p:spTgt spid="8196"/>
                                        </p:tgtEl>
                                        <p:attrNameLst>
                                          <p:attrName>ppt_x</p:attrName>
                                        </p:attrNameLst>
                                      </p:cBhvr>
                                      <p:tavLst>
                                        <p:tav tm="0">
                                          <p:val>
                                            <p:strVal val="#ppt_x"/>
                                          </p:val>
                                        </p:tav>
                                        <p:tav tm="100000">
                                          <p:val>
                                            <p:strVal val="#ppt_x"/>
                                          </p:val>
                                        </p:tav>
                                      </p:tavLst>
                                    </p:anim>
                                    <p:anim calcmode="lin" valueType="num">
                                      <p:cBhvr>
                                        <p:cTn id="23"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487605"/>
            <a:ext cx="10515600" cy="3965969"/>
          </a:xfrm>
        </p:spPr>
        <p:txBody>
          <a:bodyPr>
            <a:normAutofit/>
          </a:bodyPr>
          <a:lstStyle/>
          <a:p>
            <a:r>
              <a:rPr lang="ru-RU" sz="3600" dirty="0"/>
              <a:t>15. Заключительная операция Курской битвы с целью нанесения поражения </a:t>
            </a:r>
            <a:r>
              <a:rPr lang="ru-RU" sz="3600" dirty="0" err="1"/>
              <a:t>белгородско</a:t>
            </a:r>
            <a:r>
              <a:rPr lang="ru-RU" sz="3600" dirty="0"/>
              <a:t>-харьковской группировке противника. </a:t>
            </a:r>
          </a:p>
        </p:txBody>
      </p:sp>
      <p:pic>
        <p:nvPicPr>
          <p:cNvPr id="7170" name="Picture 2" descr="https://avatars.mds.yandex.net/i?id=1bc7e619c7ebc9aa2cc8c610dc147676425f3ba3-5987336-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344" y="2567615"/>
            <a:ext cx="3091455" cy="412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325563"/>
            <a:ext cx="10515600" cy="4128012"/>
          </a:xfrm>
        </p:spPr>
        <p:txBody>
          <a:bodyPr>
            <a:normAutofit/>
          </a:bodyPr>
          <a:lstStyle/>
          <a:p>
            <a:r>
              <a:rPr lang="ru-RU" sz="3600" dirty="0"/>
              <a:t>16. Наступательная военная операция советских войск по освобождению от немцев Харьковского промышленного района силами Воронежского и Брянского фронтов. </a:t>
            </a:r>
          </a:p>
        </p:txBody>
      </p:sp>
      <p:pic>
        <p:nvPicPr>
          <p:cNvPr id="6146" name="Picture 2" descr="https://yandex-images.clstorage.net/4i7tK2A81/02a8bauVAP/-WzDqeYpP1xHGlI4-QsjVW2t0CdmzQv26E7ogunLIafRXKnk6khAHPb_pwJp3lnJSK7HZ_EDhamVeye2bK4dVro6gOWlaiABFVpOdLUMKlFy5s1vZooXpONZ89e0ii342wisiI0-OD3NiZQvFvMmhRuhwGDoGc7sqB0yxhP_CxroS_Sd5T1QW3IHHhf3JDN7RMzyG2ilMaHbQYfnj5tA3aBr7ZSHNxsM2aG0ECXfOZ0igshr3VvP7I0vSvI1_iwJ20jahOIyc1xBJhM17R8dZ3_C2QBmmjq_xHiG45Ode_uNV-eBgzEpMMqFsS801CqKIpjQYuVgxO6PAXHmO_QsGNVK77jTIn1cSSIuDegCKmVTzuQhapsVkdlhhvm1qlHbsG_wvp0xCArIn64zN_k8jQ2KxmHhRvfBoTNw8Sv-HQX3aNOh7TdSa20nHSr-Nx5bbfHGB3-qFb3YfYHFs71y-59p9LWGKR0W8K-kIBDWPrU2iutLymDM7aIvc-0o1A49-nTFuuILRGJpBB8owjUKVFDr-BJmigGlx1uxxLW9ZfqhWvq-ug4aEdyFnwcE2A6UIIXpbflSz_6vNlTfMN0OK-tC2Iz_NF9ISS8-GfMsDXRhx_cod4kJkOJugPibmFvsg0zJm5Q5FRnfs44TJOINnzaEwG7FZd_emyhZ7CL9OCLJWsGK-BRwQGIuLjXVJgJiT-TGK1uTAaH0W7n6i4BV84Rv-pO0CR0x8IGNDyf1II8untF8-lD66ZgYXNQr8xAe6GTvru04e1BQOD0P_Q4sfkTB7S9wiAyq-Huy5IuLb9yneNiFigU3PtaVsis52xifMKfqUNRb99WAKmL1K889KON55ozzCWd9Whs_JfwqMl1a9soKca4RptZSuvK0jU7Ml2j-u54SEzznpJA-Pv4MqBGl_V_DVM30vhp5wD3yGCLpddWZ3jlXYXAeLxHWNRJ0YdvOK0KnEJ_vWazD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566" y="3107786"/>
            <a:ext cx="41052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vatars.mds.yandex.net/i?id=d40c39a178dd4f0253b798f7b9dedb38c0bfa299-9289605-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103" y="3809999"/>
            <a:ext cx="43053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78643" y="1542197"/>
            <a:ext cx="10515600" cy="3911378"/>
          </a:xfrm>
        </p:spPr>
        <p:txBody>
          <a:bodyPr>
            <a:normAutofit/>
          </a:bodyPr>
          <a:lstStyle/>
          <a:p>
            <a:r>
              <a:rPr lang="ru-RU" sz="3600" dirty="0"/>
              <a:t>17. Немецкая операция по дезинформации советского политического руководства и военного командования проводившаяся весной 1942 г. с целью убедить, что главной целью немцев во время весенне-летней кампании 1942 г. по-прежнему будет захват Москвы. </a:t>
            </a:r>
          </a:p>
        </p:txBody>
      </p:sp>
    </p:spTree>
    <p:extLst>
      <p:ext uri="{BB962C8B-B14F-4D97-AF65-F5344CB8AC3E}">
        <p14:creationId xmlns:p14="http://schemas.microsoft.com/office/powerpoint/2010/main" val="28667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292291" y="1470727"/>
            <a:ext cx="10515600" cy="4351338"/>
          </a:xfrm>
        </p:spPr>
        <p:txBody>
          <a:bodyPr>
            <a:normAutofit/>
          </a:bodyPr>
          <a:lstStyle/>
          <a:p>
            <a:r>
              <a:rPr lang="ru-RU" sz="3600" dirty="0"/>
              <a:t>18. Партизанские операции в августе–сентябре (октябре) 1943 г., с помощью которых на длительное время были дезорганизованы железнодорожные перевозки в тылу врага. </a:t>
            </a:r>
          </a:p>
        </p:txBody>
      </p:sp>
      <p:pic>
        <p:nvPicPr>
          <p:cNvPr id="4098" name="Picture 2" descr="Под Тюменью поезд сбил сидящего на рельсах пар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03" y="3646396"/>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vatars.mds.yandex.net/i?id=d239176653321a2c3017a1d2b9614dbd189cfdd2-930320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151" y="3646395"/>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346882" y="1325563"/>
            <a:ext cx="10515600" cy="4351338"/>
          </a:xfrm>
        </p:spPr>
        <p:txBody>
          <a:bodyPr>
            <a:normAutofit/>
          </a:bodyPr>
          <a:lstStyle/>
          <a:p>
            <a:r>
              <a:rPr lang="ru-RU" sz="3600" dirty="0"/>
              <a:t>19. Наступательная операция советских войск Ленинградского фронта против 18-й немецкой армии, осаждавшей Ленинград. Часть </a:t>
            </a:r>
            <a:r>
              <a:rPr lang="ru-RU" sz="3600" dirty="0" err="1"/>
              <a:t>Ленинградско</a:t>
            </a:r>
            <a:r>
              <a:rPr lang="ru-RU" sz="3600" dirty="0"/>
              <a:t>-Новгородской стратегической операции. </a:t>
            </a:r>
          </a:p>
        </p:txBody>
      </p:sp>
      <p:pic>
        <p:nvPicPr>
          <p:cNvPr id="3074" name="Picture 2" descr="Картинки про молнию и грозу (50 фот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241" y="3501232"/>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vatars.mds.yandex.net/i?id=084984b6187ded3738741272a78531310f0d7cb6-1081514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621" y="4231083"/>
            <a:ext cx="4572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Фон для презентации день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0"/>
            <a:ext cx="10515600" cy="1325563"/>
          </a:xfrm>
        </p:spPr>
        <p:txBody>
          <a:bodyPr>
            <a:normAutofit/>
          </a:bodyPr>
          <a:lstStyle/>
          <a:p>
            <a:r>
              <a:rPr lang="ru-RU" b="1" dirty="0" smtClean="0"/>
              <a:t>5. </a:t>
            </a:r>
            <a:r>
              <a:rPr lang="ru-RU" b="1" dirty="0"/>
              <a:t>С помощью описания установите о какой военной операции идет речь</a:t>
            </a:r>
            <a:r>
              <a:rPr lang="ru-RU" b="1" dirty="0" smtClean="0"/>
              <a:t>:</a:t>
            </a:r>
            <a:endParaRPr lang="ru-RU" dirty="0"/>
          </a:p>
        </p:txBody>
      </p:sp>
      <p:sp>
        <p:nvSpPr>
          <p:cNvPr id="3" name="Объект 2"/>
          <p:cNvSpPr>
            <a:spLocks noGrp="1"/>
          </p:cNvSpPr>
          <p:nvPr>
            <p:ph idx="1"/>
          </p:nvPr>
        </p:nvSpPr>
        <p:spPr>
          <a:xfrm>
            <a:off x="456064" y="1443431"/>
            <a:ext cx="10515600" cy="4351338"/>
          </a:xfrm>
        </p:spPr>
        <p:txBody>
          <a:bodyPr>
            <a:normAutofit/>
          </a:bodyPr>
          <a:lstStyle/>
          <a:p>
            <a:r>
              <a:rPr lang="ru-RU" sz="3600" dirty="0"/>
              <a:t>20. Операция по деблокированию окружённой под Сталинградом немецкой группировки (6-й армии Ф. Паулюса). Проводилась командующим группой армий «Дон» генерал-фельдмаршалом Э. фон </a:t>
            </a:r>
            <a:r>
              <a:rPr lang="ru-RU" sz="3600" dirty="0" err="1"/>
              <a:t>Манштейном</a:t>
            </a:r>
            <a:r>
              <a:rPr lang="ru-RU" sz="3600" dirty="0"/>
              <a:t> 12-19 (20) декабря 1942 г., закончилась неудачей. </a:t>
            </a:r>
          </a:p>
        </p:txBody>
      </p:sp>
      <p:pic>
        <p:nvPicPr>
          <p:cNvPr id="5" name="Picture 2" descr="Картинки про молнию и грозу (50 фото)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197" y="4026090"/>
            <a:ext cx="4247864" cy="28319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avatars.mds.yandex.net/i?id=084984b6187ded3738741272a78531310f0d7cb6-1081514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099" y="4440433"/>
            <a:ext cx="4572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Ордин Великой Отечественной вой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
            <a:ext cx="12172666" cy="68572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334" y="100885"/>
            <a:ext cx="11647869" cy="2585323"/>
          </a:xfrm>
          <a:prstGeom prst="rect">
            <a:avLst/>
          </a:prstGeom>
          <a:noFill/>
        </p:spPr>
        <p:txBody>
          <a:bodyPr wrap="none" lIns="91440" tIns="45720" rIns="91440" bIns="45720">
            <a:spAutoFit/>
          </a:bodyPr>
          <a:lstStyle/>
          <a:p>
            <a:r>
              <a:rPr lang="ru-RU" sz="5400" b="1" dirty="0">
                <a:solidFill>
                  <a:schemeClr val="bg1"/>
                </a:solidFill>
              </a:rPr>
              <a:t>6. Расположите плакаты в </a:t>
            </a:r>
            <a:r>
              <a:rPr lang="ru-RU" sz="5400" b="1" dirty="0" smtClean="0">
                <a:solidFill>
                  <a:schemeClr val="bg1"/>
                </a:solidFill>
              </a:rPr>
              <a:t>хронологи-</a:t>
            </a:r>
          </a:p>
          <a:p>
            <a:r>
              <a:rPr lang="ru-RU" sz="5400" b="1" dirty="0" smtClean="0">
                <a:solidFill>
                  <a:schemeClr val="bg1"/>
                </a:solidFill>
              </a:rPr>
              <a:t>ческой </a:t>
            </a:r>
            <a:r>
              <a:rPr lang="ru-RU" sz="5400" b="1" dirty="0">
                <a:solidFill>
                  <a:schemeClr val="bg1"/>
                </a:solidFill>
              </a:rPr>
              <a:t>последовательности событий, </a:t>
            </a:r>
            <a:endParaRPr lang="ru-RU" sz="5400" b="1" dirty="0" smtClean="0">
              <a:solidFill>
                <a:schemeClr val="bg1"/>
              </a:solidFill>
            </a:endParaRPr>
          </a:p>
          <a:p>
            <a:r>
              <a:rPr lang="ru-RU" sz="5400" b="1" dirty="0" smtClean="0">
                <a:solidFill>
                  <a:schemeClr val="bg1"/>
                </a:solidFill>
              </a:rPr>
              <a:t>которые </a:t>
            </a:r>
            <a:r>
              <a:rPr lang="ru-RU" sz="5400" b="1" dirty="0">
                <a:solidFill>
                  <a:schemeClr val="bg1"/>
                </a:solidFill>
              </a:rPr>
              <a:t>они изображают</a:t>
            </a:r>
            <a:endParaRPr lang="ru-RU" sz="5400" dirty="0">
              <a:solidFill>
                <a:schemeClr val="bg1"/>
              </a:solidFill>
            </a:endParaRPr>
          </a:p>
        </p:txBody>
      </p:sp>
    </p:spTree>
    <p:extLst>
      <p:ext uri="{BB962C8B-B14F-4D97-AF65-F5344CB8AC3E}">
        <p14:creationId xmlns:p14="http://schemas.microsoft.com/office/powerpoint/2010/main" val="1722351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3600" dirty="0"/>
              <a:t>1. Он участник Первой мировой войны, дослужился до чина унтер-офицера. Ему пришлось испытать все «прелести» сталинских тюрем и лагерей, лишь начало Великой Отечественной войны освободило его и вернуло в армию. В ходе Сталинградской битвы командовал Донским фронтом. Стал министром обороны Польши, депутатом польского Сейма и маршалом этой страны. </a:t>
            </a:r>
          </a:p>
        </p:txBody>
      </p:sp>
    </p:spTree>
    <p:extLst>
      <p:ext uri="{BB962C8B-B14F-4D97-AF65-F5344CB8AC3E}">
        <p14:creationId xmlns:p14="http://schemas.microsoft.com/office/powerpoint/2010/main" val="1418429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001972" y="1758013"/>
            <a:ext cx="4552667" cy="916947"/>
          </a:xfrm>
        </p:spPr>
        <p:txBody>
          <a:bodyPr>
            <a:noAutofit/>
          </a:bodyPr>
          <a:lstStyle/>
          <a:p>
            <a:r>
              <a:rPr lang="ru-RU" sz="5400" i="1" dirty="0" smtClean="0"/>
              <a:t>Рокоссовский </a:t>
            </a:r>
            <a:r>
              <a:rPr lang="ru-RU" sz="5400" i="1" dirty="0"/>
              <a:t>К.К.</a:t>
            </a:r>
            <a:endParaRPr lang="ru-RU" sz="5400" dirty="0"/>
          </a:p>
        </p:txBody>
      </p:sp>
      <p:pic>
        <p:nvPicPr>
          <p:cNvPr id="11266" name="Picture 2" descr="В июне 1945 год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102" y="1325563"/>
            <a:ext cx="3297309" cy="44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205a6fc1c1efac709833dce7c5b5384f.jpg"/>
          <p:cNvPicPr/>
          <p:nvPr/>
        </p:nvPicPr>
        <p:blipFill>
          <a:blip r:embed="rId4">
            <a:extLst>
              <a:ext uri="{28A0092B-C50C-407E-A947-70E740481C1C}">
                <a14:useLocalDpi xmlns:a14="http://schemas.microsoft.com/office/drawing/2010/main" val="0"/>
              </a:ext>
            </a:extLst>
          </a:blip>
          <a:srcRect/>
          <a:stretch>
            <a:fillRect/>
          </a:stretch>
        </p:blipFill>
        <p:spPr bwMode="auto">
          <a:xfrm>
            <a:off x="3462123" y="1723658"/>
            <a:ext cx="4590055" cy="5031984"/>
          </a:xfrm>
          <a:prstGeom prst="rect">
            <a:avLst/>
          </a:prstGeom>
          <a:noFill/>
          <a:ln>
            <a:noFill/>
          </a:ln>
        </p:spPr>
      </p:pic>
    </p:spTree>
    <p:extLst>
      <p:ext uri="{BB962C8B-B14F-4D97-AF65-F5344CB8AC3E}">
        <p14:creationId xmlns:p14="http://schemas.microsoft.com/office/powerpoint/2010/main" val="12235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4000" dirty="0"/>
              <a:t>2. В Сталинградской битве возглавлял Юго-Западный фронт, на Курской дуге – Воронежский фронт. Участвовал в боях за Днепр и освобождение Киева. Смертельное ранение получил от рук украинских националистов. </a:t>
            </a:r>
          </a:p>
        </p:txBody>
      </p:sp>
    </p:spTree>
    <p:extLst>
      <p:ext uri="{BB962C8B-B14F-4D97-AF65-F5344CB8AC3E}">
        <p14:creationId xmlns:p14="http://schemas.microsoft.com/office/powerpoint/2010/main" val="1541484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124803" y="2999959"/>
            <a:ext cx="3065060" cy="916947"/>
          </a:xfrm>
        </p:spPr>
        <p:txBody>
          <a:bodyPr>
            <a:noAutofit/>
          </a:bodyPr>
          <a:lstStyle/>
          <a:p>
            <a:r>
              <a:rPr lang="ru-RU" sz="5400" dirty="0"/>
              <a:t>Ватутин Н.Ф.</a:t>
            </a:r>
          </a:p>
        </p:txBody>
      </p:sp>
      <p:pic>
        <p:nvPicPr>
          <p:cNvPr id="12290" name="Picture 2" descr="https://avatars.mds.yandex.net/i?id=ab88b9ea31c252c3ca92aed96f356538c2b2486b-914588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665" y="1043780"/>
            <a:ext cx="3665561" cy="505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4000" dirty="0"/>
              <a:t>3. Во время войны был заместителем начальника Генштаба, а с 1942 г. – начальник Генштаба. Осуществлял взаимодействие фронтов в Сталинградской битве, летом 1943 г. в Курской битве. Командовал советскими войсками, разгромившими </a:t>
            </a:r>
            <a:r>
              <a:rPr lang="ru-RU" sz="4000" dirty="0" err="1"/>
              <a:t>Квантунскую</a:t>
            </a:r>
            <a:r>
              <a:rPr lang="ru-RU" sz="4000" dirty="0"/>
              <a:t> армию. </a:t>
            </a:r>
          </a:p>
        </p:txBody>
      </p:sp>
    </p:spTree>
    <p:extLst>
      <p:ext uri="{BB962C8B-B14F-4D97-AF65-F5344CB8AC3E}">
        <p14:creationId xmlns:p14="http://schemas.microsoft.com/office/powerpoint/2010/main" val="3309006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442414" y="2512053"/>
            <a:ext cx="4388893" cy="916947"/>
          </a:xfrm>
        </p:spPr>
        <p:txBody>
          <a:bodyPr>
            <a:noAutofit/>
          </a:bodyPr>
          <a:lstStyle/>
          <a:p>
            <a:r>
              <a:rPr lang="ru-RU" sz="5400" dirty="0"/>
              <a:t>Василевский А.М.</a:t>
            </a:r>
          </a:p>
        </p:txBody>
      </p:sp>
      <p:pic>
        <p:nvPicPr>
          <p:cNvPr id="13314" name="Picture 2" descr="https://avatars.mds.yandex.net/i?id=9b49ca7a761e31393b0340c88a572361b71b63c7-8794956-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1043780"/>
            <a:ext cx="3624855" cy="485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3600" dirty="0"/>
              <a:t>4. В ходе Великой Отечественной поначалу в качестве командующего Южным фронтом потерпел чувствительное поражение в Харьковской операции. Но затем его инициатива и талант полководца проявились в полной мере. Он и его бойцы не позволили немцам прорваться из Сталинградского котла. Он освободил Ростов-на-Дону, Донбасс, родную Одессу. Войну закончил в Чехословакии. </a:t>
            </a:r>
          </a:p>
        </p:txBody>
      </p:sp>
    </p:spTree>
    <p:extLst>
      <p:ext uri="{BB962C8B-B14F-4D97-AF65-F5344CB8AC3E}">
        <p14:creationId xmlns:p14="http://schemas.microsoft.com/office/powerpoint/2010/main" val="2138980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319585" y="2512053"/>
            <a:ext cx="4525370" cy="916947"/>
          </a:xfrm>
        </p:spPr>
        <p:txBody>
          <a:bodyPr>
            <a:noAutofit/>
          </a:bodyPr>
          <a:lstStyle/>
          <a:p>
            <a:r>
              <a:rPr lang="ru-RU" sz="5400" dirty="0"/>
              <a:t>Малиновский Р.Я.</a:t>
            </a:r>
          </a:p>
        </p:txBody>
      </p:sp>
      <p:pic>
        <p:nvPicPr>
          <p:cNvPr id="14338" name="Picture 2" descr="https://avatars.mds.yandex.net/i?id=4ebea6e7da8c098c3ea181517a1c823a17b114b3-755241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452" y="915098"/>
            <a:ext cx="3802275" cy="502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4000" dirty="0"/>
              <a:t>5. Провел первую наступательную операцию советских войск. Организовал оборону Ленинграда. Руководил действиями одного из фронтов в Московской битве, в битве за Берлин. Принимал безоговорочную капитуляцию Германии. </a:t>
            </a:r>
          </a:p>
        </p:txBody>
      </p:sp>
    </p:spTree>
    <p:extLst>
      <p:ext uri="{BB962C8B-B14F-4D97-AF65-F5344CB8AC3E}">
        <p14:creationId xmlns:p14="http://schemas.microsoft.com/office/powerpoint/2010/main" val="3181311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124803" y="2999959"/>
            <a:ext cx="3051412" cy="916947"/>
          </a:xfrm>
        </p:spPr>
        <p:txBody>
          <a:bodyPr>
            <a:noAutofit/>
          </a:bodyPr>
          <a:lstStyle/>
          <a:p>
            <a:r>
              <a:rPr lang="ru-RU" sz="5400" dirty="0" smtClean="0"/>
              <a:t>Жуков Г.К.</a:t>
            </a:r>
            <a:endParaRPr lang="ru-RU" sz="5400" dirty="0"/>
          </a:p>
        </p:txBody>
      </p:sp>
      <p:pic>
        <p:nvPicPr>
          <p:cNvPr id="15362" name="Picture 2" descr="https://avatars.mds.yandex.net/i?id=5744a66d3acdf5ba3c000ec68c73ffbf8bab9376-908406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018" y="855258"/>
            <a:ext cx="4003344" cy="50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lstStyle/>
          <a:p>
            <a:r>
              <a:rPr lang="ru-RU" dirty="0"/>
              <a:t>6. Участвовал в Смоленском сражении. В битве под Москвой возглавлял Калининский фронт. В Курской битве руководил Степным фронтом. Участвовал в </a:t>
            </a:r>
            <a:r>
              <a:rPr lang="ru-RU" dirty="0" err="1"/>
              <a:t>Корсунь</a:t>
            </a:r>
            <a:r>
              <a:rPr lang="ru-RU" dirty="0"/>
              <a:t> - Шевченковской, Висло-</a:t>
            </a:r>
            <a:r>
              <a:rPr lang="ru-RU" dirty="0" err="1"/>
              <a:t>Одерское</a:t>
            </a:r>
            <a:r>
              <a:rPr lang="ru-RU" dirty="0"/>
              <a:t>, Берлинской операциях. При командовании Конева на Западном фронте Красная Армия потерпела одно из самых тяжелых поражений за всю войну. В Вяземском сражении наши потери составили до семисот тысяч человек. От суда и возможного расстрела Конева спас Георгий Жуков, который рекомендовал его на должность командующего Калининским фронтом. Войска под командованием Конева потерпели неудачу в Ржевской битве, а также в Жиздринской операции. Но в 43-ем году Конев реабилитировался в Курской битве, а его войска Степного фронта освободили Белгород и Харьков. </a:t>
            </a:r>
          </a:p>
        </p:txBody>
      </p:sp>
    </p:spTree>
    <p:extLst>
      <p:ext uri="{BB962C8B-B14F-4D97-AF65-F5344CB8AC3E}">
        <p14:creationId xmlns:p14="http://schemas.microsoft.com/office/powerpoint/2010/main" val="3655654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124803" y="2999959"/>
            <a:ext cx="3160594" cy="916947"/>
          </a:xfrm>
        </p:spPr>
        <p:txBody>
          <a:bodyPr>
            <a:noAutofit/>
          </a:bodyPr>
          <a:lstStyle/>
          <a:p>
            <a:r>
              <a:rPr lang="ru-RU" sz="5400" dirty="0" smtClean="0"/>
              <a:t>Конев И.С.</a:t>
            </a:r>
            <a:endParaRPr lang="ru-RU" sz="5400" dirty="0"/>
          </a:p>
        </p:txBody>
      </p:sp>
      <p:pic>
        <p:nvPicPr>
          <p:cNvPr id="16386" name="Picture 2" descr="https://avatars.mds.yandex.net/i?id=5f7c5d3a9339c604a1c69d1dcd3bd2ce83df575b-1013710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05383"/>
            <a:ext cx="3567468" cy="483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2.</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468ec5cc8d54daeba96f6cdfd29b92b4.jpg"/>
          <p:cNvPicPr/>
          <p:nvPr/>
        </p:nvPicPr>
        <p:blipFill>
          <a:blip r:embed="rId4">
            <a:extLst>
              <a:ext uri="{28A0092B-C50C-407E-A947-70E740481C1C}">
                <a14:useLocalDpi xmlns:a14="http://schemas.microsoft.com/office/drawing/2010/main" val="0"/>
              </a:ext>
            </a:extLst>
          </a:blip>
          <a:srcRect/>
          <a:stretch>
            <a:fillRect/>
          </a:stretch>
        </p:blipFill>
        <p:spPr bwMode="auto">
          <a:xfrm>
            <a:off x="3678000" y="1695568"/>
            <a:ext cx="4046633" cy="4964539"/>
          </a:xfrm>
          <a:prstGeom prst="rect">
            <a:avLst/>
          </a:prstGeom>
          <a:noFill/>
          <a:ln>
            <a:noFill/>
          </a:ln>
        </p:spPr>
      </p:pic>
    </p:spTree>
    <p:extLst>
      <p:ext uri="{BB962C8B-B14F-4D97-AF65-F5344CB8AC3E}">
        <p14:creationId xmlns:p14="http://schemas.microsoft.com/office/powerpoint/2010/main" val="7395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3600" dirty="0"/>
              <a:t>7. В Великой Отечественной войне командовал 7-й, 4-й отдельными армиями, в декабре 1941 года он был назначен командующим </a:t>
            </a:r>
            <a:r>
              <a:rPr lang="ru-RU" sz="3600" dirty="0" err="1"/>
              <a:t>Волховским</a:t>
            </a:r>
            <a:r>
              <a:rPr lang="ru-RU" sz="3600" dirty="0"/>
              <a:t> фронтом. В 1944-м он командовал Карельским фронтом, освобождая Карелию и Заполярье. В ходе Советско-японской войны руководил также 1-м Дальневосточным фронтом против японских войск, применив свой опыт прорыва подготовленных оборонительных полос.</a:t>
            </a:r>
          </a:p>
          <a:p>
            <a:endParaRPr lang="ru-RU" sz="3600" dirty="0"/>
          </a:p>
        </p:txBody>
      </p:sp>
    </p:spTree>
    <p:extLst>
      <p:ext uri="{BB962C8B-B14F-4D97-AF65-F5344CB8AC3E}">
        <p14:creationId xmlns:p14="http://schemas.microsoft.com/office/powerpoint/2010/main" val="2059948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723331" y="2999959"/>
            <a:ext cx="3562066" cy="916947"/>
          </a:xfrm>
        </p:spPr>
        <p:txBody>
          <a:bodyPr>
            <a:noAutofit/>
          </a:bodyPr>
          <a:lstStyle/>
          <a:p>
            <a:r>
              <a:rPr lang="ru-RU" sz="5400" dirty="0"/>
              <a:t>Мерецков К.А</a:t>
            </a:r>
            <a:r>
              <a:rPr lang="ru-RU" sz="5400" dirty="0" smtClean="0"/>
              <a:t>.</a:t>
            </a:r>
            <a:endParaRPr lang="ru-RU" sz="5400" dirty="0"/>
          </a:p>
        </p:txBody>
      </p:sp>
      <p:pic>
        <p:nvPicPr>
          <p:cNvPr id="17410" name="Picture 2" descr="https://upload.wikimedia.org/wikipedia/commons/thumb/9/98/Kirill_Afanasievich_Meretskov_1.jpg/274px-Kirill_Afanasievich_Meretskov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383" y="711910"/>
            <a:ext cx="3966049" cy="576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155812" y="1325562"/>
            <a:ext cx="12036188" cy="5320897"/>
          </a:xfrm>
        </p:spPr>
        <p:txBody>
          <a:bodyPr>
            <a:normAutofit/>
          </a:bodyPr>
          <a:lstStyle/>
          <a:p>
            <a:r>
              <a:rPr lang="ru-RU" sz="3600" dirty="0"/>
              <a:t>7 мая 1940 года назначен на должность Народного комиссара обороны СССР. Он герой Смоленского сражения и человек, под командованием которого Красная Армия осенью 1941 года освободила первый крупный город – Ростов-на-Дону, но он же командовал провалившимся Харьковским наступлением весной 1942 года. </a:t>
            </a:r>
          </a:p>
        </p:txBody>
      </p:sp>
    </p:spTree>
    <p:extLst>
      <p:ext uri="{BB962C8B-B14F-4D97-AF65-F5344CB8AC3E}">
        <p14:creationId xmlns:p14="http://schemas.microsoft.com/office/powerpoint/2010/main" val="4097219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Фон на военную те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2192000" cy="1325563"/>
          </a:xfrm>
        </p:spPr>
        <p:txBody>
          <a:bodyPr/>
          <a:lstStyle/>
          <a:p>
            <a:r>
              <a:rPr lang="ru-RU" b="1" dirty="0"/>
              <a:t>7. Определите, о каком из военачальников идет речь в тексте:</a:t>
            </a:r>
            <a:endParaRPr lang="ru-RU" dirty="0"/>
          </a:p>
        </p:txBody>
      </p:sp>
      <p:sp>
        <p:nvSpPr>
          <p:cNvPr id="4" name="Объект 3"/>
          <p:cNvSpPr>
            <a:spLocks noGrp="1"/>
          </p:cNvSpPr>
          <p:nvPr>
            <p:ph idx="1"/>
          </p:nvPr>
        </p:nvSpPr>
        <p:spPr>
          <a:xfrm>
            <a:off x="723330" y="2999959"/>
            <a:ext cx="3821373" cy="916947"/>
          </a:xfrm>
        </p:spPr>
        <p:txBody>
          <a:bodyPr>
            <a:noAutofit/>
          </a:bodyPr>
          <a:lstStyle/>
          <a:p>
            <a:r>
              <a:rPr lang="ru-RU" sz="5400" dirty="0" smtClean="0"/>
              <a:t>Тимошенко С.К.</a:t>
            </a:r>
            <a:endParaRPr lang="ru-RU" sz="5400" dirty="0"/>
          </a:p>
        </p:txBody>
      </p:sp>
      <p:pic>
        <p:nvPicPr>
          <p:cNvPr id="18434" name="Picture 2" descr="https://upload.wikimedia.org/wikipedia/commons/thumb/f/fe/%D0%9C%D0%B0%D1%80%D1%88%D0%B0%D0%BB_%D0%A1%D0%BE%D0%B2%D0%B5%D1%82%D1%81%D0%BA%D0%BE%D0%B3%D0%BE_%D0%A1%D0%BE%D1%8E%D0%B7%D0%B0_%D0%93%D0%B5%D1%80%D0%BE%D0%B9_%D0%A1%D0%BE%D0%B2%D0%B5%D1%82%D1%81%D0%BA%D0%BE%D0%B3%D0%BE_%D0%A1%D0%BE%D1%8E%D0%B7%D0%B0_%D0%A1%D0%B5%D0%BC%D1%91%D0%BD_%D0%9A%D0%BE%D0%BD%D1%81%D1%82%D0%B0%D0%BD%D1%82%D0%B8%D0%BD%D0%BE%D0%B2%D0%B8%D1%87_%D0%A2%D0%B8%D0%BC%D0%BE%D1%88%D0%B5%D0%BD%D0%BA%D0%BE.jpg/274px-%D0%9C%D0%B0%D1%80%D1%88%D0%B0%D0%BB_%D0%A1%D0%BE%D0%B2%D0%B5%D1%82%D1%81%D0%BA%D0%BE%D0%B3%D0%BE_%D0%A1%D0%BE%D1%8E%D0%B7%D0%B0_%D0%93%D0%B5%D1%80%D0%BE%D0%B9_%D0%A1%D0%BE%D0%B2%D0%B5%D1%82%D1%81%D0%BA%D0%BE%D0%B3%D0%BE_%D0%A1%D0%BE%D1%8E%D0%B7%D0%B0_%D0%A1%D0%B5%D0%BC%D1%91%D0%BD_%D0%9A%D0%BE%D0%BD%D1%81%D1%82%D0%B0%D0%BD%D1%82%D0%B8%D0%BD%D0%BE%D0%B2%D0%B8%D1%87_%D0%A2%D0%B8%D0%BC%D0%BE%D1%88%D0%B5%D0%BD%D0%BA%D0%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873" y="902387"/>
            <a:ext cx="3570264" cy="482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4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06188" y="-1"/>
            <a:ext cx="10515600" cy="900753"/>
          </a:xfrm>
        </p:spPr>
        <p:txBody>
          <a:bodyPr/>
          <a:lstStyle/>
          <a:p>
            <a:r>
              <a:rPr lang="ru-RU" dirty="0" smtClean="0">
                <a:solidFill>
                  <a:schemeClr val="bg1"/>
                </a:solidFill>
              </a:rPr>
              <a:t>1.</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200" dirty="0" smtClean="0">
                <a:solidFill>
                  <a:schemeClr val="bg1"/>
                </a:solidFill>
              </a:rPr>
              <a:t>1. В 12 лет получил в подарок от деда свое первое охотничье ружье.</a:t>
            </a:r>
          </a:p>
          <a:p>
            <a:r>
              <a:rPr lang="ru-RU" sz="3200" dirty="0" smtClean="0">
                <a:solidFill>
                  <a:schemeClr val="bg1"/>
                </a:solidFill>
              </a:rPr>
              <a:t>2. В начале войны он работал морским писарем. Его навыки оставались незамеченными, пока его не перевели на защиту Сталинграда.</a:t>
            </a:r>
          </a:p>
          <a:p>
            <a:r>
              <a:rPr lang="ru-RU" sz="3200" dirty="0" smtClean="0">
                <a:solidFill>
                  <a:schemeClr val="bg1"/>
                </a:solidFill>
              </a:rPr>
              <a:t>3. Находясь в Сталинграде, он убил не менее 265 вражеских солдат.</a:t>
            </a:r>
          </a:p>
          <a:p>
            <a:r>
              <a:rPr lang="ru-RU" sz="3200" dirty="0" smtClean="0">
                <a:solidFill>
                  <a:schemeClr val="bg1"/>
                </a:solidFill>
              </a:rPr>
              <a:t>4. Минометный обстрел повредил ему зрение, после чего он не смог участвовать в бою.</a:t>
            </a:r>
          </a:p>
          <a:p>
            <a:r>
              <a:rPr lang="ru-RU" sz="3200" dirty="0" smtClean="0">
                <a:solidFill>
                  <a:schemeClr val="bg1"/>
                </a:solidFill>
              </a:rPr>
              <a:t>5. После боя ему было присвоено звание Героя Советского Союза, а врачам удалось восстановить ему зрение. Он продолжал сражаться во время войны вплоть до капитуляции Германии.</a:t>
            </a:r>
          </a:p>
        </p:txBody>
      </p:sp>
    </p:spTree>
    <p:extLst>
      <p:ext uri="{BB962C8B-B14F-4D97-AF65-F5344CB8AC3E}">
        <p14:creationId xmlns:p14="http://schemas.microsoft.com/office/powerpoint/2010/main" val="42752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761196" y="3703319"/>
            <a:ext cx="4620904" cy="1325563"/>
          </a:xfrm>
        </p:spPr>
        <p:txBody>
          <a:bodyPr/>
          <a:lstStyle/>
          <a:p>
            <a:r>
              <a:rPr lang="ru-RU" dirty="0" smtClean="0">
                <a:solidFill>
                  <a:schemeClr val="bg1"/>
                </a:solidFill>
              </a:rPr>
              <a:t>Василий Зайцев</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59394" name="Picture 2" descr="Василий зайцев проект - 83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093" y="1572591"/>
            <a:ext cx="3679446" cy="488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3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anim calcmode="lin" valueType="num">
                                      <p:cBhvr>
                                        <p:cTn id="8" dur="1000" fill="hold"/>
                                        <p:tgtEl>
                                          <p:spTgt spid="59394"/>
                                        </p:tgtEl>
                                        <p:attrNameLst>
                                          <p:attrName>ppt_x</p:attrName>
                                        </p:attrNameLst>
                                      </p:cBhvr>
                                      <p:tavLst>
                                        <p:tav tm="0">
                                          <p:val>
                                            <p:strVal val="#ppt_x"/>
                                          </p:val>
                                        </p:tav>
                                        <p:tav tm="100000">
                                          <p:val>
                                            <p:strVal val="#ppt_x"/>
                                          </p:val>
                                        </p:tav>
                                      </p:tavLst>
                                    </p:anim>
                                    <p:anim calcmode="lin" valueType="num">
                                      <p:cBhvr>
                                        <p:cTn id="9" dur="1000" fill="hold"/>
                                        <p:tgtEl>
                                          <p:spTgt spid="593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lstStyle/>
          <a:p>
            <a:r>
              <a:rPr lang="ru-RU" dirty="0" smtClean="0">
                <a:solidFill>
                  <a:schemeClr val="bg1"/>
                </a:solidFill>
              </a:rPr>
              <a:t>2.</a:t>
            </a:r>
            <a:endParaRPr lang="ru-RU" dirty="0">
              <a:solidFill>
                <a:schemeClr val="bg1"/>
              </a:solidFill>
            </a:endParaRPr>
          </a:p>
        </p:txBody>
      </p:sp>
      <p:sp>
        <p:nvSpPr>
          <p:cNvPr id="4" name="Объект 3"/>
          <p:cNvSpPr>
            <a:spLocks noGrp="1"/>
          </p:cNvSpPr>
          <p:nvPr>
            <p:ph idx="1"/>
          </p:nvPr>
        </p:nvSpPr>
        <p:spPr>
          <a:xfrm>
            <a:off x="134203" y="1225124"/>
            <a:ext cx="11923594" cy="6181516"/>
          </a:xfrm>
        </p:spPr>
        <p:txBody>
          <a:bodyPr>
            <a:normAutofit/>
          </a:bodyPr>
          <a:lstStyle/>
          <a:p>
            <a:r>
              <a:rPr lang="ru-RU" dirty="0">
                <a:solidFill>
                  <a:schemeClr val="bg1"/>
                </a:solidFill>
              </a:rPr>
              <a:t>1. Руководил отрядом партизан</a:t>
            </a:r>
          </a:p>
          <a:p>
            <a:r>
              <a:rPr lang="ru-RU" dirty="0">
                <a:solidFill>
                  <a:schemeClr val="bg1"/>
                </a:solidFill>
              </a:rPr>
              <a:t>2. Когда в Берлине узнали, что партизаны идут прямо на «Волчье логово», на ликвидацию его соединения бросили танки и самолеты. Однако уничтожить группу не удалось.</a:t>
            </a:r>
          </a:p>
          <a:p>
            <a:r>
              <a:rPr lang="ru-RU" dirty="0">
                <a:solidFill>
                  <a:schemeClr val="bg1"/>
                </a:solidFill>
              </a:rPr>
              <a:t>3. Ему было присвоено звание Героя Советского Союза.</a:t>
            </a:r>
          </a:p>
          <a:p>
            <a:r>
              <a:rPr lang="ru-RU" dirty="0">
                <a:solidFill>
                  <a:schemeClr val="bg1"/>
                </a:solidFill>
              </a:rPr>
              <a:t>4. В одном из донесений о партизанских командирах Украины эксперты германского </a:t>
            </a:r>
            <a:r>
              <a:rPr lang="ru-RU" dirty="0" err="1">
                <a:solidFill>
                  <a:schemeClr val="bg1"/>
                </a:solidFill>
              </a:rPr>
              <a:t>зондерштаба</a:t>
            </a:r>
            <a:r>
              <a:rPr lang="ru-RU" dirty="0">
                <a:solidFill>
                  <a:schemeClr val="bg1"/>
                </a:solidFill>
              </a:rPr>
              <a:t> «Р» (Россия) отмечали, что ОН «среди бандитов пользуется большой популярностью и славится изобретательностью тактических бандитских приёмов», «весьма опасен тем, что может создать внезапную угрозу штабам, главным образом военным и правительственным чинам (лицам)»</a:t>
            </a:r>
          </a:p>
          <a:p>
            <a:r>
              <a:rPr lang="ru-RU" dirty="0">
                <a:solidFill>
                  <a:schemeClr val="bg1"/>
                </a:solidFill>
              </a:rPr>
              <a:t>5. Ушел на боевое задание в звании капитана, а вернулся </a:t>
            </a:r>
            <a:r>
              <a:rPr lang="ru-RU" dirty="0" smtClean="0">
                <a:solidFill>
                  <a:schemeClr val="bg1"/>
                </a:solidFill>
              </a:rPr>
              <a:t>генералом</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1950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933734" y="3968134"/>
            <a:ext cx="3993107" cy="1325563"/>
          </a:xfrm>
        </p:spPr>
        <p:txBody>
          <a:bodyPr/>
          <a:lstStyle/>
          <a:p>
            <a:r>
              <a:rPr lang="ru-RU" dirty="0" smtClean="0">
                <a:solidFill>
                  <a:schemeClr val="bg1"/>
                </a:solidFill>
              </a:rPr>
              <a:t>Михаил Наумов</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57346" name="Picture 2" descr="https://yandex-images.clstorage.net/U4Y7I2w82/01603bK-gb/rV_Fgg9Ms9RRqwy8tUaJI000otPFEjtcf1MOEv5NBBZcmnX_5s0uD16tceuIMC9F35Ldyv1m4iyRT5sLLDakS78N185FDKmLBuoT6L1FjCFQaeHC2Ug_AWURUk62RwlNXpoTmcPoCDUnmVmbpxowQNPCjIG3LK4R_F7fJEVRjSO2V9ayL1fZy3-9U4qWWoI2VHWH195oBAdHYn1stB8fHxvlLYjg2x87HqFBlpwuPWfo46eu6j-SFtcR2CN7b6EYrXLkqi9V7thbi0Sho1u5MVBqmMfaSSMhb3NHSKQUISUZ2AGl-sE5GQeyWpK5ECBQ8PCkk8gyryzrB-4OZWO0KZFSyZo_e8Xbfq9wpL9iriRYSrrd9l8KInlwYnmiGAozJ-0lnOnjMwk5hGq-vz8acdzQhr73NpAP5BjFPmtNoTWQcMCUCHv600a9a6iSY6AzdlS8wvhbChZ-b2dgiDABEgPCHpXzywY_GahJvZg-Gm7e5byU-zSrGuIn7RlLfZIbs2rogD5UyM5zmniSm2udMXh_hNTUZBkLen1ecqszBDIn-Sm15-QMJiGjfL-iIgV0-eWCgck6jgLSCskaZGOBEplsxKgYaNj1c6tzkpNJuCVRY6rx0FohGkduakS_OSICGsY9nM7iPSAnvV6lrxYvW9nqubv2BK4m7ynDJnZ8gAK4VcaSLUj66H6oULC2QK8fbVG979lkHQVHXHVXqxQtHyntOa_mxh4fG4ZqiIQdIEP_zZGS7ROfJtINwy9fVYM5tXjomxFxzfxGkk6nh0uBFHF7n_zjXisHUHhSZKg6FTkjzy6s8MonIj-IfrGgAAVjxcCdgNUklA3XLeQvd0qXHKpzyaInTejIeLNovLJQowJaY7jB1EUlGmFjZFGKJjYoBvMqh8DtHjI4vUK0pQQnef7Jm7fKH4kYwQrwCHF3rQmXbtKMGV3z-1ucRbaxbJ4QTXmh5OJTExRTY15tg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659" y="1030226"/>
            <a:ext cx="3994673" cy="482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647132" y="-1"/>
            <a:ext cx="10515600" cy="849526"/>
          </a:xfrm>
        </p:spPr>
        <p:txBody>
          <a:bodyPr/>
          <a:lstStyle/>
          <a:p>
            <a:r>
              <a:rPr lang="ru-RU" dirty="0" smtClean="0">
                <a:solidFill>
                  <a:schemeClr val="bg1"/>
                </a:solidFill>
              </a:rPr>
              <a:t>3.</a:t>
            </a:r>
            <a:endParaRPr lang="ru-RU" dirty="0">
              <a:solidFill>
                <a:schemeClr val="bg1"/>
              </a:solidFill>
            </a:endParaRPr>
          </a:p>
        </p:txBody>
      </p:sp>
      <p:sp>
        <p:nvSpPr>
          <p:cNvPr id="4" name="Объект 3"/>
          <p:cNvSpPr>
            <a:spLocks noGrp="1"/>
          </p:cNvSpPr>
          <p:nvPr>
            <p:ph idx="1"/>
          </p:nvPr>
        </p:nvSpPr>
        <p:spPr>
          <a:xfrm>
            <a:off x="134203" y="729250"/>
            <a:ext cx="11923594" cy="6128750"/>
          </a:xfrm>
        </p:spPr>
        <p:txBody>
          <a:bodyPr>
            <a:normAutofit/>
          </a:bodyPr>
          <a:lstStyle/>
          <a:p>
            <a:r>
              <a:rPr lang="ru-RU" sz="3600" dirty="0">
                <a:solidFill>
                  <a:schemeClr val="bg1"/>
                </a:solidFill>
              </a:rPr>
              <a:t>1. Еще до войны, в конце 1930-х годов, он участвовал в разрешении локального конфликта между СССР и Японией, в войне с Финляндией.</a:t>
            </a:r>
          </a:p>
          <a:p>
            <a:r>
              <a:rPr lang="ru-RU" sz="3600" dirty="0">
                <a:solidFill>
                  <a:schemeClr val="bg1"/>
                </a:solidFill>
              </a:rPr>
              <a:t>2. Он самолично расстрелял из турели вражеский многоцелевой самолет Юнкерс-88, который составлял костяк авиации Германии.</a:t>
            </a:r>
          </a:p>
          <a:p>
            <a:r>
              <a:rPr lang="ru-RU" sz="3600" dirty="0">
                <a:solidFill>
                  <a:schemeClr val="bg1"/>
                </a:solidFill>
              </a:rPr>
              <a:t>3. Герой Советского Союза посмертно, командир эскадрильи</a:t>
            </a:r>
          </a:p>
          <a:p>
            <a:r>
              <a:rPr lang="ru-RU" sz="3600" dirty="0">
                <a:solidFill>
                  <a:schemeClr val="bg1"/>
                </a:solidFill>
              </a:rPr>
              <a:t>4. Свой подвиг он совершил на 4 день войны</a:t>
            </a:r>
          </a:p>
          <a:p>
            <a:r>
              <a:rPr lang="ru-RU" sz="3600" dirty="0">
                <a:solidFill>
                  <a:schemeClr val="bg1"/>
                </a:solidFill>
              </a:rPr>
              <a:t>5. На горящем бомбардировщике летчик протаранил вражескую колонну</a:t>
            </a:r>
            <a:r>
              <a:rPr lang="ru-RU" sz="3600" dirty="0" smtClean="0">
                <a:solidFill>
                  <a:schemeClr val="bg1"/>
                </a:solidFill>
              </a:rPr>
              <a:t>.</a:t>
            </a:r>
            <a:endParaRPr lang="ru-RU" sz="36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66404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658766" y="3872600"/>
            <a:ext cx="4511722" cy="1325563"/>
          </a:xfrm>
        </p:spPr>
        <p:txBody>
          <a:bodyPr/>
          <a:lstStyle/>
          <a:p>
            <a:r>
              <a:rPr lang="ru-RU" dirty="0" smtClean="0">
                <a:solidFill>
                  <a:schemeClr val="bg1"/>
                </a:solidFill>
              </a:rPr>
              <a:t>Николай Гастелло</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55298" name="Picture 2" descr="Источник иллюстрации: https://ru.wikipedia.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830" y="2223874"/>
            <a:ext cx="3047170" cy="481766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Источник фотографии: https://images.aif.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27" y="-1635"/>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300"/>
                                        </p:tgtEl>
                                        <p:attrNameLst>
                                          <p:attrName>style.visibility</p:attrName>
                                        </p:attrNameLst>
                                      </p:cBhvr>
                                      <p:to>
                                        <p:strVal val="visible"/>
                                      </p:to>
                                    </p:set>
                                    <p:animEffect transition="in" filter="fade">
                                      <p:cBhvr>
                                        <p:cTn id="14" dur="1000"/>
                                        <p:tgtEl>
                                          <p:spTgt spid="55300"/>
                                        </p:tgtEl>
                                      </p:cBhvr>
                                    </p:animEffect>
                                    <p:anim calcmode="lin" valueType="num">
                                      <p:cBhvr>
                                        <p:cTn id="15" dur="1000" fill="hold"/>
                                        <p:tgtEl>
                                          <p:spTgt spid="55300"/>
                                        </p:tgtEl>
                                        <p:attrNameLst>
                                          <p:attrName>ppt_x</p:attrName>
                                        </p:attrNameLst>
                                      </p:cBhvr>
                                      <p:tavLst>
                                        <p:tav tm="0">
                                          <p:val>
                                            <p:strVal val="#ppt_x"/>
                                          </p:val>
                                        </p:tav>
                                        <p:tav tm="100000">
                                          <p:val>
                                            <p:strVal val="#ppt_x"/>
                                          </p:val>
                                        </p:tav>
                                      </p:tavLst>
                                    </p:anim>
                                    <p:anim calcmode="lin" valueType="num">
                                      <p:cBhvr>
                                        <p:cTn id="16" dur="1000" fill="hold"/>
                                        <p:tgtEl>
                                          <p:spTgt spid="553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3.</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5111_900.jpg"/>
          <p:cNvPicPr/>
          <p:nvPr/>
        </p:nvPicPr>
        <p:blipFill>
          <a:blip r:embed="rId4">
            <a:extLst>
              <a:ext uri="{28A0092B-C50C-407E-A947-70E740481C1C}">
                <a14:useLocalDpi xmlns:a14="http://schemas.microsoft.com/office/drawing/2010/main" val="0"/>
              </a:ext>
            </a:extLst>
          </a:blip>
          <a:srcRect/>
          <a:stretch>
            <a:fillRect/>
          </a:stretch>
        </p:blipFill>
        <p:spPr bwMode="auto">
          <a:xfrm>
            <a:off x="3672669" y="1692317"/>
            <a:ext cx="3819952" cy="5063325"/>
          </a:xfrm>
          <a:prstGeom prst="rect">
            <a:avLst/>
          </a:prstGeom>
          <a:noFill/>
          <a:ln>
            <a:noFill/>
          </a:ln>
        </p:spPr>
      </p:pic>
    </p:spTree>
    <p:extLst>
      <p:ext uri="{BB962C8B-B14F-4D97-AF65-F5344CB8AC3E}">
        <p14:creationId xmlns:p14="http://schemas.microsoft.com/office/powerpoint/2010/main" val="14540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34203" y="23621"/>
            <a:ext cx="10515600" cy="835878"/>
          </a:xfrm>
        </p:spPr>
        <p:txBody>
          <a:bodyPr/>
          <a:lstStyle/>
          <a:p>
            <a:r>
              <a:rPr lang="ru-RU" dirty="0" smtClean="0">
                <a:solidFill>
                  <a:schemeClr val="bg1"/>
                </a:solidFill>
              </a:rPr>
              <a:t>4.</a:t>
            </a:r>
            <a:endParaRPr lang="ru-RU" dirty="0">
              <a:solidFill>
                <a:schemeClr val="bg1"/>
              </a:solidFill>
            </a:endParaRPr>
          </a:p>
        </p:txBody>
      </p:sp>
      <p:sp>
        <p:nvSpPr>
          <p:cNvPr id="4" name="Объект 3"/>
          <p:cNvSpPr>
            <a:spLocks noGrp="1"/>
          </p:cNvSpPr>
          <p:nvPr>
            <p:ph idx="1"/>
          </p:nvPr>
        </p:nvSpPr>
        <p:spPr>
          <a:xfrm>
            <a:off x="0" y="729250"/>
            <a:ext cx="12192000" cy="6677390"/>
          </a:xfrm>
        </p:spPr>
        <p:txBody>
          <a:bodyPr>
            <a:noAutofit/>
          </a:bodyPr>
          <a:lstStyle/>
          <a:p>
            <a:r>
              <a:rPr lang="ru-RU" sz="3200" dirty="0">
                <a:solidFill>
                  <a:schemeClr val="bg1"/>
                </a:solidFill>
              </a:rPr>
              <a:t>1. Партизанка, входившая в диверсионно-разведывательную группу штаба Западного фронта.</a:t>
            </a:r>
          </a:p>
          <a:p>
            <a:r>
              <a:rPr lang="ru-RU" sz="3200" dirty="0">
                <a:solidFill>
                  <a:schemeClr val="bg1"/>
                </a:solidFill>
              </a:rPr>
              <a:t>2. Она стала первой женщиной в стране, удостоившейся звания Героя Советского Союза во время Великой Отечественной войны.</a:t>
            </a:r>
          </a:p>
          <a:p>
            <a:r>
              <a:rPr lang="ru-RU" sz="3200" dirty="0">
                <a:solidFill>
                  <a:schemeClr val="bg1"/>
                </a:solidFill>
              </a:rPr>
              <a:t>3. Девушка была схвачена фашистами по доносу старосты в момент, когда она собиралась поджечь конюшню в оккупированной немцами деревне.</a:t>
            </a:r>
          </a:p>
          <a:p>
            <a:r>
              <a:rPr lang="ru-RU" sz="3200" dirty="0">
                <a:solidFill>
                  <a:schemeClr val="bg1"/>
                </a:solidFill>
              </a:rPr>
              <a:t>4. Она была изуверски замучена гитлеровцами и повешена в деревне Петрищево </a:t>
            </a:r>
            <a:r>
              <a:rPr lang="ru-RU" sz="3200" dirty="0" err="1">
                <a:solidFill>
                  <a:schemeClr val="bg1"/>
                </a:solidFill>
              </a:rPr>
              <a:t>Верейского</a:t>
            </a:r>
            <a:r>
              <a:rPr lang="ru-RU" sz="3200" dirty="0">
                <a:solidFill>
                  <a:schemeClr val="bg1"/>
                </a:solidFill>
              </a:rPr>
              <a:t> района Московской области</a:t>
            </a:r>
          </a:p>
          <a:p>
            <a:r>
              <a:rPr lang="ru-RU" sz="3200" dirty="0">
                <a:solidFill>
                  <a:schemeClr val="bg1"/>
                </a:solidFill>
              </a:rPr>
              <a:t>5. За мгновение до смерти она крикнула собравшимся местным жителям: «Товарищи, победа будет за нами. Немецкие солдаты, пока не поздно, сдавайтесь в плен</a:t>
            </a:r>
            <a:r>
              <a:rPr lang="ru-RU" sz="3200" dirty="0" smtClean="0">
                <a:solidFill>
                  <a:schemeClr val="bg1"/>
                </a:solidFill>
              </a:rPr>
              <a:t>!»</a:t>
            </a:r>
            <a:endParaRPr lang="ru-RU" sz="32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8548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660779" y="3886247"/>
            <a:ext cx="4074994" cy="1325563"/>
          </a:xfrm>
        </p:spPr>
        <p:txBody>
          <a:bodyPr>
            <a:normAutofit fontScale="90000"/>
          </a:bodyPr>
          <a:lstStyle/>
          <a:p>
            <a:r>
              <a:rPr lang="ru-RU" dirty="0" smtClean="0">
                <a:solidFill>
                  <a:schemeClr val="bg1"/>
                </a:solidFill>
              </a:rPr>
              <a:t>Зоя Космодемьянская</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53250" name="Picture 2" descr="https://yandex-images.clstorage.net/U4Y7I2w82/01603bK-gb/rV_Fgg9Ms9RRqwy8tUaJI000otPFEjtcf1MOE_AeVEFXnS6j4ct8WAmpKOqLbC0T3p6InK486X6QHMpcLjakQulchM5MD6uJBuEb9vlBgCdSf7-bxVUnDnREFUKrDFweUph_md3oCyg3hEKVqR0HWNzIjZzhcKk7_CGIGlVdkjCCU9iELG31_UeSR7Sbap8pRXuj_dBSBzVyZmZtiQ4ECADdAKfMyzg_Ob16jaQmM1X786y3zi26B_sKxx1SY6wcuUj9tjRt98pUtnGjsF-eEkJ_vOLAViYSVE53V60eDzY63z2L4dEiGRukaZagAw1IzOu_tPMPtzrBNtErf32gCYh03ZsEfdnhV5NVl7VDpwVXd5zA2nowO1dYdHKcGAMdLOEIr9jCABMLml-mjAUicu3Hn5beMLMF4jnOAE9zjhyUdf-SCkrZ3l-rR4y5bqYLQFmCxsV0NDtjX2t3hTIrFg3FJ5TR2CgmPbpzhY8iI3Lyxaqs9DyxPvc_8ShoU74vulbluh589uxCnmCfg2euNkJXqf7TWAsoflt5TpcRKBMt4Ryj8cwHLCSCeLCNGD9t6OKqkuEOvxvvD9wMa3ygPLN845Y2Wsr8eZ5RlINvjBNWfrXQ9lw1EG9manqhBSI1Hdwjt9jlAR0ihGaSlxULR8fCpanbMYE7yzL_Blduvz2jXdqUDG_q3mSTUrehSoUEbEKHx-hVCyxwZlhlshEPOgDvCLPrzSU-Hbhdpro-AEjf5IKB8iqWCssP2wZeR5Y-mFD3ugVT0-lwq2iptnuOKmdereX7bzEacnF8QoESIQIm5Sqk6NspByCcU7KDGh1t_96PjeASoQHgCvshXm-JKr1P_Js8Ze_MRJVJj61OlQhxdbXCxlgqFG9AZ3S0MD0hN8AWoMPrDj4wm2aOhh8ZT-XlhovXDZoc9RzcNXlptBCocuGAElv_13e2ZqKnTak1Y2Kv2-NuPCJhcmdOi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804" y="729250"/>
            <a:ext cx="4116175" cy="546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29275"/>
            <a:ext cx="10515600" cy="753991"/>
          </a:xfrm>
        </p:spPr>
        <p:txBody>
          <a:bodyPr/>
          <a:lstStyle/>
          <a:p>
            <a:r>
              <a:rPr lang="ru-RU" dirty="0" smtClean="0">
                <a:solidFill>
                  <a:schemeClr val="bg1"/>
                </a:solidFill>
              </a:rPr>
              <a:t>5.</a:t>
            </a:r>
            <a:endParaRPr lang="ru-RU" dirty="0">
              <a:solidFill>
                <a:schemeClr val="bg1"/>
              </a:solidFill>
            </a:endParaRPr>
          </a:p>
        </p:txBody>
      </p:sp>
      <p:sp>
        <p:nvSpPr>
          <p:cNvPr id="4" name="Объект 3"/>
          <p:cNvSpPr>
            <a:spLocks noGrp="1"/>
          </p:cNvSpPr>
          <p:nvPr>
            <p:ph idx="1"/>
          </p:nvPr>
        </p:nvSpPr>
        <p:spPr>
          <a:xfrm>
            <a:off x="0" y="729250"/>
            <a:ext cx="12192000" cy="6677390"/>
          </a:xfrm>
        </p:spPr>
        <p:txBody>
          <a:bodyPr>
            <a:normAutofit/>
          </a:bodyPr>
          <a:lstStyle/>
          <a:p>
            <a:r>
              <a:rPr lang="ru-RU" sz="3600" dirty="0">
                <a:solidFill>
                  <a:schemeClr val="bg1"/>
                </a:solidFill>
              </a:rPr>
              <a:t>1. Герой Советского Союза посмертно, зам командира эскадрильи. </a:t>
            </a:r>
          </a:p>
          <a:p>
            <a:r>
              <a:rPr lang="ru-RU" sz="3600" dirty="0">
                <a:solidFill>
                  <a:schemeClr val="bg1"/>
                </a:solidFill>
              </a:rPr>
              <a:t>2. Единственная советская женщина-летчик, которая участвовала в советско-финской войне. </a:t>
            </a:r>
          </a:p>
          <a:p>
            <a:r>
              <a:rPr lang="ru-RU" sz="3600" dirty="0">
                <a:solidFill>
                  <a:schemeClr val="bg1"/>
                </a:solidFill>
              </a:rPr>
              <a:t>3. Всего успела совершить 40 боевых вылетов (в том числе ночью), участвовала в 12 воздушных боях.</a:t>
            </a:r>
          </a:p>
          <a:p>
            <a:r>
              <a:rPr lang="ru-RU" sz="3600" dirty="0">
                <a:solidFill>
                  <a:schemeClr val="bg1"/>
                </a:solidFill>
              </a:rPr>
              <a:t>4. Она отправилась совершать разведывательные вылеты, в результате которых попала в засаду.</a:t>
            </a:r>
          </a:p>
          <a:p>
            <a:r>
              <a:rPr lang="ru-RU" sz="3600" dirty="0">
                <a:solidFill>
                  <a:schemeClr val="bg1"/>
                </a:solidFill>
              </a:rPr>
              <a:t>5. Единственная в мире женщина, совершившая таран вражеского самолета (в Белоруссии</a:t>
            </a:r>
            <a:r>
              <a:rPr lang="ru-RU" sz="3600" dirty="0" smtClean="0">
                <a:solidFill>
                  <a:schemeClr val="bg1"/>
                </a:solidFill>
              </a:rPr>
              <a:t>)</a:t>
            </a:r>
            <a:endParaRPr lang="ru-RU" sz="36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2403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797257" y="4350271"/>
            <a:ext cx="4552666" cy="1325563"/>
          </a:xfrm>
        </p:spPr>
        <p:txBody>
          <a:bodyPr/>
          <a:lstStyle/>
          <a:p>
            <a:pPr algn="ctr"/>
            <a:r>
              <a:rPr lang="ru-RU" dirty="0">
                <a:solidFill>
                  <a:schemeClr val="bg1"/>
                </a:solidFill>
              </a:rPr>
              <a:t>Екатерина Зеленко</a:t>
            </a: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63490" name="Picture 2" descr="https://avatars.mds.yandex.net/i?id=9a93554689ef391664eed3119d3fe3d4962750e9-6953466-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44" y="729250"/>
            <a:ext cx="4047935" cy="546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0515600" cy="1325563"/>
          </a:xfrm>
        </p:spPr>
        <p:txBody>
          <a:bodyPr/>
          <a:lstStyle/>
          <a:p>
            <a:r>
              <a:rPr lang="ru-RU" dirty="0" smtClean="0">
                <a:solidFill>
                  <a:schemeClr val="bg1"/>
                </a:solidFill>
              </a:rPr>
              <a:t>6.</a:t>
            </a:r>
            <a:endParaRPr lang="ru-RU" dirty="0">
              <a:solidFill>
                <a:schemeClr val="bg1"/>
              </a:solidFill>
            </a:endParaRPr>
          </a:p>
        </p:txBody>
      </p:sp>
      <p:sp>
        <p:nvSpPr>
          <p:cNvPr id="4" name="Объект 3"/>
          <p:cNvSpPr>
            <a:spLocks noGrp="1"/>
          </p:cNvSpPr>
          <p:nvPr>
            <p:ph idx="1"/>
          </p:nvPr>
        </p:nvSpPr>
        <p:spPr>
          <a:xfrm>
            <a:off x="0" y="879634"/>
            <a:ext cx="12192000" cy="6527006"/>
          </a:xfrm>
        </p:spPr>
        <p:txBody>
          <a:bodyPr>
            <a:normAutofit/>
          </a:bodyPr>
          <a:lstStyle/>
          <a:p>
            <a:r>
              <a:rPr lang="ru-RU" sz="3600" dirty="0">
                <a:solidFill>
                  <a:schemeClr val="bg1"/>
                </a:solidFill>
              </a:rPr>
              <a:t>1. Он появился на свет за три года до отмены крепостного права. </a:t>
            </a:r>
          </a:p>
          <a:p>
            <a:r>
              <a:rPr lang="ru-RU" sz="3600" dirty="0">
                <a:solidFill>
                  <a:schemeClr val="bg1"/>
                </a:solidFill>
              </a:rPr>
              <a:t>2. Крестьянин-единоличник из деревни </a:t>
            </a:r>
            <a:r>
              <a:rPr lang="ru-RU" sz="3600" dirty="0" err="1">
                <a:solidFill>
                  <a:schemeClr val="bg1"/>
                </a:solidFill>
              </a:rPr>
              <a:t>Куракино</a:t>
            </a:r>
            <a:r>
              <a:rPr lang="ru-RU" sz="3600" dirty="0">
                <a:solidFill>
                  <a:schemeClr val="bg1"/>
                </a:solidFill>
              </a:rPr>
              <a:t>.</a:t>
            </a:r>
          </a:p>
          <a:p>
            <a:r>
              <a:rPr lang="ru-RU" sz="3600" dirty="0">
                <a:solidFill>
                  <a:schemeClr val="bg1"/>
                </a:solidFill>
              </a:rPr>
              <a:t>3. Самый возрастной Герой Советского Союза, получил звание в 83 года.</a:t>
            </a:r>
          </a:p>
          <a:p>
            <a:r>
              <a:rPr lang="ru-RU" sz="3600" dirty="0">
                <a:solidFill>
                  <a:schemeClr val="bg1"/>
                </a:solidFill>
              </a:rPr>
              <a:t>4. Он повторил подвиг Ивана Сусанина.</a:t>
            </a:r>
          </a:p>
          <a:p>
            <a:r>
              <a:rPr lang="ru-RU" sz="3600" dirty="0">
                <a:solidFill>
                  <a:schemeClr val="bg1"/>
                </a:solidFill>
              </a:rPr>
              <a:t>5. Послал внука Васю в соседнюю деревню, где были красноармейцы. Внук справился с задачей: гитлеровцы попали в засаду, под пулемётный огонь.</a:t>
            </a: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8982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947382" y="4377567"/>
            <a:ext cx="3965812" cy="1325563"/>
          </a:xfrm>
        </p:spPr>
        <p:txBody>
          <a:bodyPr>
            <a:normAutofit fontScale="90000"/>
          </a:bodyPr>
          <a:lstStyle/>
          <a:p>
            <a:pPr algn="ctr"/>
            <a:r>
              <a:rPr lang="ru-RU" dirty="0">
                <a:solidFill>
                  <a:schemeClr val="bg1"/>
                </a:solidFill>
              </a:rPr>
              <a:t>Матвей Кузьмич Кузьмин</a:t>
            </a: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61442" name="Picture 2" descr="https://avatars.mds.yandex.net/i?id=5557baacb84ba0eb1bc4ab1f09b565d406cb0f94-8427500-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680" y="1337481"/>
            <a:ext cx="5512660" cy="408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237699" y="36099"/>
            <a:ext cx="10515600" cy="740344"/>
          </a:xfrm>
        </p:spPr>
        <p:txBody>
          <a:bodyPr/>
          <a:lstStyle/>
          <a:p>
            <a:r>
              <a:rPr lang="ru-RU" dirty="0" smtClean="0">
                <a:solidFill>
                  <a:schemeClr val="bg1"/>
                </a:solidFill>
              </a:rPr>
              <a:t>7.</a:t>
            </a:r>
            <a:endParaRPr lang="ru-RU" dirty="0">
              <a:solidFill>
                <a:schemeClr val="bg1"/>
              </a:solidFill>
            </a:endParaRPr>
          </a:p>
        </p:txBody>
      </p:sp>
      <p:sp>
        <p:nvSpPr>
          <p:cNvPr id="4" name="Объект 3"/>
          <p:cNvSpPr>
            <a:spLocks noGrp="1"/>
          </p:cNvSpPr>
          <p:nvPr>
            <p:ph idx="1"/>
          </p:nvPr>
        </p:nvSpPr>
        <p:spPr>
          <a:xfrm>
            <a:off x="0" y="597326"/>
            <a:ext cx="12192000" cy="6809313"/>
          </a:xfrm>
        </p:spPr>
        <p:txBody>
          <a:bodyPr>
            <a:normAutofit/>
          </a:bodyPr>
          <a:lstStyle/>
          <a:p>
            <a:r>
              <a:rPr lang="ru-RU" sz="3600" dirty="0">
                <a:solidFill>
                  <a:schemeClr val="bg1"/>
                </a:solidFill>
              </a:rPr>
              <a:t>1. Герой Советского Союза, зам командира эскадрильи, летчик-истребитель. </a:t>
            </a:r>
          </a:p>
          <a:p>
            <a:r>
              <a:rPr lang="ru-RU" sz="3600" dirty="0">
                <a:solidFill>
                  <a:schemeClr val="bg1"/>
                </a:solidFill>
              </a:rPr>
              <a:t>2. Во время боевого вылета его самолет был подбит, а сам </a:t>
            </a:r>
            <a:r>
              <a:rPr lang="ru-RU" sz="3600" dirty="0" smtClean="0">
                <a:solidFill>
                  <a:schemeClr val="bg1"/>
                </a:solidFill>
              </a:rPr>
              <a:t>он </a:t>
            </a:r>
            <a:r>
              <a:rPr lang="ru-RU" sz="3600" dirty="0">
                <a:solidFill>
                  <a:schemeClr val="bg1"/>
                </a:solidFill>
              </a:rPr>
              <a:t>смог катапультироваться.</a:t>
            </a:r>
          </a:p>
          <a:p>
            <a:r>
              <a:rPr lang="ru-RU" sz="3600" dirty="0">
                <a:solidFill>
                  <a:schemeClr val="bg1"/>
                </a:solidFill>
              </a:rPr>
              <a:t>3. Восемнадцать суток, тяжело раненный в обе ноги, он выбирался из окружения. Однако он все-таки сумел преодолеть линию фронта и попал в больницу.</a:t>
            </a:r>
          </a:p>
          <a:p>
            <a:r>
              <a:rPr lang="ru-RU" sz="3600" dirty="0">
                <a:solidFill>
                  <a:schemeClr val="bg1"/>
                </a:solidFill>
              </a:rPr>
              <a:t>4. Совершил 86 боевых вылетов и сбил 11 самолетов противника. Причем 7 - уже после ампутации.</a:t>
            </a:r>
          </a:p>
          <a:p>
            <a:r>
              <a:rPr lang="ru-RU" sz="3600" dirty="0">
                <a:solidFill>
                  <a:schemeClr val="bg1"/>
                </a:solidFill>
              </a:rPr>
              <a:t>5. Знаменит тем, что после ампутации обеих ног, пользуясь протезами, смог вернуться к боевым полетам</a:t>
            </a:r>
            <a:r>
              <a:rPr lang="ru-RU" sz="3600" dirty="0" smtClean="0">
                <a:solidFill>
                  <a:schemeClr val="bg1"/>
                </a:solidFill>
              </a:rPr>
              <a:t>.</a:t>
            </a:r>
            <a:endParaRPr lang="ru-RU" sz="36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6256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24552" y="4909829"/>
            <a:ext cx="4539018" cy="1325563"/>
          </a:xfrm>
        </p:spPr>
        <p:txBody>
          <a:bodyPr/>
          <a:lstStyle/>
          <a:p>
            <a:pPr algn="ctr"/>
            <a:r>
              <a:rPr lang="ru-RU" dirty="0" smtClean="0">
                <a:solidFill>
                  <a:schemeClr val="bg1"/>
                </a:solidFill>
              </a:rPr>
              <a:t>Алексей </a:t>
            </a:r>
            <a:r>
              <a:rPr lang="ru-RU" dirty="0" err="1" smtClean="0">
                <a:solidFill>
                  <a:schemeClr val="bg1"/>
                </a:solidFill>
              </a:rPr>
              <a:t>Маресьев</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66562" name="Picture 2" descr="https://yandex-images.clstorage.net/U4Y7I2w82/01603bK-gb/rV_Fgg9Ms9RRqwy8tUaJI000otPFEjtcf1MOQqIdAhEJm33y5sp5X1z5dLrdbCoV3MeMzPtt6nuTSs0IJWf0TuoKhs5MD6yNBugQ9vlBgCdSf7-bxVUnDnREFUKrDFweUph_md3oCyg3hEKVqR0HWNzIjZzhcKk7_CGIGlVdkjCCU9iELG31_UeSR7Sbap8pRXuj_dBSBzVyZmZtiQ4ECADdAKfMyzg_Ob16jaQmM1X786y3zi26B_sKxx1SY6wcuUj9tjRt98pUtnGjsF-eEkJ_vOLAViYSVE53V60eDzY63z2L4dEiGRukaZagAw1IzOu_tPMPtzrBNtErf32gCYh03ZsEfdnhV5NVl7VDpwVXd5zA2nowO1dYdHKcGAMdLOEIr9jCABMLml-mjAUicu3Hn5beMLMF4jnOAE9zjhyUdf-SCkrZ3l-rR4y5bqYLQFmCxsV0NDtjX2t3hTIrFg3FJ5TR2CgmPbpzhY8iI3Lyxaqs9DyxPvc_8ShoU74vulbluh589uxCnmCfg2euNkJXqf7TWAsoflt5TpcRKBMt4Ryj8cwHLCSCeLCNGD9t6OKqkuEOvxvvD9wMa3ygPLN845Y2Wsr8eZ5RlINvjBNWfrXQ9lw1EG9manqhBSI1Hdwjt9jlAR0ihGaSlxULR8fCpanbMYE7yzL_Blduvz2jXdqUDG_q3mSTUrehSoUEbEKHx-hVCyxwZlhlshEPOgDvCLPrzSU-Hbhdpro-AEjf5IKB8iqWCssP2wZeR5Y-mFD3ugVT0-lwq2iptnuOKmdereX7bzEacnF8QoESIQIm5Sqk6NspByCcU7KDGh1t_96PjeASoQHgCvshXm-JKr1P_Js8Ze_MRJVJj61OlQhxdbXCxlgqFG9AZ3S0MD0hN8AWoMPrDj4wm2aOhh8ZT-XlhovXDZoc9RzcNXlptBCocuGAElv_13e2ZqKnTak1Y2Kv2-NuPCJhcmdOi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44" y="1226521"/>
            <a:ext cx="5591068" cy="535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1000"/>
                                        <p:tgtEl>
                                          <p:spTgt spid="66562"/>
                                        </p:tgtEl>
                                      </p:cBhvr>
                                    </p:animEffect>
                                    <p:anim calcmode="lin" valueType="num">
                                      <p:cBhvr>
                                        <p:cTn id="8" dur="1000" fill="hold"/>
                                        <p:tgtEl>
                                          <p:spTgt spid="66562"/>
                                        </p:tgtEl>
                                        <p:attrNameLst>
                                          <p:attrName>ppt_x</p:attrName>
                                        </p:attrNameLst>
                                      </p:cBhvr>
                                      <p:tavLst>
                                        <p:tav tm="0">
                                          <p:val>
                                            <p:strVal val="#ppt_x"/>
                                          </p:val>
                                        </p:tav>
                                        <p:tav tm="100000">
                                          <p:val>
                                            <p:strVal val="#ppt_x"/>
                                          </p:val>
                                        </p:tav>
                                      </p:tavLst>
                                    </p:anim>
                                    <p:anim calcmode="lin" valueType="num">
                                      <p:cBhvr>
                                        <p:cTn id="9" dur="1000" fill="hold"/>
                                        <p:tgtEl>
                                          <p:spTgt spid="665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10515600" cy="863174"/>
          </a:xfrm>
        </p:spPr>
        <p:txBody>
          <a:bodyPr/>
          <a:lstStyle/>
          <a:p>
            <a:r>
              <a:rPr lang="ru-RU" dirty="0" smtClean="0">
                <a:solidFill>
                  <a:schemeClr val="bg1"/>
                </a:solidFill>
              </a:rPr>
              <a:t>8.</a:t>
            </a:r>
            <a:endParaRPr lang="ru-RU" dirty="0">
              <a:solidFill>
                <a:schemeClr val="bg1"/>
              </a:solidFill>
            </a:endParaRPr>
          </a:p>
        </p:txBody>
      </p:sp>
      <p:sp>
        <p:nvSpPr>
          <p:cNvPr id="4" name="Объект 3"/>
          <p:cNvSpPr>
            <a:spLocks noGrp="1"/>
          </p:cNvSpPr>
          <p:nvPr>
            <p:ph idx="1"/>
          </p:nvPr>
        </p:nvSpPr>
        <p:spPr>
          <a:xfrm>
            <a:off x="0" y="729248"/>
            <a:ext cx="12192000" cy="6677391"/>
          </a:xfrm>
        </p:spPr>
        <p:txBody>
          <a:bodyPr/>
          <a:lstStyle/>
          <a:p>
            <a:r>
              <a:rPr lang="ru-RU" dirty="0">
                <a:solidFill>
                  <a:schemeClr val="bg1"/>
                </a:solidFill>
              </a:rPr>
              <a:t>1. Старший сержант 2 часа сдерживал одно из танковых подразделений армии Гудериана</a:t>
            </a:r>
            <a:r>
              <a:rPr lang="ru-RU" dirty="0" smtClean="0">
                <a:solidFill>
                  <a:schemeClr val="bg1"/>
                </a:solidFill>
              </a:rPr>
              <a:t>.</a:t>
            </a:r>
          </a:p>
          <a:p>
            <a:r>
              <a:rPr lang="ru-RU" dirty="0" smtClean="0">
                <a:solidFill>
                  <a:schemeClr val="bg1"/>
                </a:solidFill>
              </a:rPr>
              <a:t>2</a:t>
            </a:r>
            <a:r>
              <a:rPr lang="ru-RU" dirty="0">
                <a:solidFill>
                  <a:schemeClr val="bg1"/>
                </a:solidFill>
              </a:rPr>
              <a:t>. Он огнем своей пушки подбил на мосту через реку головную и замыкающую машины колонны вражеской техники. И начал методично выбивать остальные.</a:t>
            </a:r>
          </a:p>
          <a:p>
            <a:r>
              <a:rPr lang="ru-RU" dirty="0">
                <a:solidFill>
                  <a:schemeClr val="bg1"/>
                </a:solidFill>
              </a:rPr>
              <a:t>3. В одиночку уничтожил из 76-миллиметрового орудия 11 танков, 7 бронемашин и порядка 60 вражеских солдат и офицеров. </a:t>
            </a:r>
          </a:p>
          <a:p>
            <a:r>
              <a:rPr lang="ru-RU" dirty="0">
                <a:solidFill>
                  <a:schemeClr val="bg1"/>
                </a:solidFill>
              </a:rPr>
              <a:t>4. Его оставили прикрывать отход артиллерийской батареи, отступающей под натиском частей танковой армии Гудериана. Разведка немцев не установила на пути наступления наличие советских частей, и поэтому вражеская техника двигалась открыто.</a:t>
            </a:r>
          </a:p>
          <a:p>
            <a:r>
              <a:rPr lang="ru-RU" dirty="0">
                <a:solidFill>
                  <a:schemeClr val="bg1"/>
                </a:solidFill>
              </a:rPr>
              <a:t>5. На момент встречи с немцами у него остались только 3 снаряда. Немцы предложили ему сдаться в плен, но </a:t>
            </a:r>
            <a:r>
              <a:rPr lang="ru-RU" dirty="0" smtClean="0">
                <a:solidFill>
                  <a:schemeClr val="bg1"/>
                </a:solidFill>
              </a:rPr>
              <a:t>он </a:t>
            </a:r>
            <a:r>
              <a:rPr lang="ru-RU" dirty="0">
                <a:solidFill>
                  <a:schemeClr val="bg1"/>
                </a:solidFill>
              </a:rPr>
              <a:t>категорически отказался и начал палить по немцам из карабина</a:t>
            </a:r>
            <a:r>
              <a:rPr lang="ru-RU" dirty="0" smtClean="0">
                <a:solidFill>
                  <a:schemeClr val="bg1"/>
                </a:solidFill>
              </a:rPr>
              <a:t>.</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13806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783609" y="4978068"/>
            <a:ext cx="4279710" cy="1325563"/>
          </a:xfrm>
        </p:spPr>
        <p:txBody>
          <a:bodyPr/>
          <a:lstStyle/>
          <a:p>
            <a:pPr algn="ctr"/>
            <a:r>
              <a:rPr lang="ru-RU" dirty="0" smtClean="0">
                <a:solidFill>
                  <a:schemeClr val="bg1"/>
                </a:solidFill>
              </a:rPr>
              <a:t>Николай Сиротин</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70658" name="Picture 2" descr="Сиротин Николай Михайлович (24.05.1924 - 13.05.19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554" y="847725"/>
            <a:ext cx="4295775"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91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4.</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6255_9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8210" y="1600994"/>
            <a:ext cx="3941139" cy="5127352"/>
          </a:xfrm>
          <a:prstGeom prst="rect">
            <a:avLst/>
          </a:prstGeom>
          <a:noFill/>
          <a:ln>
            <a:noFill/>
          </a:ln>
        </p:spPr>
      </p:pic>
    </p:spTree>
    <p:extLst>
      <p:ext uri="{BB962C8B-B14F-4D97-AF65-F5344CB8AC3E}">
        <p14:creationId xmlns:p14="http://schemas.microsoft.com/office/powerpoint/2010/main" val="36502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345431"/>
            <a:ext cx="10515600" cy="565796"/>
          </a:xfrm>
        </p:spPr>
        <p:txBody>
          <a:bodyPr>
            <a:normAutofit fontScale="90000"/>
          </a:bodyPr>
          <a:lstStyle/>
          <a:p>
            <a:r>
              <a:rPr lang="ru-RU" dirty="0" smtClean="0">
                <a:solidFill>
                  <a:schemeClr val="bg1"/>
                </a:solidFill>
              </a:rPr>
              <a:t>9.</a:t>
            </a:r>
            <a:endParaRPr lang="ru-RU" dirty="0">
              <a:solidFill>
                <a:schemeClr val="bg1"/>
              </a:solidFill>
            </a:endParaRPr>
          </a:p>
        </p:txBody>
      </p:sp>
      <p:sp>
        <p:nvSpPr>
          <p:cNvPr id="4" name="Объект 3"/>
          <p:cNvSpPr>
            <a:spLocks noGrp="1"/>
          </p:cNvSpPr>
          <p:nvPr>
            <p:ph idx="1"/>
          </p:nvPr>
        </p:nvSpPr>
        <p:spPr>
          <a:xfrm>
            <a:off x="0" y="729250"/>
            <a:ext cx="12192000" cy="6495414"/>
          </a:xfrm>
        </p:spPr>
        <p:txBody>
          <a:bodyPr>
            <a:normAutofit/>
          </a:bodyPr>
          <a:lstStyle/>
          <a:p>
            <a:r>
              <a:rPr lang="ru-RU" sz="3200" dirty="0" smtClean="0">
                <a:solidFill>
                  <a:schemeClr val="bg1"/>
                </a:solidFill>
              </a:rPr>
              <a:t>1. Первый </a:t>
            </a:r>
            <a:r>
              <a:rPr lang="ru-RU" sz="3200" dirty="0">
                <a:solidFill>
                  <a:schemeClr val="bg1"/>
                </a:solidFill>
              </a:rPr>
              <a:t>воздушный бой был над своим аэродромом, один против четверки </a:t>
            </a:r>
            <a:r>
              <a:rPr lang="ru-RU" sz="3200" dirty="0" err="1">
                <a:solidFill>
                  <a:schemeClr val="bg1"/>
                </a:solidFill>
              </a:rPr>
              <a:t>Мессершмиттов</a:t>
            </a:r>
            <a:r>
              <a:rPr lang="ru-RU" sz="3200" dirty="0">
                <a:solidFill>
                  <a:schemeClr val="bg1"/>
                </a:solidFill>
              </a:rPr>
              <a:t> Bf-109 и шестерки Bf-110, которые бомбили аэродром.</a:t>
            </a:r>
          </a:p>
          <a:p>
            <a:r>
              <a:rPr lang="ru-RU" sz="3200" dirty="0" smtClean="0">
                <a:solidFill>
                  <a:schemeClr val="bg1"/>
                </a:solidFill>
              </a:rPr>
              <a:t>2. 6 </a:t>
            </a:r>
            <a:r>
              <a:rPr lang="ru-RU" sz="3200" dirty="0">
                <a:solidFill>
                  <a:schemeClr val="bg1"/>
                </a:solidFill>
              </a:rPr>
              <a:t>июля 1943 года на Курской дуге, во время сорокового боевого вылета, сбил свой первый немецкий самолёт-бомбардировщик Юнкерс Ю-87. На следующий день сбил второй, а 9 июля, выполнив в течение дня три боевых вылета, сбил 2 истребителя Bf-109. За эти воздушные победы он уже 22 июля 1943 года получил свою первую награду — орден Красного Знамени.</a:t>
            </a:r>
          </a:p>
          <a:p>
            <a:r>
              <a:rPr lang="ru-RU" sz="3200" dirty="0" smtClean="0">
                <a:solidFill>
                  <a:schemeClr val="bg1"/>
                </a:solidFill>
              </a:rPr>
              <a:t>3. Он </a:t>
            </a:r>
            <a:r>
              <a:rPr lang="ru-RU" sz="3200" dirty="0">
                <a:solidFill>
                  <a:schemeClr val="bg1"/>
                </a:solidFill>
              </a:rPr>
              <a:t>произвел около 330 боевых вылетов (64 победы).</a:t>
            </a:r>
          </a:p>
          <a:p>
            <a:r>
              <a:rPr lang="ru-RU" sz="3200" dirty="0" smtClean="0">
                <a:solidFill>
                  <a:schemeClr val="bg1"/>
                </a:solidFill>
              </a:rPr>
              <a:t>4. Ни </a:t>
            </a:r>
            <a:r>
              <a:rPr lang="ru-RU" sz="3200" dirty="0">
                <a:solidFill>
                  <a:schemeClr val="bg1"/>
                </a:solidFill>
              </a:rPr>
              <a:t>разу не был сбит во время Великой Отечественной войны, и хотя его подбивали, он всегда сажал свой самолёт.</a:t>
            </a:r>
          </a:p>
          <a:p>
            <a:r>
              <a:rPr lang="ru-RU" sz="3200" dirty="0" smtClean="0">
                <a:solidFill>
                  <a:schemeClr val="bg1"/>
                </a:solidFill>
              </a:rPr>
              <a:t>5. Трижды </a:t>
            </a:r>
            <a:r>
              <a:rPr lang="ru-RU" sz="3200" dirty="0">
                <a:solidFill>
                  <a:schemeClr val="bg1"/>
                </a:solidFill>
              </a:rPr>
              <a:t>Герой Советского Союза, летчик-истребитель (ас</a:t>
            </a:r>
            <a:r>
              <a:rPr lang="ru-RU" sz="3200" dirty="0" smtClean="0">
                <a:solidFill>
                  <a:schemeClr val="bg1"/>
                </a:solidFill>
              </a:rPr>
              <a:t>).</a:t>
            </a:r>
            <a:endParaRPr lang="ru-RU" sz="32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31976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933734" y="4528421"/>
            <a:ext cx="3460845" cy="1325563"/>
          </a:xfrm>
        </p:spPr>
        <p:txBody>
          <a:bodyPr/>
          <a:lstStyle/>
          <a:p>
            <a:pPr algn="ctr"/>
            <a:r>
              <a:rPr lang="ru-RU" dirty="0" smtClean="0">
                <a:solidFill>
                  <a:schemeClr val="bg1"/>
                </a:solidFill>
              </a:rPr>
              <a:t>Иван </a:t>
            </a:r>
            <a:r>
              <a:rPr lang="ru-RU" dirty="0" err="1" smtClean="0">
                <a:solidFill>
                  <a:schemeClr val="bg1"/>
                </a:solidFill>
              </a:rPr>
              <a:t>Кожедуб</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68610" name="Picture 2" descr="https://avatars.mds.yandex.net/i?id=3e49d59d428d35f17e06a5c16c08cb1b79b0af0a-914752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18296"/>
            <a:ext cx="3574435" cy="537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83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8803"/>
            <a:ext cx="10515600" cy="794935"/>
          </a:xfrm>
        </p:spPr>
        <p:txBody>
          <a:bodyPr/>
          <a:lstStyle/>
          <a:p>
            <a:r>
              <a:rPr lang="ru-RU" dirty="0" smtClean="0">
                <a:solidFill>
                  <a:schemeClr val="bg1"/>
                </a:solidFill>
              </a:rPr>
              <a:t>10.</a:t>
            </a:r>
            <a:endParaRPr lang="ru-RU" dirty="0">
              <a:solidFill>
                <a:schemeClr val="bg1"/>
              </a:solidFill>
            </a:endParaRPr>
          </a:p>
        </p:txBody>
      </p:sp>
      <p:sp>
        <p:nvSpPr>
          <p:cNvPr id="4" name="Объект 3"/>
          <p:cNvSpPr>
            <a:spLocks noGrp="1"/>
          </p:cNvSpPr>
          <p:nvPr>
            <p:ph idx="1"/>
          </p:nvPr>
        </p:nvSpPr>
        <p:spPr>
          <a:xfrm>
            <a:off x="0" y="614148"/>
            <a:ext cx="12192000" cy="6792491"/>
          </a:xfrm>
        </p:spPr>
        <p:txBody>
          <a:bodyPr>
            <a:normAutofit/>
          </a:bodyPr>
          <a:lstStyle/>
          <a:p>
            <a:r>
              <a:rPr lang="ru-RU" sz="3600" dirty="0">
                <a:solidFill>
                  <a:schemeClr val="bg1"/>
                </a:solidFill>
              </a:rPr>
              <a:t>1. Бригадный разведчик 67-го отряда 4-й ленинградской партизанской бригады.</a:t>
            </a:r>
          </a:p>
          <a:p>
            <a:r>
              <a:rPr lang="ru-RU" sz="3600" dirty="0">
                <a:solidFill>
                  <a:schemeClr val="bg1"/>
                </a:solidFill>
              </a:rPr>
              <a:t>2. Ему было 15 лет, когда началась война.</a:t>
            </a:r>
          </a:p>
          <a:p>
            <a:r>
              <a:rPr lang="ru-RU" sz="3600" dirty="0">
                <a:solidFill>
                  <a:schemeClr val="bg1"/>
                </a:solidFill>
              </a:rPr>
              <a:t>3. На его счету несколько разрушенных мостов в тылу врага, 78 уничтоженных немцев, 10 составов с боеприпасами.</a:t>
            </a:r>
          </a:p>
          <a:p>
            <a:r>
              <a:rPr lang="ru-RU" sz="3600" dirty="0">
                <a:solidFill>
                  <a:schemeClr val="bg1"/>
                </a:solidFill>
              </a:rPr>
              <a:t>4. Именно он летом 1942 года недалеко от деревни Варницы подорвал машину, в которой находился немецкий генерал-майор инженерных войск Рихард фон </a:t>
            </a:r>
            <a:r>
              <a:rPr lang="ru-RU" sz="3600" dirty="0" err="1">
                <a:solidFill>
                  <a:schemeClr val="bg1"/>
                </a:solidFill>
              </a:rPr>
              <a:t>Виртц</a:t>
            </a:r>
            <a:r>
              <a:rPr lang="ru-RU" sz="3600" dirty="0">
                <a:solidFill>
                  <a:schemeClr val="bg1"/>
                </a:solidFill>
              </a:rPr>
              <a:t>. </a:t>
            </a:r>
          </a:p>
          <a:p>
            <a:r>
              <a:rPr lang="ru-RU" sz="3600" dirty="0">
                <a:solidFill>
                  <a:schemeClr val="bg1"/>
                </a:solidFill>
              </a:rPr>
              <a:t>5. Он сумел добыть важные документы о наступлении немцев. Атака противника была сорвана, а молодой герой за этот подвиг был представлен к званию Героя Советского Союза</a:t>
            </a:r>
            <a:r>
              <a:rPr lang="ru-RU" sz="3600" dirty="0" smtClean="0">
                <a:solidFill>
                  <a:schemeClr val="bg1"/>
                </a:solidFill>
              </a:rPr>
              <a:t>.</a:t>
            </a:r>
            <a:endParaRPr lang="ru-RU" sz="3600"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spTree>
    <p:extLst>
      <p:ext uri="{BB962C8B-B14F-4D97-AF65-F5344CB8AC3E}">
        <p14:creationId xmlns:p14="http://schemas.microsoft.com/office/powerpoint/2010/main" val="40902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Война 1941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4066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233985" y="4896182"/>
            <a:ext cx="3297072" cy="1325563"/>
          </a:xfrm>
        </p:spPr>
        <p:txBody>
          <a:bodyPr/>
          <a:lstStyle/>
          <a:p>
            <a:pPr algn="ctr"/>
            <a:r>
              <a:rPr lang="ru-RU" dirty="0" smtClean="0">
                <a:solidFill>
                  <a:schemeClr val="bg1"/>
                </a:solidFill>
              </a:rPr>
              <a:t>Леня Голиков</a:t>
            </a:r>
            <a:endParaRPr lang="ru-RU" dirty="0">
              <a:solidFill>
                <a:schemeClr val="bg1"/>
              </a:solidFill>
            </a:endParaRPr>
          </a:p>
        </p:txBody>
      </p:sp>
      <p:sp>
        <p:nvSpPr>
          <p:cNvPr id="5" name="Объект 2"/>
          <p:cNvSpPr txBox="1">
            <a:spLocks/>
          </p:cNvSpPr>
          <p:nvPr/>
        </p:nvSpPr>
        <p:spPr>
          <a:xfrm>
            <a:off x="134203" y="729250"/>
            <a:ext cx="11923594" cy="5124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3200" dirty="0" smtClean="0">
              <a:solidFill>
                <a:schemeClr val="bg1"/>
              </a:solidFill>
            </a:endParaRPr>
          </a:p>
        </p:txBody>
      </p:sp>
      <p:pic>
        <p:nvPicPr>
          <p:cNvPr id="64514" name="Picture 2" descr="https://avatars.mds.yandex.net/i?id=c72d7bd7c1f6c34da8869f479493c0689d3e1a60-985461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042" y="709461"/>
            <a:ext cx="3772468" cy="551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29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anim calcmode="lin" valueType="num">
                                      <p:cBhvr>
                                        <p:cTn id="8" dur="1000" fill="hold"/>
                                        <p:tgtEl>
                                          <p:spTgt spid="64514"/>
                                        </p:tgtEl>
                                        <p:attrNameLst>
                                          <p:attrName>ppt_x</p:attrName>
                                        </p:attrNameLst>
                                      </p:cBhvr>
                                      <p:tavLst>
                                        <p:tav tm="0">
                                          <p:val>
                                            <p:strVal val="#ppt_x"/>
                                          </p:val>
                                        </p:tav>
                                        <p:tav tm="100000">
                                          <p:val>
                                            <p:strVal val="#ppt_x"/>
                                          </p:val>
                                        </p:tav>
                                      </p:tavLst>
                                    </p:anim>
                                    <p:anim calcmode="lin" valueType="num">
                                      <p:cBhvr>
                                        <p:cTn id="9" dur="1000" fill="hold"/>
                                        <p:tgtEl>
                                          <p:spTgt spid="64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10474"/>
            <a:ext cx="12192000" cy="1163234"/>
          </a:xfrm>
        </p:spPr>
        <p:txBody>
          <a:bodyPr>
            <a:noAutofit/>
          </a:bodyPr>
          <a:lstStyle/>
          <a:p>
            <a:endParaRPr lang="ru-RU" sz="3200" dirty="0"/>
          </a:p>
        </p:txBody>
      </p:sp>
      <p:sp>
        <p:nvSpPr>
          <p:cNvPr id="3" name="Объект 2"/>
          <p:cNvSpPr>
            <a:spLocks noGrp="1"/>
          </p:cNvSpPr>
          <p:nvPr>
            <p:ph idx="1"/>
          </p:nvPr>
        </p:nvSpPr>
        <p:spPr>
          <a:xfrm>
            <a:off x="136478" y="1173708"/>
            <a:ext cx="11873552" cy="5581933"/>
          </a:xfrm>
        </p:spPr>
        <p:txBody>
          <a:bodyPr>
            <a:normAutofit/>
          </a:bodyPr>
          <a:lstStyle/>
          <a:p>
            <a:r>
              <a:rPr lang="ru-RU" sz="4000" b="1" dirty="0"/>
              <a:t>Внимательно прочитайте описание событий, определите о каком из городов идет речь, найдите в рабочем листке соответствующий мемориал, подпишите название города и номер описания. </a:t>
            </a:r>
            <a:endParaRPr lang="ru-RU" sz="4000" dirty="0"/>
          </a:p>
          <a:p>
            <a:endParaRPr lang="ru-RU" sz="3600" dirty="0">
              <a:solidFill>
                <a:schemeClr val="tx1">
                  <a:lumMod val="95000"/>
                  <a:lumOff val="5000"/>
                </a:schemeClr>
              </a:solidFill>
            </a:endParaRPr>
          </a:p>
        </p:txBody>
      </p:sp>
    </p:spTree>
    <p:extLst>
      <p:ext uri="{BB962C8B-B14F-4D97-AF65-F5344CB8AC3E}">
        <p14:creationId xmlns:p14="http://schemas.microsoft.com/office/powerpoint/2010/main" val="32328717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34286" y="703097"/>
            <a:ext cx="11723427" cy="5472751"/>
          </a:xfrm>
        </p:spPr>
        <p:txBody>
          <a:bodyPr>
            <a:normAutofit fontScale="92500" lnSpcReduction="10000"/>
          </a:bodyPr>
          <a:lstStyle/>
          <a:p>
            <a:r>
              <a:rPr lang="ru-RU" sz="3600" dirty="0"/>
              <a:t>1. Этот город был практически полностью разрушен. Прямо по городу проходила линия фронта. Он дважды был оккупирован. Немца обращались с населением особенно жестоко, около семи тысяч человек расстреляли. Всего погибло около 15 тысяч. Почти столько же были угнаны в Германию. Печально известны </a:t>
            </a:r>
            <a:r>
              <a:rPr lang="ru-RU" sz="3600" dirty="0" err="1"/>
              <a:t>Аджимушкайские</a:t>
            </a:r>
            <a:r>
              <a:rPr lang="ru-RU" sz="3600" dirty="0"/>
              <a:t> каменоломни. Это система пещер в окрестностях города. В них после отступления Рабоче-крестьянской Красной армии в мае 42-го остались некоторые подразделения, не успевшие эвакуироваться вместе с основными силами. В пещерах также укрылась часть населения. Почти полтора года они держали оборону, делали дерзкие вылазки, держали в напряжении оккупантов</a:t>
            </a:r>
            <a:endParaRPr lang="ru-RU" sz="3600" dirty="0">
              <a:solidFill>
                <a:schemeClr val="tx1">
                  <a:lumMod val="95000"/>
                  <a:lumOff val="5000"/>
                </a:schemeClr>
              </a:solidFill>
            </a:endParaRPr>
          </a:p>
        </p:txBody>
      </p:sp>
    </p:spTree>
    <p:extLst>
      <p:ext uri="{BB962C8B-B14F-4D97-AF65-F5344CB8AC3E}">
        <p14:creationId xmlns:p14="http://schemas.microsoft.com/office/powerpoint/2010/main" val="20353134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610436"/>
            <a:ext cx="11873552" cy="5145205"/>
          </a:xfrm>
        </p:spPr>
        <p:txBody>
          <a:bodyPr>
            <a:normAutofit/>
          </a:bodyPr>
          <a:lstStyle/>
          <a:p>
            <a:r>
              <a:rPr lang="ru-RU" sz="3600" dirty="0"/>
              <a:t>2. Защитники города смогли 43 дня противостоять превосходящим силам противника, сохранить город, а главное – сорвать планы Гитлера обойти Москву с юга. Уже в начале декабря 41-го Красная армия начала контрнаступление, которым отбросила немцев от города, разгромив силы Вермахта на этом направлении. </a:t>
            </a:r>
            <a:endParaRPr lang="ru-RU" sz="3600" dirty="0">
              <a:solidFill>
                <a:schemeClr val="tx1">
                  <a:lumMod val="95000"/>
                  <a:lumOff val="5000"/>
                </a:schemeClr>
              </a:solidFill>
            </a:endParaRPr>
          </a:p>
        </p:txBody>
      </p:sp>
    </p:spTree>
    <p:extLst>
      <p:ext uri="{BB962C8B-B14F-4D97-AF65-F5344CB8AC3E}">
        <p14:creationId xmlns:p14="http://schemas.microsoft.com/office/powerpoint/2010/main" val="10191330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8"/>
            <a:ext cx="11873552" cy="5581933"/>
          </a:xfrm>
        </p:spPr>
        <p:txBody>
          <a:bodyPr>
            <a:normAutofit fontScale="92500"/>
          </a:bodyPr>
          <a:lstStyle/>
          <a:p>
            <a:r>
              <a:rPr lang="ru-RU" sz="3600" dirty="0"/>
              <a:t>3. Взять город немцы планировали быстро и сходу еще летом 1941-го. Но первая попытка провалилась. Гарнизон серьезно сопротивлялся. Вермахт начал усиленные бомбардировки. Как подсчитали военные историки, по плотности бомбардировок и количеству сброшенных бомб Мурманск уступает разве что Сталинграду. Через Мурманск шли поставки техники, боеприпасов и продовольствия от союзников по ленд-лизу. В течение всей войны город-порт обеспечивал поставки, удерживал немцев в Заполярье, не давая дойти до Архангельска (еще одного важного северного порта) и, что очень важно, оборонял железную дорогу, по которой шло сообщение с Москвой. </a:t>
            </a:r>
            <a:endParaRPr lang="ru-RU" sz="3600" dirty="0">
              <a:solidFill>
                <a:schemeClr val="tx1">
                  <a:lumMod val="95000"/>
                  <a:lumOff val="5000"/>
                </a:schemeClr>
              </a:solidFill>
            </a:endParaRPr>
          </a:p>
        </p:txBody>
      </p:sp>
    </p:spTree>
    <p:extLst>
      <p:ext uri="{BB962C8B-B14F-4D97-AF65-F5344CB8AC3E}">
        <p14:creationId xmlns:p14="http://schemas.microsoft.com/office/powerpoint/2010/main" val="27357498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8"/>
            <a:ext cx="11873552" cy="5581933"/>
          </a:xfrm>
        </p:spPr>
        <p:txBody>
          <a:bodyPr>
            <a:normAutofit lnSpcReduction="10000"/>
          </a:bodyPr>
          <a:lstStyle/>
          <a:p>
            <a:r>
              <a:rPr lang="ru-RU" sz="3600" dirty="0"/>
              <a:t>4. Город был интересен немцам как важный порт на Черном море и перевалочный пункт при движении на Кавказ. В 1942-м после продолжительных боев большая часть города была захвачена. Но в начале 1943-го, когда началось наступление Красной армии по всем фронтам. Командование приказало во что бы то ни стало удерживать плацдарм. Как потом опишут очевидцы, Малая земля представляла собой сплошные траншеи, хорошо укрепленные огневые точки, подземные склады и командный пункт на глубине шести метров в скале. Немцы постоянно пытались отбить этот клочок земли, обстреливали его из артиллерии и с помощью авиации. </a:t>
            </a:r>
            <a:endParaRPr lang="ru-RU" sz="3600" dirty="0">
              <a:solidFill>
                <a:schemeClr val="tx1">
                  <a:lumMod val="95000"/>
                  <a:lumOff val="5000"/>
                </a:schemeClr>
              </a:solidFill>
            </a:endParaRPr>
          </a:p>
        </p:txBody>
      </p:sp>
    </p:spTree>
    <p:extLst>
      <p:ext uri="{BB962C8B-B14F-4D97-AF65-F5344CB8AC3E}">
        <p14:creationId xmlns:p14="http://schemas.microsoft.com/office/powerpoint/2010/main" val="9516474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0" y="928049"/>
            <a:ext cx="11873552" cy="5581933"/>
          </a:xfrm>
        </p:spPr>
        <p:txBody>
          <a:bodyPr>
            <a:normAutofit/>
          </a:bodyPr>
          <a:lstStyle/>
          <a:p>
            <a:r>
              <a:rPr lang="ru-RU" sz="3600" dirty="0"/>
              <a:t>5. Уже в условиях осады в городе наладили производство минометов. Из-за постоянных налетов завод перенесли в штольни, вырубленные в скалах. Без вентиляции и нормального освещения силами в том числе женщин и подростков продолжалось производство боеприпасов. Инженеры-корабелы из учебной платформы за две недели создали плавучую батарею, которая прикрывала зенитным огнем мыс Херсонес — там находился один из двух аэродромов, жизненно необходимых осажденному городу. </a:t>
            </a:r>
            <a:endParaRPr lang="ru-RU" sz="3600" dirty="0">
              <a:solidFill>
                <a:schemeClr val="tx1">
                  <a:lumMod val="95000"/>
                  <a:lumOff val="5000"/>
                </a:schemeClr>
              </a:solidFill>
            </a:endParaRPr>
          </a:p>
        </p:txBody>
      </p:sp>
    </p:spTree>
    <p:extLst>
      <p:ext uri="{BB962C8B-B14F-4D97-AF65-F5344CB8AC3E}">
        <p14:creationId xmlns:p14="http://schemas.microsoft.com/office/powerpoint/2010/main" val="266320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5.</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8959_900.gif"/>
          <p:cNvPicPr/>
          <p:nvPr/>
        </p:nvPicPr>
        <p:blipFill>
          <a:blip r:embed="rId4">
            <a:extLst>
              <a:ext uri="{28A0092B-C50C-407E-A947-70E740481C1C}">
                <a14:useLocalDpi xmlns:a14="http://schemas.microsoft.com/office/drawing/2010/main" val="0"/>
              </a:ext>
            </a:extLst>
          </a:blip>
          <a:srcRect/>
          <a:stretch>
            <a:fillRect/>
          </a:stretch>
        </p:blipFill>
        <p:spPr bwMode="auto">
          <a:xfrm>
            <a:off x="3687445" y="1596730"/>
            <a:ext cx="4009892" cy="5131616"/>
          </a:xfrm>
          <a:prstGeom prst="rect">
            <a:avLst/>
          </a:prstGeom>
          <a:noFill/>
          <a:ln>
            <a:noFill/>
          </a:ln>
        </p:spPr>
      </p:pic>
    </p:spTree>
    <p:extLst>
      <p:ext uri="{BB962C8B-B14F-4D97-AF65-F5344CB8AC3E}">
        <p14:creationId xmlns:p14="http://schemas.microsoft.com/office/powerpoint/2010/main" val="239514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785" y="1815152"/>
            <a:ext cx="3398292" cy="1378423"/>
          </a:xfrm>
        </p:spPr>
        <p:txBody>
          <a:bodyPr>
            <a:normAutofit/>
          </a:bodyPr>
          <a:lstStyle/>
          <a:p>
            <a:r>
              <a:rPr lang="ru-RU" sz="3600" dirty="0" smtClean="0">
                <a:solidFill>
                  <a:schemeClr val="tx1">
                    <a:lumMod val="95000"/>
                    <a:lumOff val="5000"/>
                  </a:schemeClr>
                </a:solidFill>
              </a:rPr>
              <a:t>Мурманск</a:t>
            </a:r>
            <a:endParaRPr lang="ru-RU" sz="3600" dirty="0">
              <a:solidFill>
                <a:schemeClr val="tx1">
                  <a:lumMod val="95000"/>
                  <a:lumOff val="5000"/>
                </a:schemeClr>
              </a:solidFill>
            </a:endParaRPr>
          </a:p>
        </p:txBody>
      </p:sp>
      <p:pic>
        <p:nvPicPr>
          <p:cNvPr id="4" name="Рисунок 3" descr="C:\Users\Лилия\Desktop\Города-герои\Мурманск.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396" y="1346295"/>
            <a:ext cx="5799688" cy="3307592"/>
          </a:xfrm>
          <a:prstGeom prst="rect">
            <a:avLst/>
          </a:prstGeom>
          <a:noFill/>
          <a:ln>
            <a:noFill/>
          </a:ln>
        </p:spPr>
      </p:pic>
    </p:spTree>
    <p:extLst>
      <p:ext uri="{BB962C8B-B14F-4D97-AF65-F5344CB8AC3E}">
        <p14:creationId xmlns:p14="http://schemas.microsoft.com/office/powerpoint/2010/main" val="23180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9"/>
            <a:ext cx="3493826" cy="1323832"/>
          </a:xfrm>
        </p:spPr>
        <p:txBody>
          <a:bodyPr>
            <a:normAutofit/>
          </a:bodyPr>
          <a:lstStyle/>
          <a:p>
            <a:r>
              <a:rPr lang="ru-RU" sz="3600" dirty="0" smtClean="0">
                <a:solidFill>
                  <a:schemeClr val="tx1">
                    <a:lumMod val="95000"/>
                    <a:lumOff val="5000"/>
                  </a:schemeClr>
                </a:solidFill>
              </a:rPr>
              <a:t>Керчь</a:t>
            </a:r>
            <a:endParaRPr lang="ru-RU" sz="3600" dirty="0">
              <a:solidFill>
                <a:schemeClr val="tx1">
                  <a:lumMod val="95000"/>
                  <a:lumOff val="5000"/>
                </a:schemeClr>
              </a:solidFill>
            </a:endParaRPr>
          </a:p>
        </p:txBody>
      </p:sp>
      <p:pic>
        <p:nvPicPr>
          <p:cNvPr id="5" name="Рисунок 4" descr="C:\Users\Лилия\Desktop\Города-герои\Керчь.jpg"/>
          <p:cNvPicPr/>
          <p:nvPr/>
        </p:nvPicPr>
        <p:blipFill>
          <a:blip r:embed="rId3">
            <a:extLst>
              <a:ext uri="{28A0092B-C50C-407E-A947-70E740481C1C}">
                <a14:useLocalDpi xmlns:a14="http://schemas.microsoft.com/office/drawing/2010/main" val="0"/>
              </a:ext>
            </a:extLst>
          </a:blip>
          <a:srcRect/>
          <a:stretch>
            <a:fillRect/>
          </a:stretch>
        </p:blipFill>
        <p:spPr bwMode="auto">
          <a:xfrm>
            <a:off x="5188779" y="885744"/>
            <a:ext cx="6084272" cy="3972859"/>
          </a:xfrm>
          <a:prstGeom prst="rect">
            <a:avLst/>
          </a:prstGeom>
          <a:noFill/>
          <a:ln>
            <a:noFill/>
          </a:ln>
        </p:spPr>
      </p:pic>
    </p:spTree>
    <p:extLst>
      <p:ext uri="{BB962C8B-B14F-4D97-AF65-F5344CB8AC3E}">
        <p14:creationId xmlns:p14="http://schemas.microsoft.com/office/powerpoint/2010/main" val="1048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9"/>
            <a:ext cx="3493826" cy="1323832"/>
          </a:xfrm>
        </p:spPr>
        <p:txBody>
          <a:bodyPr>
            <a:normAutofit/>
          </a:bodyPr>
          <a:lstStyle/>
          <a:p>
            <a:r>
              <a:rPr lang="ru-RU" sz="3600" dirty="0" smtClean="0">
                <a:solidFill>
                  <a:schemeClr val="tx1">
                    <a:lumMod val="95000"/>
                    <a:lumOff val="5000"/>
                  </a:schemeClr>
                </a:solidFill>
              </a:rPr>
              <a:t>Севастополь</a:t>
            </a:r>
            <a:endParaRPr lang="ru-RU" sz="3600" dirty="0">
              <a:solidFill>
                <a:schemeClr val="tx1">
                  <a:lumMod val="95000"/>
                  <a:lumOff val="5000"/>
                </a:schemeClr>
              </a:solidFill>
            </a:endParaRPr>
          </a:p>
        </p:txBody>
      </p:sp>
      <p:pic>
        <p:nvPicPr>
          <p:cNvPr id="4" name="Рисунок 3" descr="C:\Users\Лилия\Desktop\Города-герои\Севастополь.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833" y="1047324"/>
            <a:ext cx="6662638" cy="3688450"/>
          </a:xfrm>
          <a:prstGeom prst="rect">
            <a:avLst/>
          </a:prstGeom>
          <a:noFill/>
          <a:ln>
            <a:noFill/>
          </a:ln>
        </p:spPr>
      </p:pic>
    </p:spTree>
    <p:extLst>
      <p:ext uri="{BB962C8B-B14F-4D97-AF65-F5344CB8AC3E}">
        <p14:creationId xmlns:p14="http://schemas.microsoft.com/office/powerpoint/2010/main" val="24651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173707" y="1610879"/>
            <a:ext cx="3493826" cy="1323832"/>
          </a:xfrm>
        </p:spPr>
        <p:txBody>
          <a:bodyPr>
            <a:normAutofit/>
          </a:bodyPr>
          <a:lstStyle/>
          <a:p>
            <a:r>
              <a:rPr lang="ru-RU" sz="3600" dirty="0" smtClean="0">
                <a:solidFill>
                  <a:schemeClr val="tx1">
                    <a:lumMod val="95000"/>
                    <a:lumOff val="5000"/>
                  </a:schemeClr>
                </a:solidFill>
              </a:rPr>
              <a:t>Тула</a:t>
            </a:r>
            <a:endParaRPr lang="ru-RU" sz="3600" dirty="0">
              <a:solidFill>
                <a:schemeClr val="tx1">
                  <a:lumMod val="95000"/>
                  <a:lumOff val="5000"/>
                </a:schemeClr>
              </a:solidFill>
            </a:endParaRPr>
          </a:p>
        </p:txBody>
      </p:sp>
      <p:pic>
        <p:nvPicPr>
          <p:cNvPr id="4" name="Рисунок 3" descr="C:\Users\Лилия\Desktop\Города-герои\Мемориальный_комплекс_Защитникам_неба_Отечества_в_Туле.jpg"/>
          <p:cNvPicPr/>
          <p:nvPr/>
        </p:nvPicPr>
        <p:blipFill>
          <a:blip r:embed="rId3">
            <a:extLst>
              <a:ext uri="{28A0092B-C50C-407E-A947-70E740481C1C}">
                <a14:useLocalDpi xmlns:a14="http://schemas.microsoft.com/office/drawing/2010/main" val="0"/>
              </a:ext>
            </a:extLst>
          </a:blip>
          <a:srcRect/>
          <a:stretch>
            <a:fillRect/>
          </a:stretch>
        </p:blipFill>
        <p:spPr bwMode="auto">
          <a:xfrm>
            <a:off x="4796282" y="847047"/>
            <a:ext cx="6229739" cy="4175329"/>
          </a:xfrm>
          <a:prstGeom prst="rect">
            <a:avLst/>
          </a:prstGeom>
          <a:noFill/>
          <a:ln>
            <a:noFill/>
          </a:ln>
        </p:spPr>
      </p:pic>
    </p:spTree>
    <p:extLst>
      <p:ext uri="{BB962C8B-B14F-4D97-AF65-F5344CB8AC3E}">
        <p14:creationId xmlns:p14="http://schemas.microsoft.com/office/powerpoint/2010/main" val="1376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9308" y="1856097"/>
            <a:ext cx="3493826" cy="1323832"/>
          </a:xfrm>
        </p:spPr>
        <p:txBody>
          <a:bodyPr>
            <a:normAutofit/>
          </a:bodyPr>
          <a:lstStyle/>
          <a:p>
            <a:r>
              <a:rPr lang="ru-RU" sz="3600" dirty="0" smtClean="0">
                <a:solidFill>
                  <a:schemeClr val="tx1">
                    <a:lumMod val="95000"/>
                    <a:lumOff val="5000"/>
                  </a:schemeClr>
                </a:solidFill>
              </a:rPr>
              <a:t>Волгоград (Сталинград)</a:t>
            </a:r>
            <a:endParaRPr lang="ru-RU" sz="3600" dirty="0">
              <a:solidFill>
                <a:schemeClr val="tx1">
                  <a:lumMod val="95000"/>
                  <a:lumOff val="5000"/>
                </a:schemeClr>
              </a:solidFill>
            </a:endParaRPr>
          </a:p>
        </p:txBody>
      </p:sp>
      <p:pic>
        <p:nvPicPr>
          <p:cNvPr id="4" name="Рисунок 3" descr="C:\Users\Лилия\Desktop\Города-герои\Волгоград.jpg"/>
          <p:cNvPicPr/>
          <p:nvPr/>
        </p:nvPicPr>
        <p:blipFill>
          <a:blip r:embed="rId3">
            <a:extLst>
              <a:ext uri="{28A0092B-C50C-407E-A947-70E740481C1C}">
                <a14:useLocalDpi xmlns:a14="http://schemas.microsoft.com/office/drawing/2010/main" val="0"/>
              </a:ext>
            </a:extLst>
          </a:blip>
          <a:srcRect/>
          <a:stretch>
            <a:fillRect/>
          </a:stretch>
        </p:blipFill>
        <p:spPr bwMode="auto">
          <a:xfrm>
            <a:off x="4545335" y="1173709"/>
            <a:ext cx="7082558" cy="3783017"/>
          </a:xfrm>
          <a:prstGeom prst="rect">
            <a:avLst/>
          </a:prstGeom>
          <a:noFill/>
          <a:ln>
            <a:noFill/>
          </a:ln>
        </p:spPr>
      </p:pic>
    </p:spTree>
    <p:extLst>
      <p:ext uri="{BB962C8B-B14F-4D97-AF65-F5344CB8AC3E}">
        <p14:creationId xmlns:p14="http://schemas.microsoft.com/office/powerpoint/2010/main" val="10320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9"/>
            <a:ext cx="3493826" cy="1323832"/>
          </a:xfrm>
        </p:spPr>
        <p:txBody>
          <a:bodyPr>
            <a:normAutofit fontScale="92500"/>
          </a:bodyPr>
          <a:lstStyle/>
          <a:p>
            <a:r>
              <a:rPr lang="ru-RU" sz="3600" dirty="0" smtClean="0">
                <a:solidFill>
                  <a:schemeClr val="tx1">
                    <a:lumMod val="95000"/>
                    <a:lumOff val="5000"/>
                  </a:schemeClr>
                </a:solidFill>
              </a:rPr>
              <a:t>Санкт-Петербург (Ленинград)</a:t>
            </a:r>
            <a:endParaRPr lang="ru-RU" sz="3600" dirty="0">
              <a:solidFill>
                <a:schemeClr val="tx1">
                  <a:lumMod val="95000"/>
                  <a:lumOff val="5000"/>
                </a:schemeClr>
              </a:solidFill>
            </a:endParaRPr>
          </a:p>
        </p:txBody>
      </p:sp>
      <p:pic>
        <p:nvPicPr>
          <p:cNvPr id="4" name="Рисунок 3" descr="C:\Users\Лилия\Desktop\Города-герои\Ленинград.jpg"/>
          <p:cNvPicPr/>
          <p:nvPr/>
        </p:nvPicPr>
        <p:blipFill>
          <a:blip r:embed="rId3">
            <a:extLst>
              <a:ext uri="{28A0092B-C50C-407E-A947-70E740481C1C}">
                <a14:useLocalDpi xmlns:a14="http://schemas.microsoft.com/office/drawing/2010/main" val="0"/>
              </a:ext>
            </a:extLst>
          </a:blip>
          <a:srcRect/>
          <a:stretch>
            <a:fillRect/>
          </a:stretch>
        </p:blipFill>
        <p:spPr bwMode="auto">
          <a:xfrm>
            <a:off x="4409909" y="1053682"/>
            <a:ext cx="6412766" cy="3982341"/>
          </a:xfrm>
          <a:prstGeom prst="rect">
            <a:avLst/>
          </a:prstGeom>
          <a:noFill/>
          <a:ln>
            <a:noFill/>
          </a:ln>
        </p:spPr>
      </p:pic>
    </p:spTree>
    <p:extLst>
      <p:ext uri="{BB962C8B-B14F-4D97-AF65-F5344CB8AC3E}">
        <p14:creationId xmlns:p14="http://schemas.microsoft.com/office/powerpoint/2010/main" val="65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6478" y="1173709"/>
            <a:ext cx="3493826" cy="1323832"/>
          </a:xfrm>
        </p:spPr>
        <p:txBody>
          <a:bodyPr>
            <a:normAutofit/>
          </a:bodyPr>
          <a:lstStyle/>
          <a:p>
            <a:r>
              <a:rPr lang="ru-RU" sz="3600" dirty="0" smtClean="0">
                <a:solidFill>
                  <a:schemeClr val="tx1">
                    <a:lumMod val="95000"/>
                    <a:lumOff val="5000"/>
                  </a:schemeClr>
                </a:solidFill>
              </a:rPr>
              <a:t>Смоленск</a:t>
            </a:r>
            <a:endParaRPr lang="ru-RU" sz="3600" dirty="0">
              <a:solidFill>
                <a:schemeClr val="tx1">
                  <a:lumMod val="95000"/>
                  <a:lumOff val="5000"/>
                </a:schemeClr>
              </a:solidFill>
            </a:endParaRPr>
          </a:p>
        </p:txBody>
      </p:sp>
      <p:pic>
        <p:nvPicPr>
          <p:cNvPr id="4" name="Рисунок 3" descr="C:\Users\Лилия\Desktop\Города-герои\Смоленск.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780" y="816552"/>
            <a:ext cx="5899644" cy="4001108"/>
          </a:xfrm>
          <a:prstGeom prst="rect">
            <a:avLst/>
          </a:prstGeom>
          <a:noFill/>
          <a:ln>
            <a:noFill/>
          </a:ln>
        </p:spPr>
      </p:pic>
    </p:spTree>
    <p:extLst>
      <p:ext uri="{BB962C8B-B14F-4D97-AF65-F5344CB8AC3E}">
        <p14:creationId xmlns:p14="http://schemas.microsoft.com/office/powerpoint/2010/main" val="29608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Великая Отечественная война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86604" y="1614284"/>
            <a:ext cx="3493826" cy="1323832"/>
          </a:xfrm>
        </p:spPr>
        <p:txBody>
          <a:bodyPr>
            <a:normAutofit/>
          </a:bodyPr>
          <a:lstStyle/>
          <a:p>
            <a:r>
              <a:rPr lang="ru-RU" sz="3600" dirty="0" smtClean="0">
                <a:solidFill>
                  <a:schemeClr val="tx1">
                    <a:lumMod val="95000"/>
                    <a:lumOff val="5000"/>
                  </a:schemeClr>
                </a:solidFill>
              </a:rPr>
              <a:t>Новороссийск</a:t>
            </a:r>
            <a:endParaRPr lang="ru-RU" sz="3600" dirty="0">
              <a:solidFill>
                <a:schemeClr val="tx1">
                  <a:lumMod val="95000"/>
                  <a:lumOff val="5000"/>
                </a:schemeClr>
              </a:solidFill>
            </a:endParaRPr>
          </a:p>
        </p:txBody>
      </p:sp>
      <p:pic>
        <p:nvPicPr>
          <p:cNvPr id="4" name="Рисунок 3" descr="C:\Users\Лилия\Desktop\Города-герои\Новороссийск Малая земля.jpg"/>
          <p:cNvPicPr/>
          <p:nvPr/>
        </p:nvPicPr>
        <p:blipFill>
          <a:blip r:embed="rId3">
            <a:extLst>
              <a:ext uri="{28A0092B-C50C-407E-A947-70E740481C1C}">
                <a14:useLocalDpi xmlns:a14="http://schemas.microsoft.com/office/drawing/2010/main" val="0"/>
              </a:ext>
            </a:extLst>
          </a:blip>
          <a:srcRect/>
          <a:stretch>
            <a:fillRect/>
          </a:stretch>
        </p:blipFill>
        <p:spPr bwMode="auto">
          <a:xfrm>
            <a:off x="4594509" y="1173709"/>
            <a:ext cx="6023449" cy="3528814"/>
          </a:xfrm>
          <a:prstGeom prst="rect">
            <a:avLst/>
          </a:prstGeom>
          <a:noFill/>
          <a:ln>
            <a:noFill/>
          </a:ln>
        </p:spPr>
      </p:pic>
    </p:spTree>
    <p:extLst>
      <p:ext uri="{BB962C8B-B14F-4D97-AF65-F5344CB8AC3E}">
        <p14:creationId xmlns:p14="http://schemas.microsoft.com/office/powerpoint/2010/main" val="16592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о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6689"/>
            <a:ext cx="12192000" cy="1325563"/>
          </a:xfrm>
        </p:spPr>
        <p:txBody>
          <a:bodyPr>
            <a:normAutofit fontScale="90000"/>
          </a:bodyPr>
          <a:lstStyle/>
          <a:p>
            <a:r>
              <a:rPr lang="ru-RU" b="1" dirty="0" smtClean="0"/>
              <a:t>3. </a:t>
            </a:r>
            <a:r>
              <a:rPr lang="ru-RU" b="1" dirty="0"/>
              <a:t>Определите </a:t>
            </a:r>
            <a:r>
              <a:rPr lang="ru-RU" b="1" dirty="0" smtClean="0"/>
              <a:t>событие</a:t>
            </a:r>
            <a:r>
              <a:rPr lang="ru-RU" b="1" dirty="0"/>
              <a:t> или явление</a:t>
            </a:r>
            <a:r>
              <a:rPr lang="ru-RU" b="1" dirty="0" smtClean="0"/>
              <a:t>, </a:t>
            </a:r>
            <a:r>
              <a:rPr lang="ru-RU" b="1" dirty="0"/>
              <a:t>которое изображает карикатура, и год, когда оно произошло, ответ зафиксируйте в бланке ответов</a:t>
            </a:r>
            <a:endParaRPr lang="ru-RU" dirty="0"/>
          </a:p>
        </p:txBody>
      </p:sp>
      <p:sp>
        <p:nvSpPr>
          <p:cNvPr id="4" name="Прямоугольник 3"/>
          <p:cNvSpPr/>
          <p:nvPr/>
        </p:nvSpPr>
        <p:spPr>
          <a:xfrm>
            <a:off x="2615437" y="2844505"/>
            <a:ext cx="710452" cy="923330"/>
          </a:xfrm>
          <a:prstGeom prst="rect">
            <a:avLst/>
          </a:prstGeom>
          <a:noFill/>
        </p:spPr>
        <p:txBody>
          <a:bodyPr wrap="non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6.</a:t>
            </a: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5" name="Рисунок 4" descr="C:\Users\Лилия\Desktop\Каррикатуры\33838fe653e98023e8b9351070e897e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385" y="1518941"/>
            <a:ext cx="4190077" cy="5339059"/>
          </a:xfrm>
          <a:prstGeom prst="rect">
            <a:avLst/>
          </a:prstGeom>
          <a:noFill/>
          <a:ln>
            <a:noFill/>
          </a:ln>
        </p:spPr>
      </p:pic>
    </p:spTree>
    <p:extLst>
      <p:ext uri="{BB962C8B-B14F-4D97-AF65-F5344CB8AC3E}">
        <p14:creationId xmlns:p14="http://schemas.microsoft.com/office/powerpoint/2010/main" val="18426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3214</Words>
  <Application>Microsoft Office PowerPoint</Application>
  <PresentationFormat>Широкоэкранный</PresentationFormat>
  <Paragraphs>203</Paragraphs>
  <Slides>87</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87</vt:i4>
      </vt:variant>
    </vt:vector>
  </HeadingPairs>
  <TitlesOfParts>
    <vt:vector size="91" baseType="lpstr">
      <vt:lpstr>Arial</vt:lpstr>
      <vt:lpstr>Calibri</vt:lpstr>
      <vt:lpstr>Calibri Light</vt:lpstr>
      <vt:lpstr>Тема Office</vt:lpstr>
      <vt:lpstr>Презентация PowerPoint</vt:lpstr>
      <vt:lpstr>Презентация PowerPoint</vt:lpstr>
      <vt:lpstr>Презентация PowerPoint</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3. Определите событие или явление, которое изображает карикатура, и год, когда оно произошло, ответ зафиксируйте в бланке ответов</vt:lpstr>
      <vt:lpstr>Презентация PowerPoint</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5. С помощью описания установите о какой военной операции идет речь:</vt:lpstr>
      <vt:lpstr>Презентация PowerPoint</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7. Определите, о каком из военачальников идет речь в тексте:</vt:lpstr>
      <vt:lpstr>1.</vt:lpstr>
      <vt:lpstr>Василий Зайцев</vt:lpstr>
      <vt:lpstr>2.</vt:lpstr>
      <vt:lpstr>Михаил Наумов</vt:lpstr>
      <vt:lpstr>3.</vt:lpstr>
      <vt:lpstr>Николай Гастелло</vt:lpstr>
      <vt:lpstr>4.</vt:lpstr>
      <vt:lpstr>Зоя Космодемьянская</vt:lpstr>
      <vt:lpstr>5.</vt:lpstr>
      <vt:lpstr>Екатерина Зеленко</vt:lpstr>
      <vt:lpstr>6.</vt:lpstr>
      <vt:lpstr>Матвей Кузьмич Кузьмин</vt:lpstr>
      <vt:lpstr>7.</vt:lpstr>
      <vt:lpstr>Алексей Маресьев</vt:lpstr>
      <vt:lpstr>8.</vt:lpstr>
      <vt:lpstr>Николай Сиротин</vt:lpstr>
      <vt:lpstr>9.</vt:lpstr>
      <vt:lpstr>Иван Кожедуб</vt:lpstr>
      <vt:lpstr>10.</vt:lpstr>
      <vt:lpstr>Леня Голиков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Лилия Грищенко</dc:creator>
  <cp:lastModifiedBy>Лилия Грищенко</cp:lastModifiedBy>
  <cp:revision>35</cp:revision>
  <dcterms:created xsi:type="dcterms:W3CDTF">2023-10-03T04:55:09Z</dcterms:created>
  <dcterms:modified xsi:type="dcterms:W3CDTF">2023-10-05T07:30:26Z</dcterms:modified>
</cp:coreProperties>
</file>