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478" r:id="rId2"/>
    <p:sldId id="466" r:id="rId3"/>
    <p:sldId id="470" r:id="rId4"/>
    <p:sldId id="469" r:id="rId5"/>
    <p:sldId id="473" r:id="rId6"/>
    <p:sldId id="471" r:id="rId7"/>
    <p:sldId id="472" r:id="rId8"/>
    <p:sldId id="476" r:id="rId9"/>
    <p:sldId id="474" r:id="rId10"/>
    <p:sldId id="475" r:id="rId11"/>
    <p:sldId id="47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F8F"/>
    <a:srgbClr val="573519"/>
    <a:srgbClr val="003E1C"/>
    <a:srgbClr val="033B3A"/>
    <a:srgbClr val="060220"/>
    <a:srgbClr val="00180B"/>
    <a:srgbClr val="2714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F0E7C-0C1A-4BCB-8E36-2F6BB8363C2E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26AA-B75B-4E58-A145-605D05332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847396" y="-4273"/>
            <a:ext cx="7839404" cy="5410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5715000"/>
            <a:ext cx="4343400" cy="685800"/>
          </a:xfrm>
          <a:effectLst>
            <a:softEdge rad="127000"/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Педагог-организатор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Гуляшова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Ольга Анатольевна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i="1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0" y="457200"/>
            <a:ext cx="7696200" cy="1066800"/>
          </a:xfrm>
          <a:prstGeom prst="rect">
            <a:avLst/>
          </a:prstGeom>
          <a:effectLst>
            <a:softEdge rad="317500"/>
          </a:effectLst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ДОПОЛНИТЕЛЬНОГО ОБРАЗОВАНИЯ ГОРОДА НОВОСИБИРСКА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«ЦЕНТР ВНЕШКОЛЬНОЙ РАБОТЫ «ПАШИНСКИЙ»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1066800" y="2700826"/>
            <a:ext cx="7086600" cy="3014173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buNone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137160" indent="0" algn="ctr">
              <a:spcBef>
                <a:spcPts val="600"/>
              </a:spcBef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Профильный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день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«ГОРОД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МАСТЕРОВ»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Культурологический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профиль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57793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</a:rPr>
              <a:t>Викторина</a:t>
            </a:r>
            <a:br>
              <a:rPr lang="ru-RU" sz="3200" dirty="0">
                <a:solidFill>
                  <a:srgbClr val="C00000"/>
                </a:solidFill>
                <a:effectLst/>
              </a:rPr>
            </a:br>
            <a:r>
              <a:rPr lang="ru-RU" sz="3200" dirty="0">
                <a:solidFill>
                  <a:srgbClr val="C00000"/>
                </a:solidFill>
                <a:effectLst/>
              </a:rPr>
              <a:t>«Народные промыслы»</a:t>
            </a:r>
            <a:br>
              <a:rPr lang="ru-RU" sz="3200" dirty="0">
                <a:solidFill>
                  <a:srgbClr val="C00000"/>
                </a:solidFill>
                <a:effectLst/>
              </a:rPr>
            </a:br>
            <a:endParaRPr lang="ru-RU" sz="3200" dirty="0"/>
          </a:p>
        </p:txBody>
      </p:sp>
      <p:pic>
        <p:nvPicPr>
          <p:cNvPr id="5" name="Рисунок 4" descr="C:\Users\1\Desktop\Лето\Творческая площадка 2015\05.06.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2" name="Picture 2" descr="C:\Users\Пользователь\YandexDisk\Загрузки\dsc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4038600" cy="267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фотки будем знакомы\DSCF4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3716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0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Итог профильного дня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" name="Объект 3" descr="G:\смена\IMG_73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892040" cy="2755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4191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10F8F"/>
                </a:solidFill>
              </a:rPr>
              <a:t>Данное </a:t>
            </a:r>
            <a:r>
              <a:rPr lang="ru-RU" b="1" dirty="0">
                <a:solidFill>
                  <a:srgbClr val="210F8F"/>
                </a:solidFill>
              </a:rPr>
              <a:t>мероприятие </a:t>
            </a:r>
            <a:r>
              <a:rPr lang="ru-RU" b="1" dirty="0" smtClean="0">
                <a:solidFill>
                  <a:srgbClr val="210F8F"/>
                </a:solidFill>
              </a:rPr>
              <a:t>позволило:</a:t>
            </a:r>
          </a:p>
          <a:p>
            <a:endParaRPr lang="ru-RU" b="1" dirty="0" smtClean="0">
              <a:solidFill>
                <a:srgbClr val="210F8F"/>
              </a:solidFill>
            </a:endParaRPr>
          </a:p>
          <a:p>
            <a:pPr algn="just"/>
            <a:r>
              <a:rPr lang="ru-RU" b="1" dirty="0" smtClean="0">
                <a:solidFill>
                  <a:srgbClr val="210F8F"/>
                </a:solidFill>
              </a:rPr>
              <a:t>-  </a:t>
            </a:r>
            <a:r>
              <a:rPr lang="ru-RU" b="1" dirty="0">
                <a:solidFill>
                  <a:srgbClr val="210F8F"/>
                </a:solidFill>
              </a:rPr>
              <a:t>расширить кругозор детей посредством изучения народных традиций, </a:t>
            </a:r>
            <a:r>
              <a:rPr lang="ru-RU" b="1" dirty="0" smtClean="0">
                <a:solidFill>
                  <a:srgbClr val="210F8F"/>
                </a:solidFill>
              </a:rPr>
              <a:t>русских обычаев и культуры;</a:t>
            </a:r>
          </a:p>
          <a:p>
            <a:pPr lvl="0" algn="just"/>
            <a:r>
              <a:rPr lang="ru-RU" b="1" dirty="0" smtClean="0">
                <a:solidFill>
                  <a:srgbClr val="210F8F"/>
                </a:solidFill>
              </a:rPr>
              <a:t>- раскрыть </a:t>
            </a:r>
            <a:r>
              <a:rPr lang="ru-RU" b="1" dirty="0">
                <a:solidFill>
                  <a:srgbClr val="210F8F"/>
                </a:solidFill>
              </a:rPr>
              <a:t>творческий потенциал обучающихся </a:t>
            </a:r>
            <a:r>
              <a:rPr lang="ru-RU" b="1" dirty="0" smtClean="0">
                <a:solidFill>
                  <a:srgbClr val="210F8F"/>
                </a:solidFill>
              </a:rPr>
              <a:t>через игру, творческую деятельность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1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382000" cy="3505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Задачи программы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</a:rPr>
              <a:t>: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раскрыть </a:t>
            </a:r>
            <a:r>
              <a:rPr lang="ru-RU" sz="2400" dirty="0">
                <a:solidFill>
                  <a:srgbClr val="002060"/>
                </a:solidFill>
                <a:effectLst/>
              </a:rPr>
              <a:t>творческий потенциал обучающихся средствами игровой, творческой деятельности;</a:t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>
                <a:solidFill>
                  <a:srgbClr val="002060"/>
                </a:solidFill>
                <a:effectLst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создать </a:t>
            </a:r>
            <a:r>
              <a:rPr lang="ru-RU" sz="2400" dirty="0">
                <a:solidFill>
                  <a:srgbClr val="002060"/>
                </a:solidFill>
                <a:effectLst/>
              </a:rPr>
              <a:t>систему интересного, разнообразного, активного и познавательного отдыха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детей</a:t>
            </a:r>
            <a:r>
              <a:rPr lang="ru-RU" sz="2400" dirty="0">
                <a:solidFill>
                  <a:srgbClr val="002060"/>
                </a:solidFill>
                <a:effectLst/>
              </a:rPr>
              <a:t>; </a:t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>
                <a:solidFill>
                  <a:srgbClr val="002060"/>
                </a:solidFill>
                <a:effectLst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создать </a:t>
            </a:r>
            <a:r>
              <a:rPr lang="ru-RU" sz="2400" dirty="0">
                <a:solidFill>
                  <a:srgbClr val="002060"/>
                </a:solidFill>
                <a:effectLst/>
              </a:rPr>
              <a:t>атмосферу психологического комфорта для каждого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ребенка</a:t>
            </a:r>
            <a:r>
              <a:rPr lang="ru-RU" sz="2400" dirty="0">
                <a:solidFill>
                  <a:srgbClr val="002060"/>
                </a:solidFill>
                <a:effectLst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Цель программы: </a:t>
            </a: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sz="2800" b="1" u="sng" dirty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расширение кругозора </a:t>
            </a:r>
            <a:r>
              <a:rPr lang="ru-RU" sz="2800" b="1" dirty="0">
                <a:solidFill>
                  <a:srgbClr val="002060"/>
                </a:solidFill>
                <a:cs typeface="Aharoni" pitchFamily="2" charset="-79"/>
              </a:rPr>
              <a:t>детей, обогащение их 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духовно-нравственной </a:t>
            </a:r>
            <a:r>
              <a:rPr lang="ru-RU" sz="2800" b="1" dirty="0">
                <a:solidFill>
                  <a:srgbClr val="002060"/>
                </a:solidFill>
                <a:cs typeface="Aharoni" pitchFamily="2" charset="-79"/>
              </a:rPr>
              <a:t>культуры путём вовлечения их в активную творческую 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деятельность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4250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382000" cy="44958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з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адачи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>
                <a:solidFill>
                  <a:srgbClr val="002060"/>
                </a:solidFill>
                <a:effectLst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chemeClr val="tx2"/>
                </a:solidFill>
                <a:effectLst/>
                <a:sym typeface="Symbol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effectLst/>
                <a:sym typeface="Symbol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- </a:t>
            </a:r>
            <a:r>
              <a:rPr lang="ru-RU" sz="1800" dirty="0">
                <a:solidFill>
                  <a:srgbClr val="002060"/>
                </a:solidFill>
                <a:effectLst/>
              </a:rPr>
              <a:t>познакомить с узорами в изделиях мастеров г. Городца и основными этапами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росписи; </a:t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    -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развить познавательную активность </a:t>
            </a:r>
            <a:r>
              <a:rPr lang="ru-RU" sz="1800" dirty="0">
                <a:solidFill>
                  <a:srgbClr val="002060"/>
                </a:solidFill>
                <a:effectLst/>
              </a:rPr>
              <a:t>детей,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творческую фантазию, художественный вкус;</a:t>
            </a:r>
            <a:r>
              <a:rPr lang="ru-RU" sz="1800" dirty="0">
                <a:solidFill>
                  <a:srgbClr val="002060"/>
                </a:solidFill>
                <a:effectLst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   - </a:t>
            </a:r>
            <a:r>
              <a:rPr lang="ru-RU" sz="1800" dirty="0">
                <a:solidFill>
                  <a:srgbClr val="002060"/>
                </a:solidFill>
                <a:effectLst/>
              </a:rPr>
              <a:t>формировать практические умения и навыки рисования с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образца</a:t>
            </a:r>
            <a:r>
              <a:rPr lang="ru-RU" sz="1800" dirty="0">
                <a:solidFill>
                  <a:srgbClr val="002060"/>
                </a:solidFill>
                <a:effectLst/>
              </a:rPr>
              <a:t>;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   -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Учить </a:t>
            </a:r>
            <a:r>
              <a:rPr lang="ru-RU" sz="1800" dirty="0">
                <a:solidFill>
                  <a:srgbClr val="002060"/>
                </a:solidFill>
                <a:effectLst/>
              </a:rPr>
              <a:t>детей составлять узор по мотивам Городецкой росписи;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>
                <a:solidFill>
                  <a:srgbClr val="002060"/>
                </a:solidFill>
                <a:effectLst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   - </a:t>
            </a:r>
            <a:r>
              <a:rPr lang="ru-RU" sz="1800" dirty="0">
                <a:solidFill>
                  <a:srgbClr val="002060"/>
                </a:solidFill>
                <a:effectLst/>
              </a:rPr>
              <a:t>совершенствовать навыки рисования кистью декоративных элементов Городецкой росписи;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</a:rPr>
              <a:t>    - </a:t>
            </a:r>
            <a:r>
              <a:rPr lang="ru-RU" sz="1800" dirty="0">
                <a:solidFill>
                  <a:srgbClr val="002060"/>
                </a:solidFill>
                <a:effectLst/>
              </a:rPr>
              <a:t>воспитывать интерес к искусству Городецких мастеров, уважение к творческому 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наследию</a:t>
            </a:r>
            <a:r>
              <a:rPr lang="ru-RU" sz="1800" dirty="0">
                <a:solidFill>
                  <a:srgbClr val="002060"/>
                </a:solidFill>
                <a:effectLst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Прикладное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творчество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«Народные мотивы»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7063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382000" cy="3505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/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81001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Прикладное творчество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«Народные мотивы»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Пользователь\Desktop\ПРОФ, ДЕНЬ 2016\проф день\IMG_7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295400"/>
            <a:ext cx="4216400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ользователь\Desktop\ПРОФ, ДЕНЬ 2016\проф день\IMG_7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29826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РОФ, ДЕНЬ 2016\проф день\IMG_7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319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6886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effectLst/>
              </a:rPr>
              <a:t/>
            </a:r>
            <a:br>
              <a:rPr lang="ru-RU" sz="3100" dirty="0" smtClean="0">
                <a:effectLst/>
              </a:rPr>
            </a:b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Танцевальная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  <a:t>программа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  <a:t>«Весёлые варежки»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dirty="0">
                <a:solidFill>
                  <a:srgbClr val="210F8F"/>
                </a:solidFill>
                <a:effectLst/>
              </a:rPr>
              <a:t/>
            </a:r>
            <a:br>
              <a:rPr lang="ru-RU" dirty="0">
                <a:solidFill>
                  <a:srgbClr val="210F8F"/>
                </a:solidFill>
                <a:effectLst/>
              </a:rPr>
            </a:br>
            <a:endParaRPr lang="ru-RU" dirty="0">
              <a:solidFill>
                <a:srgbClr val="210F8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400" b="1" u="sng" dirty="0" smtClean="0">
                <a:solidFill>
                  <a:schemeClr val="accent6"/>
                </a:solidFill>
              </a:rPr>
              <a:t>Задачи: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вовлечь детей в творческий процесс;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создать эмоциональный контакт между детьми;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способствовать развитию познавательного интереса к искусству музыки и танца;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мотивировать детей к дальнейшему физическому </a:t>
            </a:r>
            <a:r>
              <a:rPr lang="ru-RU" sz="2400" b="1" dirty="0" smtClean="0">
                <a:solidFill>
                  <a:srgbClr val="002060"/>
                </a:solidFill>
              </a:rPr>
              <a:t>развитию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210F8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2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ПРОФ, ДЕНЬ 2016\проф день\IMG_7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4470399" cy="3352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17" y="274638"/>
            <a:ext cx="4148983" cy="86836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700" dirty="0" smtClean="0">
                <a:solidFill>
                  <a:srgbClr val="002060"/>
                </a:solidFill>
                <a:effectLst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Танцевальная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  <a:t>программа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  <a:t>«Весёлые варежки»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ользователь\Desktop\ПРОФ, ДЕНЬ 2016\проф день\IMG_7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4800" cy="3086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Admin\Рабочий стол\ЛЕТО\ЛЕТО 2015\Мастер-классы педагогов ЛЕТО 2015\Ковалева Э.Д\фото лето танцы\IMG_52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200" y="228600"/>
            <a:ext cx="43434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9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Музыкальное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  <a:t>творчество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3100" dirty="0">
                <a:solidFill>
                  <a:schemeClr val="accent6">
                    <a:lumMod val="75000"/>
                  </a:schemeClr>
                </a:solidFill>
                <a:effectLst/>
              </a:rPr>
              <a:t>«Русские узоры»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b="1" dirty="0">
              <a:solidFill>
                <a:srgbClr val="210F8F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Задачи</a:t>
            </a:r>
            <a:r>
              <a:rPr lang="ru-RU" b="1" dirty="0">
                <a:solidFill>
                  <a:schemeClr val="accent6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способствовать </a:t>
            </a:r>
            <a:r>
              <a:rPr lang="ru-RU" sz="2400" b="1" dirty="0">
                <a:solidFill>
                  <a:srgbClr val="002060"/>
                </a:solidFill>
              </a:rPr>
              <a:t>развитию интереса к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традицион-ным</a:t>
            </a:r>
            <a:r>
              <a:rPr lang="ru-RU" sz="2400" b="1" dirty="0">
                <a:solidFill>
                  <a:srgbClr val="002060"/>
                </a:solidFill>
              </a:rPr>
              <a:t>, русским ремёслам, через видение прекрасного;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приобщить к традиционной народной певческой культуре;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- познакомить с обрядовыми народными </a:t>
            </a:r>
            <a:r>
              <a:rPr lang="ru-RU" sz="2400" b="1" dirty="0" smtClean="0">
                <a:solidFill>
                  <a:srgbClr val="002060"/>
                </a:solidFill>
              </a:rPr>
              <a:t>играми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Музыкальное </a:t>
            </a:r>
            <a: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  <a:t>творчество</a:t>
            </a:r>
            <a:b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accent6">
                    <a:lumMod val="75000"/>
                  </a:schemeClr>
                </a:solidFill>
                <a:effectLst/>
              </a:rPr>
              <a:t>«Русские узоры»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9" name="Picture 3" descr="C:\Users\Пользователь\Desktop\ПРОФ, ДЕНЬ 2016\проф день\IMG_7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1171"/>
            <a:ext cx="4140200" cy="3105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ПРОФ, ДЕНЬ 2016\проф день\IMG_7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6" y="3657600"/>
            <a:ext cx="4060201" cy="3045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МОЯ\Фото\фото\Желаю тебе земля\DSC_4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01" y="1024069"/>
            <a:ext cx="4228185" cy="2811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ПРОФ, ДЕНЬ 2016\проф день\IMG_7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0496"/>
            <a:ext cx="4264589" cy="3198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</a:rPr>
              <a:t>Викторина</a:t>
            </a:r>
            <a:r>
              <a:rPr lang="ru-RU" sz="3100" dirty="0">
                <a:solidFill>
                  <a:srgbClr val="C00000"/>
                </a:solidFill>
                <a:effectLst/>
              </a:rPr>
              <a:t/>
            </a:r>
            <a:br>
              <a:rPr lang="ru-RU" sz="3100" dirty="0">
                <a:solidFill>
                  <a:srgbClr val="C00000"/>
                </a:solidFill>
                <a:effectLst/>
              </a:rPr>
            </a:br>
            <a:r>
              <a:rPr lang="ru-RU" sz="3100" dirty="0">
                <a:solidFill>
                  <a:srgbClr val="C00000"/>
                </a:solidFill>
                <a:effectLst/>
              </a:rPr>
              <a:t>«Народные промыслы»</a:t>
            </a:r>
            <a:r>
              <a:rPr lang="ru-RU" dirty="0"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Задачи:</a:t>
            </a:r>
            <a:endParaRPr lang="ru-RU" dirty="0">
              <a:solidFill>
                <a:schemeClr val="accent6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- обобщить знания детей о народных промыслах, о сказках;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- воспитывать доброжелательность, умение работать в команде;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2060"/>
                </a:solidFill>
              </a:rPr>
              <a:t>- создать положительный, эмоциональный настрой всех </a:t>
            </a:r>
            <a:r>
              <a:rPr lang="ru-RU" b="1" dirty="0" smtClean="0">
                <a:solidFill>
                  <a:srgbClr val="002060"/>
                </a:solidFill>
              </a:rPr>
              <a:t>участников</a:t>
            </a:r>
            <a:endParaRPr lang="ru-RU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154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Педагог-организатор Гуляшова Ольга Анатольевна </vt:lpstr>
      <vt:lpstr>Задачи программы:    раскрыть творческий потенциал обучающихся средствами игровой, творческой деятельности;  создать систему интересного, разнообразного, активного и познавательного отдыха детей;   создать атмосферу психологического комфорта для каждого ребенка </vt:lpstr>
      <vt:lpstr>задачи :       - познакомить с узорами в изделиях мастеров г. Городца и основными этапами росписи;      - развить познавательную активность детей, творческую фантазию, художественный вкус;    - формировать практические умения и навыки рисования с образца;    - Учить детей составлять узор по мотивам Городецкой росписи;     - совершенствовать навыки рисования кистью декоративных элементов Городецкой росписи;     - воспитывать интерес к искусству Городецких мастеров, уважение к творческому наследию </vt:lpstr>
      <vt:lpstr>   </vt:lpstr>
      <vt:lpstr>  Танцевальная программа «Весёлые варежки»  </vt:lpstr>
      <vt:lpstr> Танцевальная программа «Весёлые варежки» </vt:lpstr>
      <vt:lpstr> Музыкальное творчество «Русские узоры» </vt:lpstr>
      <vt:lpstr> Музыкальное творчество «Русские узоры» </vt:lpstr>
      <vt:lpstr> Викторина «Народные промыслы» </vt:lpstr>
      <vt:lpstr>Викторина «Народные промыслы» </vt:lpstr>
      <vt:lpstr>Итог профильного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организации внеурочной деятельности со школьниками  в Центре внешкольной работы «Пашинский»</dc:title>
  <dc:creator>андрей</dc:creator>
  <cp:lastModifiedBy>Пользователь</cp:lastModifiedBy>
  <cp:revision>126</cp:revision>
  <dcterms:modified xsi:type="dcterms:W3CDTF">2016-04-12T11:01:40Z</dcterms:modified>
</cp:coreProperties>
</file>