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64" r:id="rId4"/>
    <p:sldId id="259" r:id="rId5"/>
    <p:sldId id="265" r:id="rId6"/>
    <p:sldId id="267" r:id="rId7"/>
    <p:sldId id="266" r:id="rId8"/>
    <p:sldId id="268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 autoAdjust="0"/>
    <p:restoredTop sz="94501" autoAdjust="0"/>
  </p:normalViewPr>
  <p:slideViewPr>
    <p:cSldViewPr>
      <p:cViewPr>
        <p:scale>
          <a:sx n="80" d="100"/>
          <a:sy n="80" d="100"/>
        </p:scale>
        <p:origin x="-168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3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0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0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2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8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2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4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4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4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1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4202-120A-4B68-A7B3-90AC4F34B39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E%D0%BB%D1%83%D0%B1%D0%BE%D0%B9_%D1%86%D0%B2%D0%B5%D1%82" TargetMode="External"/><Relationship Id="rId13" Type="http://schemas.openxmlformats.org/officeDocument/2006/relationships/hyperlink" Target="http://ru.wikipedia.org/wiki/%D0%9F%D0%BE%D1%8F%D1%81" TargetMode="External"/><Relationship Id="rId18" Type="http://schemas.openxmlformats.org/officeDocument/2006/relationships/image" Target="../media/image9.jpeg"/><Relationship Id="rId3" Type="http://schemas.openxmlformats.org/officeDocument/2006/relationships/hyperlink" Target="http://ru.wikipedia.org/wiki/%D0%93%D0%B5%D1%80%D0%B1" TargetMode="External"/><Relationship Id="rId7" Type="http://schemas.openxmlformats.org/officeDocument/2006/relationships/hyperlink" Target="http://ru.wikipedia.org/wiki/%D0%A1%D0%B8%D0%BD%D0%B8%D0%B9_%D1%86%D0%B2%D0%B5%D1%82" TargetMode="External"/><Relationship Id="rId12" Type="http://schemas.openxmlformats.org/officeDocument/2006/relationships/hyperlink" Target="http://ru.wikipedia.org/wiki/%D0%A1%D0%BE%D0%BB%D0%BE%D0%BD%D0%BA%D0%B0_(%D1%83%D1%82%D0%B2%D0%B0%D1%80%D1%8C)" TargetMode="External"/><Relationship Id="rId17" Type="http://schemas.openxmlformats.org/officeDocument/2006/relationships/image" Target="../media/image8.jpeg"/><Relationship Id="rId2" Type="http://schemas.openxmlformats.org/officeDocument/2006/relationships/image" Target="../media/image4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1%D0%B5%D0%BB%D1%8B%D0%B9_%D1%86%D0%B2%D0%B5%D1%82" TargetMode="External"/><Relationship Id="rId11" Type="http://schemas.openxmlformats.org/officeDocument/2006/relationships/hyperlink" Target="http://ru.wikipedia.org/wiki/%D0%9A%D0%B0%D1%80%D0%B0%D0%B2%D0%B0%D0%B9" TargetMode="External"/><Relationship Id="rId5" Type="http://schemas.openxmlformats.org/officeDocument/2006/relationships/hyperlink" Target="http://ru.wikipedia.org/wiki/%D0%A9%D0%B8%D1%82" TargetMode="External"/><Relationship Id="rId15" Type="http://schemas.openxmlformats.org/officeDocument/2006/relationships/image" Target="../media/image6.jpeg"/><Relationship Id="rId10" Type="http://schemas.openxmlformats.org/officeDocument/2006/relationships/hyperlink" Target="http://ru.wikipedia.org/wiki/%D0%A1%D0%BE%D0%B1%D0%BE%D0%BB%D1%8C" TargetMode="External"/><Relationship Id="rId4" Type="http://schemas.openxmlformats.org/officeDocument/2006/relationships/hyperlink" Target="http://ru.wikipedia.org/wiki/%D0%9D%D0%BE%D0%B2%D0%BE%D1%81%D0%B8%D0%B1%D0%B8%D1%80%D1%81%D0%BA%D0%B0%D1%8F_%D0%BE%D0%B1%D0%BB%D0%B0%D1%81%D1%82%D1%8C" TargetMode="External"/><Relationship Id="rId9" Type="http://schemas.openxmlformats.org/officeDocument/2006/relationships/hyperlink" Target="http://ru.wikipedia.org/wiki/%D0%A7%D1%91%D1%80%D0%BD%D1%8B%D0%B9_%D1%86%D0%B2%D0%B5%D1%82" TargetMode="External"/><Relationship Id="rId1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7%D0%B5%D1%80%D0%B2%D0%BB%D1%91%D0%BD%D1%8C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://ru.wikipedia.org/wiki/%D0%A1%D0%BE%D0%B1%D0%BE%D0%BB%D1%8C" TargetMode="External"/><Relationship Id="rId7" Type="http://schemas.openxmlformats.org/officeDocument/2006/relationships/hyperlink" Target="http://ru.wikipedia.org/wiki/%D0%98%D0%B7%D1%83%D0%BC%D1%80%D1%83%D0%B4_(%D0%B3%D0%B5%D1%80%D0%B0%D0%BB%D1%8C%D0%B4%D0%B8%D0%BA%D0%B0)" TargetMode="External"/><Relationship Id="rId12" Type="http://schemas.openxmlformats.org/officeDocument/2006/relationships/hyperlink" Target="http://ru.wikipedia.org/wiki/%D4%EB%E0%E3_%CD%EE%E2%EE%F1%E8%E1%E8%F0%F1%EA%EE%E9_%EE%E1%EB%E0%F1%F2%E8#cite_note-2" TargetMode="External"/><Relationship Id="rId2" Type="http://schemas.openxmlformats.org/officeDocument/2006/relationships/hyperlink" Target="http://ru.wikipedia.org/wiki/%D0%A4%D0%BB%D0%B0%D0%B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5%D1%80%D0%B5%D0%B1%D1%80%D0%BE_(%D0%B3%D0%B5%D1%80%D0%B0%D0%BB%D1%8C%D0%B4%D0%B8%D0%BA%D0%B0)" TargetMode="External"/><Relationship Id="rId11" Type="http://schemas.openxmlformats.org/officeDocument/2006/relationships/hyperlink" Target="http://ru.wikipedia.org/wiki/%D0%93%D0%B5%D1%80%D0%B1_%D0%9D%D0%BE%D0%B2%D0%BE%D1%81%D0%B8%D0%B1%D0%B8%D1%80%D1%81%D0%BA%D0%BE%D0%B9_%D0%BE%D0%B1%D0%BB%D0%B0%D1%81%D1%82%D0%B8" TargetMode="External"/><Relationship Id="rId5" Type="http://schemas.openxmlformats.org/officeDocument/2006/relationships/hyperlink" Target="http://ru.wikipedia.org/wiki/%D0%A1%D0%BE%D0%BB%D0%BE%D0%BD%D0%BA%D0%B0_(%D1%83%D1%82%D0%B2%D0%B0%D1%80%D1%8C)" TargetMode="External"/><Relationship Id="rId10" Type="http://schemas.openxmlformats.org/officeDocument/2006/relationships/hyperlink" Target="http://ru.wikipedia.org/wiki/%D0%9E%D0%B1%D1%8C" TargetMode="External"/><Relationship Id="rId4" Type="http://schemas.openxmlformats.org/officeDocument/2006/relationships/hyperlink" Target="http://ru.wikipedia.org/wiki/%D0%9A%D0%B0%D1%80%D0%B0%D0%B2%D0%B0%D0%B9" TargetMode="External"/><Relationship Id="rId9" Type="http://schemas.openxmlformats.org/officeDocument/2006/relationships/hyperlink" Target="http://ru.wikipedia.org/wiki/%D0%9B%D0%B0%D0%B7%D1%83%D1%80%D1%8C_(%D0%B3%D0%B5%D1%80%D0%B0%D0%BB%D1%8C%D0%B4%D0%B8%D0%BA%D0%B0)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58" t="10205" b="46041"/>
          <a:stretch/>
        </p:blipFill>
        <p:spPr bwMode="auto">
          <a:xfrm>
            <a:off x="1809792" y="1196752"/>
            <a:ext cx="551979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617" y="152400"/>
            <a:ext cx="9148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Герб Новосибирска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9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58" t="10205" b="42775"/>
          <a:stretch/>
        </p:blipFill>
        <p:spPr bwMode="auto">
          <a:xfrm>
            <a:off x="179511" y="260648"/>
            <a:ext cx="471428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25525" y="116632"/>
            <a:ext cx="4139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Щит герба дополняет стилизованное изображение моста через Обь. Щит увенчан золотой короной, с пятью трехконечными зубцами. </a:t>
            </a:r>
            <a:r>
              <a:rPr lang="ru-RU" dirty="0" err="1" smtClean="0"/>
              <a:t>Щитодержатели</a:t>
            </a:r>
            <a:r>
              <a:rPr lang="ru-RU" dirty="0" smtClean="0"/>
              <a:t> — черные соболя. В подножии щита — волнисто пересеченная лента, цвета которой соответствуют флагу города. Посередине на подножии — червленый лук поверх двух черных опрокинутых стрел.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34766" y="3255953"/>
            <a:ext cx="43214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Черно-серебристый тонкий пояс на щите герба символизирует транссибирскую железнодорожную магистраль. Количество зубцов на короне определят статус населенного пункта, подчеркивая, что Новосибирск — областной центр. </a:t>
            </a:r>
          </a:p>
          <a:p>
            <a:r>
              <a:rPr lang="ru-RU" dirty="0" smtClean="0"/>
              <a:t>Соболя, лук и стрелы заимствованы с исторического герба Сибири и изображены в соответствии с геральдическими канонами: выдержаны цвета, пропорции, расположение элементов.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2766" y="54156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Герб утвержден  </a:t>
            </a:r>
            <a:r>
              <a:rPr lang="ru-RU" b="1" dirty="0" smtClean="0">
                <a:effectLst/>
              </a:rPr>
              <a:t>22 апреля 2008 </a:t>
            </a:r>
          </a:p>
          <a:p>
            <a:r>
              <a:rPr lang="ru-RU" b="1" dirty="0" smtClean="0">
                <a:effectLst/>
              </a:rPr>
              <a:t>Авторский коллектив:</a:t>
            </a:r>
            <a:r>
              <a:rPr lang="ru-RU" dirty="0" smtClean="0">
                <a:effectLst/>
              </a:rPr>
              <a:t> </a:t>
            </a:r>
          </a:p>
          <a:p>
            <a:r>
              <a:rPr lang="ru-RU" dirty="0" err="1" smtClean="0">
                <a:effectLst/>
              </a:rPr>
              <a:t>Кужелев</a:t>
            </a:r>
            <a:r>
              <a:rPr lang="ru-RU" dirty="0" smtClean="0">
                <a:effectLst/>
              </a:rPr>
              <a:t> Г.В., </a:t>
            </a:r>
            <a:r>
              <a:rPr lang="ru-RU" dirty="0" err="1" smtClean="0">
                <a:effectLst/>
              </a:rPr>
              <a:t>Моржаков</a:t>
            </a:r>
            <a:r>
              <a:rPr lang="ru-RU" dirty="0" smtClean="0">
                <a:effectLst/>
              </a:rPr>
              <a:t> С.В., Смирнов В.Н.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31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57627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Флаг города Новосибирска </a:t>
            </a:r>
          </a:p>
          <a:p>
            <a:r>
              <a:rPr lang="ru-RU" dirty="0" smtClean="0"/>
              <a:t>Флаг города Новосибирска утвержден решением Городского Совета Новосибирска от 23 июня 2004 года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Флаг представляет собой полотнище разделенное по диагонали на зеленую (вверху у древка) и белую части голубой волнистой полосой, которая ограничена сверху белой чертой.</a:t>
            </a:r>
          </a:p>
          <a:p>
            <a:r>
              <a:rPr lang="ru-RU" b="1" dirty="0" smtClean="0"/>
              <a:t>Авторский коллектив:</a:t>
            </a:r>
            <a:r>
              <a:rPr lang="ru-RU" dirty="0" smtClean="0"/>
              <a:t> </a:t>
            </a:r>
            <a:r>
              <a:rPr lang="ru-RU" dirty="0" err="1" smtClean="0"/>
              <a:t>Кужелев</a:t>
            </a:r>
            <a:r>
              <a:rPr lang="ru-RU" dirty="0" smtClean="0"/>
              <a:t> Г.В., </a:t>
            </a:r>
            <a:r>
              <a:rPr lang="ru-RU" dirty="0" err="1" smtClean="0"/>
              <a:t>Моржаков</a:t>
            </a:r>
            <a:r>
              <a:rPr lang="ru-RU" dirty="0" smtClean="0"/>
              <a:t> С.В., Смирнов В.Н.</a:t>
            </a:r>
            <a:endParaRPr lang="ru-RU" dirty="0"/>
          </a:p>
        </p:txBody>
      </p:sp>
      <p:pic>
        <p:nvPicPr>
          <p:cNvPr id="5122" name="Picture 2" descr="C:\Users\Администратор\Desktop\ВСЕ ДОКУМЕНТЫ\геральдика Новосибирска\g_Novosibirsk_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2" y="1514951"/>
            <a:ext cx="364648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617" y="152400"/>
            <a:ext cx="9148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Флаг Новосибирска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6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ВСЕ ДОКУМЕНТЫ\геральдика Новосибирска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2895"/>
            <a:ext cx="8208912" cy="55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363988" y="142374"/>
            <a:ext cx="1372796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Новосибирская область образована 28 сентября 1937 </a:t>
            </a:r>
            <a:r>
              <a:rPr lang="ru-RU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года</a:t>
            </a:r>
            <a:r>
              <a:rPr lang="ru-RU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  <a:endParaRPr lang="ru-RU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5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ВСЕ ДОКУМЕНТЫ\геральдика Новосибирска\img19041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93" y="1075731"/>
            <a:ext cx="3468751" cy="47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617" y="152400"/>
            <a:ext cx="9148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Герб Новосибирской области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5877271"/>
            <a:ext cx="8532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Герб Новосибирской области утвержден 29 мая 2003 года. </a:t>
            </a:r>
          </a:p>
          <a:p>
            <a:r>
              <a:rPr lang="ru-RU" dirty="0" smtClean="0"/>
              <a:t>Автор  проекта герба является </a:t>
            </a:r>
            <a:r>
              <a:rPr lang="ru-RU" b="1" dirty="0" smtClean="0"/>
              <a:t>Григорий </a:t>
            </a:r>
            <a:r>
              <a:rPr lang="ru-RU" b="1" dirty="0" err="1" smtClean="0"/>
              <a:t>Кужелев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9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ВСЕ ДОКУМЕНТЫ\геральдика Новосибирска\img19041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80" y="1584815"/>
            <a:ext cx="2520280" cy="34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57576" y="332656"/>
            <a:ext cx="46085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hlinkClick r:id="rId3" tooltip="Герб"/>
              </a:rPr>
              <a:t>Герб</a:t>
            </a:r>
            <a:r>
              <a:rPr lang="ru-RU" sz="1000" dirty="0" smtClean="0"/>
              <a:t> </a:t>
            </a:r>
            <a:r>
              <a:rPr lang="ru-RU" sz="1000" dirty="0" smtClean="0">
                <a:hlinkClick r:id="rId4" tooltip="Новосибирская область"/>
              </a:rPr>
              <a:t>Новосибирской области</a:t>
            </a:r>
            <a:r>
              <a:rPr lang="ru-RU" sz="1000" dirty="0" smtClean="0"/>
              <a:t> представляет собой геральдический </a:t>
            </a:r>
            <a:r>
              <a:rPr lang="ru-RU" sz="1000" dirty="0" smtClean="0">
                <a:hlinkClick r:id="rId5" tooltip="Щит"/>
              </a:rPr>
              <a:t>щит</a:t>
            </a:r>
            <a:r>
              <a:rPr lang="ru-RU" sz="1000" dirty="0" smtClean="0"/>
              <a:t>, в серебряном (</a:t>
            </a:r>
            <a:r>
              <a:rPr lang="ru-RU" sz="1000" dirty="0" smtClean="0">
                <a:hlinkClick r:id="rId6" tooltip="Белый цвет"/>
              </a:rPr>
              <a:t>белом</a:t>
            </a:r>
            <a:r>
              <a:rPr lang="ru-RU" sz="1000" dirty="0" smtClean="0"/>
              <a:t>) поле которого лазоревый (</a:t>
            </a:r>
            <a:r>
              <a:rPr lang="ru-RU" sz="1000" dirty="0" smtClean="0">
                <a:hlinkClick r:id="rId7" tooltip="Синий цвет"/>
              </a:rPr>
              <a:t>синий</a:t>
            </a:r>
            <a:r>
              <a:rPr lang="ru-RU" sz="1000" dirty="0" smtClean="0"/>
              <a:t>, </a:t>
            </a:r>
            <a:r>
              <a:rPr lang="ru-RU" sz="1000" dirty="0" smtClean="0">
                <a:hlinkClick r:id="rId8" tooltip="Голубой цвет"/>
              </a:rPr>
              <a:t>голубой</a:t>
            </a:r>
            <a:r>
              <a:rPr lang="ru-RU" sz="1000" dirty="0" smtClean="0"/>
              <a:t>) столб и два </a:t>
            </a:r>
            <a:r>
              <a:rPr lang="ru-RU" sz="1000" dirty="0" smtClean="0">
                <a:hlinkClick r:id="rId9" tooltip="Чёрный цвет"/>
              </a:rPr>
              <a:t>чёрных</a:t>
            </a:r>
            <a:r>
              <a:rPr lang="ru-RU" sz="1000" dirty="0" smtClean="0"/>
              <a:t> </a:t>
            </a:r>
            <a:r>
              <a:rPr lang="ru-RU" sz="1000" dirty="0" smtClean="0">
                <a:hlinkClick r:id="rId10" tooltip="Соболь"/>
              </a:rPr>
              <a:t>соболя</a:t>
            </a:r>
            <a:r>
              <a:rPr lang="ru-RU" sz="1000" dirty="0" smtClean="0"/>
              <a:t> с червлёными языками, обращенных друг к другу, держащих передними лапами золотой </a:t>
            </a:r>
            <a:r>
              <a:rPr lang="ru-RU" sz="1000" dirty="0" smtClean="0">
                <a:hlinkClick r:id="rId11" tooltip="Каравай"/>
              </a:rPr>
              <a:t>каравай</a:t>
            </a:r>
            <a:r>
              <a:rPr lang="ru-RU" sz="1000" dirty="0" smtClean="0"/>
              <a:t> с </a:t>
            </a:r>
            <a:r>
              <a:rPr lang="ru-RU" sz="1000" dirty="0" smtClean="0">
                <a:hlinkClick r:id="rId12" tooltip="Солонка (утварь)"/>
              </a:rPr>
              <a:t>солонкой</a:t>
            </a:r>
            <a:r>
              <a:rPr lang="ru-RU" sz="1000" dirty="0" smtClean="0"/>
              <a:t>. В нижней части щита проходит узкий чёрный </a:t>
            </a:r>
            <a:r>
              <a:rPr lang="ru-RU" sz="1000" dirty="0" smtClean="0">
                <a:hlinkClick r:id="rId13" tooltip="Пояс"/>
              </a:rPr>
              <a:t>пояс</a:t>
            </a:r>
            <a:r>
              <a:rPr lang="ru-RU" sz="1000" dirty="0" smtClean="0"/>
              <a:t>, переходящий на лазоревом столбе в серебряный (белый) цвет.</a:t>
            </a:r>
          </a:p>
          <a:p>
            <a:r>
              <a:rPr lang="ru-RU" sz="1000" dirty="0" smtClean="0"/>
              <a:t>Символика герба Новосибирской области :</a:t>
            </a:r>
          </a:p>
          <a:p>
            <a:r>
              <a:rPr lang="ru-RU" sz="1000" b="1" dirty="0" smtClean="0"/>
              <a:t>Два черных соболя </a:t>
            </a:r>
            <a:r>
              <a:rPr lang="ru-RU" sz="1000" dirty="0" smtClean="0"/>
              <a:t>являются основными элементами исторического </a:t>
            </a:r>
            <a:r>
              <a:rPr lang="ru-RU" sz="1000" b="1" dirty="0" smtClean="0"/>
              <a:t>земельного герба Сибири</a:t>
            </a:r>
            <a:r>
              <a:rPr lang="ru-RU" sz="1000" dirty="0" smtClean="0"/>
              <a:t>. По иерархической связи соболя по праву могут украшать герб области, единственной из сибирских регионов, содержащей в своем названии слово «Сибирь». </a:t>
            </a:r>
            <a:r>
              <a:rPr lang="ru-RU" sz="1000" b="1" dirty="0" smtClean="0"/>
              <a:t>Соболя, являющиеся </a:t>
            </a:r>
            <a:r>
              <a:rPr lang="ru-RU" sz="1000" b="1" dirty="0" err="1" smtClean="0"/>
              <a:t>щитодержателями</a:t>
            </a:r>
            <a:r>
              <a:rPr lang="ru-RU" sz="1000" b="1" dirty="0" smtClean="0"/>
              <a:t> герба </a:t>
            </a:r>
            <a:r>
              <a:rPr lang="ru-RU" sz="1000" b="1" dirty="0" err="1" smtClean="0"/>
              <a:t>г.Новосибирска</a:t>
            </a:r>
            <a:r>
              <a:rPr lang="ru-RU" sz="1000" b="1" dirty="0" smtClean="0"/>
              <a:t>,</a:t>
            </a:r>
            <a:r>
              <a:rPr lang="ru-RU" sz="1000" dirty="0" smtClean="0"/>
              <a:t> как бы связывая герб области с гербом Новосибирска, сыгравшего в формировании области основополагающую роль. В целом, соболя символизирует преемственность поколений, традиции, историческую память.</a:t>
            </a:r>
          </a:p>
          <a:p>
            <a:r>
              <a:rPr lang="ru-RU" sz="1000" dirty="0" smtClean="0"/>
              <a:t>Преобладающая белая и синяя цветовая гамма имеет давнюю историческую традицию. </a:t>
            </a:r>
            <a:r>
              <a:rPr lang="ru-RU" sz="1000" b="1" dirty="0" smtClean="0"/>
              <a:t>Белый, зеленый, синий - являются основными цветами сибирской и новосибирской геральдики</a:t>
            </a:r>
            <a:r>
              <a:rPr lang="ru-RU" sz="1000" dirty="0" smtClean="0"/>
              <a:t>. </a:t>
            </a:r>
            <a:r>
              <a:rPr lang="ru-RU" sz="1000" u="sng" dirty="0" smtClean="0"/>
              <a:t>Серебро</a:t>
            </a:r>
            <a:r>
              <a:rPr lang="ru-RU" sz="1000" dirty="0" smtClean="0"/>
              <a:t> – чистота помыслов, преданность, вера, заснеженные просторы, характерные для весьма длительного периода суровой сибирской зимы. В данном значении </a:t>
            </a:r>
            <a:r>
              <a:rPr lang="ru-RU" sz="1000" b="1" dirty="0" smtClean="0"/>
              <a:t>белый цвет символизирует природное, климатическое своеобразие области, региона, особенный характер, стойкость сибиряков.</a:t>
            </a:r>
          </a:p>
          <a:p>
            <a:r>
              <a:rPr lang="ru-RU" sz="1000" b="1" dirty="0" smtClean="0"/>
              <a:t>Лазоревый столб символизирует реку Обь</a:t>
            </a:r>
            <a:r>
              <a:rPr lang="ru-RU" sz="1000" dirty="0" smtClean="0"/>
              <a:t>, а </a:t>
            </a:r>
            <a:r>
              <a:rPr lang="ru-RU" sz="1000" b="1" dirty="0" smtClean="0"/>
              <a:t>горизонтальный </a:t>
            </a:r>
            <a:r>
              <a:rPr lang="ru-RU" sz="1000" dirty="0" smtClean="0"/>
              <a:t>Отправлено 16 Январь 2009 - 07:08 г. и как продолжение этого – создания Новосибирской области с центром в Новосибирске в 1937 г.</a:t>
            </a:r>
          </a:p>
          <a:p>
            <a:r>
              <a:rPr lang="ru-RU" sz="1000" b="1" dirty="0" smtClean="0"/>
              <a:t>На фоне лазоревого столба изображен главный элемент герба – Лазоревый столб символизирует реку Обь</a:t>
            </a:r>
            <a:r>
              <a:rPr lang="ru-RU" sz="1000" dirty="0" smtClean="0"/>
              <a:t> </a:t>
            </a:r>
            <a:r>
              <a:rPr lang="ru-RU" sz="1000" b="1" dirty="0" smtClean="0"/>
              <a:t>По своему очертанию данный элемент напоминает уникальное архитектурное сооружение - купол здания Новосибирского государственного академического театра оперы и балета, являющегося «визитной карточкой» города Новосибирска</a:t>
            </a:r>
            <a:r>
              <a:rPr lang="ru-RU" sz="1000" dirty="0" smtClean="0"/>
              <a:t>. В гербе он символизирует славную историю области, богатейшие культуру и искусство, образование, просвещение, взаимопонимание, </a:t>
            </a:r>
            <a:r>
              <a:rPr lang="ru-RU" sz="1000" dirty="0" err="1" smtClean="0"/>
              <a:t>гуманизацию</a:t>
            </a:r>
            <a:r>
              <a:rPr lang="ru-RU" sz="1000" dirty="0" smtClean="0"/>
              <a:t>.</a:t>
            </a:r>
          </a:p>
          <a:p>
            <a:r>
              <a:rPr lang="ru-RU" sz="1000" b="1" dirty="0" smtClean="0"/>
              <a:t>Двоякое значение данной эмблемы - каравай-купол, символизирует единство жителей населяющих область, высокий духовный и культурный потенциал области.</a:t>
            </a:r>
            <a:endParaRPr lang="ru-RU" sz="1000" b="1" dirty="0"/>
          </a:p>
        </p:txBody>
      </p:sp>
      <p:pic>
        <p:nvPicPr>
          <p:cNvPr id="7170" name="Picture 2" descr="C:\Users\Администратор\Desktop\ВСЕ ДОКУМЕНТЫ\геральдика Новосибирска\novosibirsk-most-ob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74" y="130068"/>
            <a:ext cx="2600690" cy="16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ВСЕ ДОКУМЕНТЫ\геральдика Новосибирска\Novosibirsk_opera_house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9938" r="2000" b="12500"/>
          <a:stretch/>
        </p:blipFill>
        <p:spPr bwMode="auto">
          <a:xfrm>
            <a:off x="3205180" y="5167806"/>
            <a:ext cx="2520280" cy="15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истратор\Desktop\ВСЕ ДОКУМЕНТЫ\геральдика Новосибирска\nsib_13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7240"/>
          <a:stretch/>
        </p:blipFill>
        <p:spPr bwMode="auto">
          <a:xfrm>
            <a:off x="116547" y="205211"/>
            <a:ext cx="2858583" cy="16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Администратор\Desktop\ВСЕ ДОКУМЕНТЫ\геральдика Новосибирска\1212861964_winter-sunset-alaska-1600x1200.packed.jpe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3" y="3434307"/>
            <a:ext cx="2858583" cy="17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810" y="2038942"/>
            <a:ext cx="28585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Два черных соболя </a:t>
            </a:r>
            <a:r>
              <a:rPr lang="ru-RU" sz="1200" dirty="0" smtClean="0"/>
              <a:t>являются основными элементами исторического земельного герба Сибири. Соболя по праву могут украшать герб области, единственной из сибирских регионов, содержащей в своем названии слово «Сибирь». 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124" y="5408073"/>
            <a:ext cx="2833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Белый цвет </a:t>
            </a:r>
            <a:r>
              <a:rPr lang="ru-RU" sz="1200" dirty="0" smtClean="0"/>
              <a:t>символизирует природное, климатическое своеобразие области, особенный характер, стойкость сибиряков.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5735" y="350966"/>
            <a:ext cx="30365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Лазоревый столб </a:t>
            </a:r>
            <a:r>
              <a:rPr lang="ru-RU" sz="1200" dirty="0" smtClean="0"/>
              <a:t>символизирует реку Обь.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1576" y="5998804"/>
            <a:ext cx="2855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Двоякое значение эмблемы - каравай-купол, символизирует высокий духовный и культурный потенциал области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16491" y="721237"/>
            <a:ext cx="3085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Горизонтальный узкий </a:t>
            </a:r>
            <a:r>
              <a:rPr lang="ru-RU" sz="1200" b="1" dirty="0" smtClean="0"/>
              <a:t>черный пояс </a:t>
            </a:r>
            <a:r>
              <a:rPr lang="ru-RU" sz="1200" dirty="0" smtClean="0"/>
              <a:t>– Транссибирскую железнодорожную магистраль, пересекающую всю территорию Новосибирской области. </a:t>
            </a:r>
            <a:endParaRPr lang="ru-RU" sz="1200" dirty="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04800" y="120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6865" y="3426153"/>
            <a:ext cx="2930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Стилизованный </a:t>
            </a:r>
            <a:r>
              <a:rPr lang="ru-RU" sz="1200" b="1" dirty="0" smtClean="0"/>
              <a:t>золотой каравай с солонкой,</a:t>
            </a:r>
            <a:r>
              <a:rPr lang="ru-RU" sz="1200" dirty="0" smtClean="0"/>
              <a:t> который выражает основополагающий принцип «хлеб всему голова» и символизирует агропромышленный комплекс области, благополучие, изобилие, гостеприимство, восходящие надежды.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34601" y="4798475"/>
            <a:ext cx="2814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По своему очертанию этот элемент напоминает </a:t>
            </a:r>
            <a:r>
              <a:rPr lang="ru-RU" sz="1200" b="1" dirty="0" smtClean="0"/>
              <a:t>купол здания Новосибирского государственного академического театра оперы и балета</a:t>
            </a:r>
            <a:r>
              <a:rPr lang="ru-RU" sz="1200" dirty="0" smtClean="0"/>
              <a:t>, являющегося «визитной карточкой» города Новосибирска. </a:t>
            </a:r>
            <a:endParaRPr lang="ru-RU" sz="1200" dirty="0"/>
          </a:p>
        </p:txBody>
      </p:sp>
      <p:pic>
        <p:nvPicPr>
          <p:cNvPr id="7177" name="Picture 9" descr="C:\Users\Администратор\Desktop\ВСЕ ДОКУМЕНТЫ\геральдика Новосибирска\0b104f0475eff14d53150b16c6d566fb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2" b="7081"/>
          <a:stretch/>
        </p:blipFill>
        <p:spPr bwMode="auto">
          <a:xfrm>
            <a:off x="6149195" y="1916832"/>
            <a:ext cx="2664985" cy="14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617" y="152400"/>
            <a:ext cx="9148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Флаг Новосибирской области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9232"/>
            <a:ext cx="7156266" cy="476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6057412"/>
            <a:ext cx="8532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Флаг Новосибирской области утвержден 10 июля 2003 года. </a:t>
            </a:r>
          </a:p>
          <a:p>
            <a:r>
              <a:rPr lang="ru-RU" dirty="0" smtClean="0"/>
              <a:t>Автором  проекта флага   является </a:t>
            </a:r>
            <a:r>
              <a:rPr lang="ru-RU" b="1" dirty="0" smtClean="0"/>
              <a:t>Григорий </a:t>
            </a:r>
            <a:r>
              <a:rPr lang="ru-RU" b="1" dirty="0" err="1" smtClean="0"/>
              <a:t>Кужелев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8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9839" y="168289"/>
            <a:ext cx="52126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tooltip="Флаг"/>
              </a:rPr>
              <a:t>Флаг</a:t>
            </a:r>
            <a:r>
              <a:rPr lang="ru-RU" dirty="0" smtClean="0"/>
              <a:t> Новосибирской области представляет собой прямоугольное полотнище, на котором изображены пять разновеликих полос красного, белого, синего, белого, зелёного цветов. Между красной и зелёной полосами изображены два чёрных </a:t>
            </a:r>
            <a:r>
              <a:rPr lang="ru-RU" dirty="0" smtClean="0">
                <a:hlinkClick r:id="rId3" tooltip="Соболь"/>
              </a:rPr>
              <a:t>соболя</a:t>
            </a:r>
            <a:r>
              <a:rPr lang="ru-RU" dirty="0" smtClean="0"/>
              <a:t>, держащих жёлтый </a:t>
            </a:r>
            <a:r>
              <a:rPr lang="ru-RU" dirty="0" smtClean="0">
                <a:hlinkClick r:id="rId4" tooltip="Каравай"/>
              </a:rPr>
              <a:t>каравай</a:t>
            </a:r>
            <a:r>
              <a:rPr lang="ru-RU" dirty="0" smtClean="0"/>
              <a:t> с </a:t>
            </a:r>
            <a:r>
              <a:rPr lang="ru-RU" dirty="0" smtClean="0">
                <a:hlinkClick r:id="rId5" tooltip="Солонка (утварь)"/>
              </a:rPr>
              <a:t>солонкой</a:t>
            </a:r>
            <a:r>
              <a:rPr lang="ru-RU" dirty="0" smtClean="0"/>
              <a:t>. Под ними белые и синюю полосы пересекает горизонтальный узкий пояс, чёрный на белых полосах и белый на синей.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996952"/>
            <a:ext cx="86409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Белый цвет (</a:t>
            </a:r>
            <a:r>
              <a:rPr lang="ru-RU" dirty="0" smtClean="0">
                <a:hlinkClick r:id="rId6" tooltip="Серебро (геральдика)"/>
              </a:rPr>
              <a:t>серебро</a:t>
            </a:r>
            <a:r>
              <a:rPr lang="ru-RU" dirty="0" smtClean="0"/>
              <a:t>) — символ чистоты, преданности, веры, а также цвет суровой сибирской зимы.</a:t>
            </a:r>
          </a:p>
          <a:p>
            <a:r>
              <a:rPr lang="ru-RU" dirty="0" smtClean="0">
                <a:hlinkClick r:id="rId7" tooltip="Изумруд (геральдика)"/>
              </a:rPr>
              <a:t>Зелёный цвет</a:t>
            </a:r>
            <a:r>
              <a:rPr lang="ru-RU" dirty="0" smtClean="0"/>
              <a:t> — символ надежды, изобилия, возрождения, жизненных сил, олицетворяет щедрую новосибирскую землю, её природное многообразие и красоту.</a:t>
            </a:r>
          </a:p>
          <a:p>
            <a:r>
              <a:rPr lang="ru-RU" dirty="0" smtClean="0">
                <a:hlinkClick r:id="rId8" tooltip="Червлёнь"/>
              </a:rPr>
              <a:t>Красный цвет</a:t>
            </a:r>
            <a:r>
              <a:rPr lang="ru-RU" dirty="0" smtClean="0"/>
              <a:t> — символ мужества, отваги, памяти о героизме новосибирцев, защищавших свою Родину.</a:t>
            </a:r>
          </a:p>
          <a:p>
            <a:r>
              <a:rPr lang="ru-RU" dirty="0" smtClean="0">
                <a:hlinkClick r:id="rId9" tooltip="Лазурь (геральдика)"/>
              </a:rPr>
              <a:t>Синий цвет</a:t>
            </a:r>
            <a:r>
              <a:rPr lang="ru-RU" dirty="0" smtClean="0"/>
              <a:t> — символизирует реку </a:t>
            </a:r>
            <a:r>
              <a:rPr lang="ru-RU" dirty="0" smtClean="0">
                <a:hlinkClick r:id="rId10" tooltip="Обь"/>
              </a:rPr>
              <a:t>Обь</a:t>
            </a:r>
            <a:r>
              <a:rPr lang="ru-RU" dirty="0" smtClean="0"/>
              <a:t> и многочисленные озера и реки, занимающие почти треть территории области.</a:t>
            </a:r>
          </a:p>
          <a:p>
            <a:r>
              <a:rPr lang="ru-RU" dirty="0" smtClean="0"/>
              <a:t>В центре флага размещён </a:t>
            </a:r>
            <a:r>
              <a:rPr lang="ru-RU" dirty="0" smtClean="0">
                <a:hlinkClick r:id="rId11" tooltip="Герб Новосибирской области"/>
              </a:rPr>
              <a:t>герб области</a:t>
            </a:r>
            <a:r>
              <a:rPr lang="ru-RU" dirty="0" smtClean="0"/>
              <a:t>, составленный и прорисованный с учётом базовых закономерностей классической геральдики и местных особенностей социального и культурного развития.</a:t>
            </a:r>
            <a:r>
              <a:rPr lang="ru-RU" baseline="30000" dirty="0" smtClean="0">
                <a:hlinkClick r:id="rId12"/>
              </a:rPr>
              <a:t>[3]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447854" cy="229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715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Неофициальный символ Новосибирска – </a:t>
            </a:r>
            <a:r>
              <a:rPr lang="ru-RU" b="1" i="1" dirty="0" err="1"/>
              <a:t>Городовичок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012" y="980728"/>
            <a:ext cx="4427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Городовичок</a:t>
            </a:r>
            <a:r>
              <a:rPr lang="ru-RU" dirty="0" smtClean="0"/>
              <a:t> – городской мифологический герой, символизирующий индивидуальность Новосибирска, молодого, быстрорастущего города. Поэтому и сказочный символ города – это быстрорастущий мальчик–акселерат. И если даже за секунду сшить на него новую одежду, то она будет ему чуточку коротковата. На голове у </a:t>
            </a:r>
            <a:r>
              <a:rPr lang="ru-RU" dirty="0" err="1" smtClean="0"/>
              <a:t>Городовичка</a:t>
            </a:r>
            <a:r>
              <a:rPr lang="ru-RU" dirty="0" smtClean="0"/>
              <a:t> шапочка – точная копия купола оперного театра (</a:t>
            </a:r>
            <a:r>
              <a:rPr lang="ru-RU" dirty="0" err="1" smtClean="0"/>
              <a:t>НГАТОиБ</a:t>
            </a:r>
            <a:r>
              <a:rPr lang="ru-RU" dirty="0" smtClean="0"/>
              <a:t>). </a:t>
            </a:r>
            <a:r>
              <a:rPr lang="ru-RU" dirty="0" err="1" smtClean="0"/>
              <a:t>Городовичок</a:t>
            </a:r>
            <a:r>
              <a:rPr lang="ru-RU" dirty="0" smtClean="0"/>
              <a:t> носит очки, потому что Новосибирск – город трех академий, вузовский центр. Новосибирск – это и крупный промышленный центр, поэтому повседневная одежда </a:t>
            </a:r>
            <a:r>
              <a:rPr lang="ru-RU" dirty="0" err="1" smtClean="0"/>
              <a:t>Городовичка</a:t>
            </a:r>
            <a:r>
              <a:rPr lang="ru-RU" dirty="0" smtClean="0"/>
              <a:t> – маечка и рабочий </a:t>
            </a:r>
            <a:r>
              <a:rPr lang="ru-RU" dirty="0" err="1" smtClean="0"/>
              <a:t>комбинезончик</a:t>
            </a:r>
            <a:r>
              <a:rPr lang="ru-RU" dirty="0" smtClean="0"/>
              <a:t>, которые в силу быстрого роста города, чуть коротки ему. На ногах у </a:t>
            </a:r>
            <a:r>
              <a:rPr lang="ru-RU" dirty="0" err="1" smtClean="0"/>
              <a:t>Городовичка</a:t>
            </a:r>
            <a:r>
              <a:rPr lang="ru-RU" dirty="0" smtClean="0"/>
              <a:t> валеночки с калошами, потому что он – сибиряк. </a:t>
            </a:r>
            <a:endParaRPr lang="ru-RU" dirty="0"/>
          </a:p>
        </p:txBody>
      </p:sp>
      <p:pic>
        <p:nvPicPr>
          <p:cNvPr id="11266" name="Picture 2" descr="C:\Users\Администратор\Desktop\ВСЕ ДОКУМЕНТЫ\геральдика Новосибирска\15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0" y="754078"/>
            <a:ext cx="4145492" cy="585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573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Каленюк</dc:creator>
  <cp:lastModifiedBy>User</cp:lastModifiedBy>
  <cp:revision>20</cp:revision>
  <dcterms:created xsi:type="dcterms:W3CDTF">2012-09-13T15:07:00Z</dcterms:created>
  <dcterms:modified xsi:type="dcterms:W3CDTF">2019-10-02T10:30:58Z</dcterms:modified>
</cp:coreProperties>
</file>