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57" r:id="rId6"/>
    <p:sldId id="258" r:id="rId7"/>
    <p:sldId id="259" r:id="rId8"/>
    <p:sldId id="256" r:id="rId9"/>
    <p:sldId id="260" r:id="rId10"/>
    <p:sldId id="261" r:id="rId11"/>
    <p:sldId id="262" r:id="rId12"/>
    <p:sldId id="263" r:id="rId13"/>
    <p:sldId id="264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9459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113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25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8231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132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7436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12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581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288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015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23C5B-30E2-4D4F-BC85-71DDD556AAAC}" type="datetimeFigureOut">
              <a:rPr lang="ru-RU" smtClean="0"/>
              <a:pPr/>
              <a:t>09.11.2020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9EF24-AECA-421C-8291-437B1765F6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155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91264" cy="53614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Преподавание немецкого языка в инженерном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Доклад подготовила: </a:t>
            </a:r>
          </a:p>
          <a:p>
            <a:pPr marL="0" indent="0" algn="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Тихонова Н.Н.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0101" y="4005064"/>
            <a:ext cx="2114550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6723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6421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Отработка нового материала (лексики на сложение и вычитание)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04864" y="2385720"/>
            <a:ext cx="11881320" cy="392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48880"/>
            <a:ext cx="3688258" cy="304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4836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Работа в группах с карточками, решение задач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4536504" cy="470912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 + Проверка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навыков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чтения)</a:t>
            </a:r>
          </a:p>
          <a:p>
            <a:pPr marL="0" indent="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der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lernen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11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Jungen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und 9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Maedchen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Wie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Kinder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lernen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der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Klasse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классе учатся 11 мальчиков и 9 девочек. Сколько детей учатся в классе?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24944"/>
            <a:ext cx="4104457" cy="3350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5982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Аудирование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Математический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диктант на немецком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языке. Запись под диктовку: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1, 20, 8, 5, 13, 1, 20, 9, 11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доски работает ученик, затем с использованием немецкого алфавита учащиеся составляют слово и читают его: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MATHEMATIK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16632"/>
            <a:ext cx="14287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186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Чтение </a:t>
            </a: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стихотворения.</a:t>
            </a:r>
            <a:b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Найти все числительные. Перевести.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Zehn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bauten’s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Schiff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ging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mehr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hinein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neun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Neun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fuhren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durch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ritt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auf’nem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Delfin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Acht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sahen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Land und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blieben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woll’t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weiter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gehen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sieben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Sieben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trafen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dort’ne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Hex’.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fand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Hexe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nett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sechs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Sechs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wuschen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ihre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Strümpf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rutschen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in den See,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fünf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Fünf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tranken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sehr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Bier.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wurde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furchtbar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krank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Vier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blieben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bis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zum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Mai.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wollte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schnell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zurück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kamen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an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Schlei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schwamm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nach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Haithabu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die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kaufen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Met und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Wein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krank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zuviel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davon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da war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noch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...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 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kleiner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Wikinger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der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lud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zur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Hochzeit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ein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Die Sigrid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wurde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seine Frau, da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waren’s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wieder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zwei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92896"/>
            <a:ext cx="3652446" cy="235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04165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560840" cy="5198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994178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2197478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Интеграция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016224"/>
            <a:ext cx="8507288" cy="4109939"/>
          </a:xfrm>
        </p:spPr>
        <p:txBody>
          <a:bodyPr>
            <a:normAutofit fontScale="85000" lnSpcReduction="20000"/>
          </a:bodyPr>
          <a:lstStyle/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объединение разных частей в одно целое, а также слияние учебного материала двух дисциплин, например, математики и иностранного языка.</a:t>
            </a:r>
          </a:p>
          <a:p>
            <a:pPr algn="just">
              <a:buFontTx/>
              <a:buChar char="-"/>
            </a:pPr>
            <a:endParaRPr lang="ru-RU" sz="2800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Интегрированные уроки являются мощными стимуляторами мыслительной деятельности ребёнка. </a:t>
            </a:r>
          </a:p>
          <a:p>
            <a:pPr marL="0" indent="0" algn="just">
              <a:buNone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Дети начинают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анализировать,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сопоставлять,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сравнивать,</a:t>
            </a:r>
          </a:p>
          <a:p>
            <a:pPr algn="just">
              <a:buFont typeface="Wingdings" pitchFamily="2" charset="2"/>
              <a:buChar char="§"/>
            </a:pPr>
            <a:r>
              <a:rPr lang="ru-RU" sz="2800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искать связи между предметами и явлениями. </a:t>
            </a:r>
            <a:endParaRPr lang="ru-RU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429" y="0"/>
            <a:ext cx="320557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4733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s://rabochaya-tetrad-uchebnik.com/nemeckiy_yazyk/uchebnik_nemeckiy_yazyk_5_klass_radchenko_hebeler/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28600" y="-43029"/>
            <a:ext cx="5283518" cy="695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106680"/>
            <a:ext cx="5329546" cy="70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6118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476672"/>
            <a:ext cx="3528392" cy="5649491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достижение единства в овладении математикой и иностранным языком, т. е. освоения математической терминологии на иностранном языке,</a:t>
            </a:r>
          </a:p>
          <a:p>
            <a:pPr>
              <a:spcAft>
                <a:spcPts val="0"/>
              </a:spcAft>
              <a:buFont typeface="Wingdings" pitchFamily="2" charset="2"/>
              <a:buChar char="Ø"/>
            </a:pPr>
            <a:r>
              <a:rPr lang="ru-RU" sz="22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развитие умения излагать материал научно-технического и экономического характера, что необходимо в будущей профессиональной деятельности.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96"/>
            <a:ext cx="5086139" cy="669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98569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26503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Вступление учителя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Deutschstunde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Mathematik</a:t>
            </a:r>
            <a:r>
              <a:rPr lang="ru-RU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zusammen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291264" cy="29131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Закрепление даст вам понять,</a:t>
            </a:r>
            <a:b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вы умеете, что должны знать.</a:t>
            </a:r>
            <a:b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сегодня задачи решать,</a:t>
            </a:r>
            <a:b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складывать и вычитать.</a:t>
            </a:r>
            <a:b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Будем также по-немецки говорить.</a:t>
            </a:r>
            <a:b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Хорошими ответами всех удивлять,</a:t>
            </a:r>
            <a:b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Только «4» и «5» получать.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0479" y="3302852"/>
            <a:ext cx="179113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4364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49817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Фонетическая зарядка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91264" cy="47853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rgbClr val="00B0F0"/>
                </a:solidFill>
              </a:rPr>
              <a:t>Игра </a:t>
            </a:r>
            <a:r>
              <a:rPr lang="ru-RU" sz="3600" b="1" dirty="0">
                <a:solidFill>
                  <a:srgbClr val="00B0F0"/>
                </a:solidFill>
              </a:rPr>
              <a:t>«Гусеница-растеряша</a:t>
            </a:r>
            <a:r>
              <a:rPr lang="ru-RU" sz="3600" b="1" dirty="0" smtClean="0">
                <a:solidFill>
                  <a:srgbClr val="00B0F0"/>
                </a:solidFill>
              </a:rPr>
              <a:t>»</a:t>
            </a:r>
          </a:p>
          <a:p>
            <a:pPr marL="0" indent="0" algn="ctr">
              <a:buNone/>
            </a:pPr>
            <a:r>
              <a:rPr lang="ru-RU" sz="2400" dirty="0" smtClean="0"/>
              <a:t>По </a:t>
            </a:r>
            <a:r>
              <a:rPr lang="ru-RU" sz="2400" dirty="0"/>
              <a:t>дороге к нам на урок Гусеница растеряла числа.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Давайте продолжим </a:t>
            </a:r>
            <a:r>
              <a:rPr lang="ru-RU" sz="2400" dirty="0"/>
              <a:t>ряд чисел и поможем Гусенице</a:t>
            </a:r>
            <a:r>
              <a:rPr lang="ru-RU" sz="2400" dirty="0" smtClean="0"/>
              <a:t>. </a:t>
            </a:r>
          </a:p>
          <a:p>
            <a:pPr marL="0" indent="0" algn="ctr">
              <a:buNone/>
            </a:pPr>
            <a:r>
              <a:rPr lang="ru-RU" sz="2400" dirty="0" smtClean="0"/>
              <a:t>Ребята называют числа на немецком языке.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16832" y="3570406"/>
            <a:ext cx="15179038" cy="2594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874999"/>
            <a:ext cx="1832443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0881405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Сообщение темы и целей урока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5073427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Описать (например, ряд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бесконечный, записан в порядке возрастания, числа увеличиваются на 2, они двузначные, есть круглое число, все они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чётные);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записать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ряд в порядке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возрастания и получить тему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(примечание: буквы даны на немецком языке)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969385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941168"/>
            <a:ext cx="9802376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1825"/>
            <a:ext cx="1286169" cy="83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903983"/>
            <a:ext cx="1286169" cy="172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296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352928" cy="908719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Изучение новой лексики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Математические </a:t>
            </a:r>
            <a:r>
              <a:rPr lang="ru-RU" sz="28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термины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 немецком языке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692696"/>
            <a:ext cx="8064896" cy="5904656"/>
          </a:xfrm>
        </p:spPr>
        <p:txBody>
          <a:bodyPr>
            <a:normAutofit fontScale="47500" lnSpcReduction="20000"/>
          </a:bodyPr>
          <a:lstStyle/>
          <a:p>
            <a:pPr algn="l"/>
            <a:endParaRPr lang="ru-RU" sz="51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1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endParaRPr lang="ru-RU" sz="51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Addition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сложение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addieren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zusammenzählen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складывать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Summand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слагаемое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erste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Summand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первое слагаемое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zweite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Summand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второе слагаемое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Summe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 сумма, результат сложения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Pluszeichen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знак сложения (читается как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3 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4 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        </a:t>
            </a:r>
            <a:r>
              <a:rPr lang="en-US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rei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plus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vier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sieben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X 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Y 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Z  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X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Y 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ist </a:t>
            </a:r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Z.</a:t>
            </a: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3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Знак равенства (=) читается в формулах как </a:t>
            </a:r>
            <a:r>
              <a:rPr lang="ru-RU" sz="3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ist"</a:t>
            </a:r>
          </a:p>
          <a:p>
            <a:pPr algn="l"/>
            <a:endParaRPr lang="ru-RU" sz="3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5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Вычитание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abziehen</a:t>
            </a: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subtrahieren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вычитать</a:t>
            </a:r>
            <a:b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Subtrahend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вычитаемое</a:t>
            </a:r>
            <a:b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der</a:t>
            </a: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Minuend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уменьшаемое</a:t>
            </a:r>
            <a:b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die</a:t>
            </a: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Differenz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разность</a:t>
            </a:r>
            <a:b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</a:t>
            </a:r>
            <a:r>
              <a:rPr lang="ru-RU" sz="36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Minuszeichen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— знак 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минус (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читается как "</a:t>
            </a:r>
            <a:r>
              <a:rPr lang="ru-RU" sz="36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minus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7 </a:t>
            </a:r>
            <a:r>
              <a:rPr lang="ru-RU" sz="3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3 </a:t>
            </a:r>
            <a:r>
              <a:rPr lang="ru-RU" sz="3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      </a:t>
            </a:r>
            <a:r>
              <a:rPr lang="en-US" sz="3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3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ieben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b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minus</a:t>
            </a:r>
            <a:r>
              <a:rPr lang="ru-RU" sz="40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drei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ist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vier</a:t>
            </a: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X </a:t>
            </a:r>
            <a:r>
              <a:rPr lang="ru-RU" sz="3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Y </a:t>
            </a:r>
            <a:r>
              <a:rPr lang="ru-RU" sz="38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     X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b="1" u="sng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minus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Y </a:t>
            </a:r>
            <a:r>
              <a:rPr lang="ru-RU" sz="3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ist </a:t>
            </a:r>
            <a:r>
              <a:rPr lang="ru-RU" sz="38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Z.</a:t>
            </a: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7272" y="3337297"/>
            <a:ext cx="2598216" cy="3499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8740339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Физкультминутка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968552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1, 2, 3, 4 –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 pitchFamily="66" charset="0"/>
              </a:rPr>
              <a:t>springen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1, 2, 3, 4 –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tanzen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/>
            </a:r>
            <a:b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1, 2, 3, 4 –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laufen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wir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!</a:t>
            </a:r>
            <a:b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1, 2, 3, 4 –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, </a:t>
            </a:r>
            <a:r>
              <a:rPr lang="en-US" sz="3600" b="1" dirty="0" err="1">
                <a:solidFill>
                  <a:srgbClr val="7030A0"/>
                </a:solidFill>
                <a:latin typeface="Comic Sans MS" pitchFamily="66" charset="0"/>
              </a:rPr>
              <a:t>alle</a:t>
            </a:r>
            <a:r>
              <a:rPr lang="en-US" sz="3600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Comic Sans MS" pitchFamily="66" charset="0"/>
              </a:rPr>
              <a:t>zaehlen</a:t>
            </a:r>
            <a:endParaRPr lang="ru-RU" sz="36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09159"/>
            <a:ext cx="3889174" cy="291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099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215</TotalTime>
  <Words>496</Words>
  <Application>Microsoft Office PowerPoint</Application>
  <PresentationFormat>Экран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Интеграция</vt:lpstr>
      <vt:lpstr>Слайд 3</vt:lpstr>
      <vt:lpstr>Слайд 4</vt:lpstr>
      <vt:lpstr>Вступление учителя   Deutschstunde mit Mathematik zusammen </vt:lpstr>
      <vt:lpstr>Фонетическая зарядка </vt:lpstr>
      <vt:lpstr>Сообщение темы и целей урока </vt:lpstr>
      <vt:lpstr>Изучение новой лексики Математические термины на немецком языке</vt:lpstr>
      <vt:lpstr>Физкультминутка</vt:lpstr>
      <vt:lpstr>Отработка нового материала (лексики на сложение и вычитание)</vt:lpstr>
      <vt:lpstr>Работа в группах с карточками, решение задач</vt:lpstr>
      <vt:lpstr>Аудирование</vt:lpstr>
      <vt:lpstr>Чтение стихотворения. Найти все числительные. Перевести.</vt:lpstr>
      <vt:lpstr>Слайд 14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Математические термины на немецком языке</dc:title>
  <dc:creator>HP</dc:creator>
  <cp:lastModifiedBy>SAMSUNG</cp:lastModifiedBy>
  <cp:revision>31</cp:revision>
  <dcterms:created xsi:type="dcterms:W3CDTF">2020-09-09T14:54:05Z</dcterms:created>
  <dcterms:modified xsi:type="dcterms:W3CDTF">2020-11-09T09:16:57Z</dcterms:modified>
</cp:coreProperties>
</file>