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  <p:sldMasterId id="2147484143" r:id="rId2"/>
  </p:sldMasterIdLst>
  <p:sldIdLst>
    <p:sldId id="256" r:id="rId3"/>
    <p:sldId id="257" r:id="rId4"/>
    <p:sldId id="279" r:id="rId5"/>
    <p:sldId id="275" r:id="rId6"/>
    <p:sldId id="266" r:id="rId7"/>
    <p:sldId id="276" r:id="rId8"/>
    <p:sldId id="298" r:id="rId9"/>
    <p:sldId id="300" r:id="rId10"/>
    <p:sldId id="297" r:id="rId11"/>
    <p:sldId id="292" r:id="rId12"/>
    <p:sldId id="277" r:id="rId13"/>
    <p:sldId id="262" r:id="rId14"/>
    <p:sldId id="264" r:id="rId15"/>
    <p:sldId id="258" r:id="rId16"/>
    <p:sldId id="295" r:id="rId17"/>
    <p:sldId id="296" r:id="rId18"/>
    <p:sldId id="293" r:id="rId19"/>
    <p:sldId id="294" r:id="rId20"/>
    <p:sldId id="272" r:id="rId21"/>
    <p:sldId id="267" r:id="rId22"/>
    <p:sldId id="268" r:id="rId23"/>
    <p:sldId id="269" r:id="rId24"/>
    <p:sldId id="270" r:id="rId25"/>
    <p:sldId id="271" r:id="rId26"/>
    <p:sldId id="273" r:id="rId27"/>
    <p:sldId id="280" r:id="rId28"/>
    <p:sldId id="281" r:id="rId29"/>
    <p:sldId id="282" r:id="rId30"/>
    <p:sldId id="287" r:id="rId31"/>
    <p:sldId id="288" r:id="rId32"/>
    <p:sldId id="259" r:id="rId33"/>
    <p:sldId id="283" r:id="rId34"/>
    <p:sldId id="299" r:id="rId35"/>
    <p:sldId id="278" r:id="rId36"/>
    <p:sldId id="284" r:id="rId37"/>
    <p:sldId id="301" r:id="rId38"/>
    <p:sldId id="285" r:id="rId3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3" autoAdjust="0"/>
    <p:restoredTop sz="93939" autoAdjust="0"/>
  </p:normalViewPr>
  <p:slideViewPr>
    <p:cSldViewPr>
      <p:cViewPr varScale="1">
        <p:scale>
          <a:sx n="109" d="100"/>
          <a:sy n="109" d="100"/>
        </p:scale>
        <p:origin x="16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1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2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86EA09-CADA-469B-BED7-B61ADF5A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F99C-9C60-4C50-B845-75719568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6D5B-7DE9-4C6A-AF66-0DA3DF43C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A32B-CC11-4A34-A891-7D9629B14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759A-24A8-418E-8407-4D7750C6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40C0-FAA7-472D-9B97-C7A30302B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1878-A37E-4E84-B05A-741972D19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3F75-2DC0-4258-9BD5-C1EEA9FD4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B0BF-085A-4F69-AF2C-50725EA6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2822-AC78-4940-BC3A-E3F1D09B1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6C27-8E57-4A06-A174-289C8CD48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4DEA-801B-4473-A4C6-CF78490B2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0934-F2C6-4BC7-8E22-7ABA1AFE3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47CB-A949-4207-9C79-5766CFB3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94AB-7F15-4629-8229-38BF64435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4C05-0B4D-43AE-8C4D-3CCB113A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E46062-7A32-4B03-9052-0FE3D429C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D153-297F-43C8-9D63-99DC82980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CEC6-2DF2-4626-865D-158AFB948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9663-E730-4724-AA52-5FE5F6478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FEF9-F6CB-4CCA-96E1-7E887A1A3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B881-1FEF-47F2-84EE-55933F0A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2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78F633-7C2E-469C-83AB-14C810A57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3" grpId="0" build="p" autoUpdateAnimBg="0"/>
      <p:bldP spid="2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CBCBCB"/>
            </a:gs>
            <a:gs pos="0">
              <a:srgbClr val="5F5F5F"/>
            </a:gs>
            <a:gs pos="0">
              <a:srgbClr val="5F5F5F"/>
            </a:gs>
            <a:gs pos="23000">
              <a:srgbClr val="FFFFFF"/>
            </a:gs>
            <a:gs pos="100000">
              <a:srgbClr val="B2B2B2"/>
            </a:gs>
            <a:gs pos="100000">
              <a:srgbClr val="292929"/>
            </a:gs>
            <a:gs pos="0">
              <a:srgbClr val="777777"/>
            </a:gs>
            <a:gs pos="0">
              <a:srgbClr val="EAEAEA">
                <a:alpha val="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15F448-4064-4D30-B4BC-1B054EA4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55" r:id="rId2"/>
    <p:sldLayoutId id="2147484168" r:id="rId3"/>
    <p:sldLayoutId id="2147484154" r:id="rId4"/>
    <p:sldLayoutId id="2147484153" r:id="rId5"/>
    <p:sldLayoutId id="2147484152" r:id="rId6"/>
    <p:sldLayoutId id="2147484151" r:id="rId7"/>
    <p:sldLayoutId id="2147484150" r:id="rId8"/>
    <p:sldLayoutId id="2147484169" r:id="rId9"/>
    <p:sldLayoutId id="2147484149" r:id="rId10"/>
    <p:sldLayoutId id="2147484148" r:id="rId11"/>
    <p:sldLayoutId id="2147484170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CBCBCB"/>
            </a:gs>
            <a:gs pos="0">
              <a:srgbClr val="5F5F5F"/>
            </a:gs>
            <a:gs pos="0">
              <a:srgbClr val="5F5F5F"/>
            </a:gs>
            <a:gs pos="23000">
              <a:srgbClr val="FFFFFF"/>
            </a:gs>
            <a:gs pos="100000">
              <a:srgbClr val="B2B2B2"/>
            </a:gs>
            <a:gs pos="100000">
              <a:srgbClr val="292929"/>
            </a:gs>
            <a:gs pos="0">
              <a:srgbClr val="777777"/>
            </a:gs>
            <a:gs pos="0">
              <a:srgbClr val="EAEAEA">
                <a:alpha val="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0AFCFE-8807-4681-BF0A-000AC6A28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5" r:id="rId2"/>
    <p:sldLayoutId id="2147484164" r:id="rId3"/>
    <p:sldLayoutId id="2147484163" r:id="rId4"/>
    <p:sldLayoutId id="2147484162" r:id="rId5"/>
    <p:sldLayoutId id="2147484161" r:id="rId6"/>
    <p:sldLayoutId id="2147484160" r:id="rId7"/>
    <p:sldLayoutId id="2147484159" r:id="rId8"/>
    <p:sldLayoutId id="2147484158" r:id="rId9"/>
    <p:sldLayoutId id="2147484157" r:id="rId10"/>
    <p:sldLayoutId id="2147484156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hoto.n-map.ru/_ph/13/2/796894602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Так всё начиналось…</a:t>
            </a:r>
          </a:p>
        </p:txBody>
      </p:sp>
      <p:pic>
        <p:nvPicPr>
          <p:cNvPr id="26626" name="Picture 11" descr="история ш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419"/>
            <a:ext cx="2906564" cy="403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80 из 56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6" cy="361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26" y="2000240"/>
            <a:ext cx="5214974" cy="37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63" y="5572125"/>
            <a:ext cx="8143875" cy="128587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714375" y="5749925"/>
            <a:ext cx="7500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В  настоящее время  в бывшем здании школы 25 располагается театр кукол</a:t>
            </a:r>
            <a:r>
              <a:rPr lang="en-US" sz="2400" dirty="0"/>
              <a:t> 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3857625"/>
            <a:ext cx="4935538" cy="276860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rebuchet MS" pitchFamily="34" charset="0"/>
              </a:rPr>
              <a:t>Всего школа в год открытия приняла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rebuchet MS" pitchFamily="34" charset="0"/>
              </a:rPr>
              <a:t>817 учащихся и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rebuchet MS" pitchFamily="34" charset="0"/>
              </a:rPr>
              <a:t>110 педагогов.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146" name="Picture 2" descr="H:\для музея\74504157_large_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13"/>
            <a:ext cx="450056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_168.edu54.ru/images/p133__1__risuno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14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Фото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75" y="-571500"/>
            <a:ext cx="9904413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1714500" y="5715000"/>
            <a:ext cx="5976938" cy="93662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Вот она – школа будущего.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IMG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0"/>
            <a:ext cx="75723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857375" y="5561013"/>
            <a:ext cx="5834063" cy="12969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 dirty="0">
                <a:latin typeface="Trebuchet MS" pitchFamily="34" charset="0"/>
              </a:rPr>
              <a:t>30 лет Пётр Ильич Чайковский</a:t>
            </a:r>
          </a:p>
          <a:p>
            <a:pPr algn="ctr">
              <a:defRPr/>
            </a:pPr>
            <a:r>
              <a:rPr lang="ru-RU" sz="2400" b="1" dirty="0">
                <a:latin typeface="Trebuchet MS" pitchFamily="34" charset="0"/>
              </a:rPr>
              <a:t> был всегда рядом со </a:t>
            </a:r>
          </a:p>
          <a:p>
            <a:pPr algn="ctr">
              <a:defRPr/>
            </a:pPr>
            <a:r>
              <a:rPr lang="ru-RU" sz="2400" b="1" dirty="0">
                <a:latin typeface="Trebuchet MS" pitchFamily="34" charset="0"/>
              </a:rPr>
              <a:t>школьниками.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24" y="142852"/>
            <a:ext cx="5329238" cy="1584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Гимн школы №168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" y="142875"/>
            <a:ext cx="4929188" cy="542925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 центре города большого , где вокзал всегда шумит,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168-я школа недалёко здесь стоит.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Двери утром открывая, школьный здесь бурлит народ.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 учитель, и директор, ученик и техник в кепке,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Даже повар здесь поёт: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Припев: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Школа дорогая,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Сто шестьдесят восьмая!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Среди тысяч школ  вам лучше не найти.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Если любишь песню, если с музой вместе,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Значит, нам с тобою по пути.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Припев: …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Теоремы с песней Леля, русский под аккордеон.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Здесь звучат  рояля трели, там гитары перезвон.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Дни пройдут, и незаметно детство канет в никуда…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Кто-то станет инженером, кто врачом, кто  бизнесменом,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Но запомним навсегда…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Школу дорогую, сто шестьдесят восьмую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Среди тысяч школ  вам лучше не найти.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Если любишь песню, если с музой вместе,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Значит, нам с тобою по пути.</a:t>
            </a:r>
          </a:p>
          <a:p>
            <a:pPr marR="0" algn="ctr" eaLnBrk="1" hangingPunct="1">
              <a:lnSpc>
                <a:spcPct val="80000"/>
              </a:lnSpc>
            </a:pPr>
            <a:endParaRPr lang="ru-RU" sz="120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:\для музея\j01233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771650"/>
            <a:ext cx="49974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4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4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4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5400" dirty="0" smtClean="0">
                <a:latin typeface="Arial" charset="0"/>
              </a:rPr>
              <a:t>Эмблемы менялись с изменением статуса школы</a:t>
            </a:r>
            <a:endParaRPr lang="ru-RU" sz="5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solidFill>
                  <a:srgbClr val="FF0000"/>
                </a:solidFill>
                <a:latin typeface="Arial" charset="0"/>
              </a:rPr>
              <a:t>1973-1975 </a:t>
            </a:r>
            <a:endParaRPr lang="ru-RU" sz="6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14625" y="1357313"/>
            <a:ext cx="3714750" cy="48609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solidFill>
                  <a:srgbClr val="FF0000"/>
                </a:solidFill>
                <a:latin typeface="Arial" charset="0"/>
              </a:rPr>
              <a:t>1981 - 2011</a:t>
            </a:r>
          </a:p>
        </p:txBody>
      </p:sp>
      <p:pic>
        <p:nvPicPr>
          <p:cNvPr id="4" name="Picture 11" descr="история школ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41638" y="1481138"/>
            <a:ext cx="3487737" cy="484028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dirty="0" smtClean="0">
                <a:solidFill>
                  <a:srgbClr val="FF0000"/>
                </a:solidFill>
                <a:latin typeface="Arial" charset="0"/>
              </a:rPr>
              <a:t>2011-2012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1428750"/>
            <a:ext cx="40576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44000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smtClean="0">
                <a:effectLst/>
              </a:rPr>
              <a:t/>
            </a:r>
            <a:br>
              <a:rPr lang="ru-RU" sz="3000" smtClean="0">
                <a:effectLst/>
              </a:rPr>
            </a:br>
            <a:r>
              <a:rPr lang="ru-RU" sz="3000" smtClean="0">
                <a:effectLst/>
              </a:rPr>
              <a:t/>
            </a:r>
            <a:br>
              <a:rPr lang="ru-RU" sz="3000" smtClean="0">
                <a:effectLst/>
              </a:rPr>
            </a:b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92150"/>
            <a:ext cx="6400800" cy="1752600"/>
          </a:xfrm>
        </p:spPr>
        <p:txBody>
          <a:bodyPr/>
          <a:lstStyle/>
          <a:p>
            <a:pPr marR="0" eaLnBrk="1" hangingPunct="1"/>
            <a:r>
              <a:rPr lang="ru-RU" smtClean="0"/>
              <a:t> 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000250" y="928688"/>
            <a:ext cx="4597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Руководители </a:t>
            </a:r>
          </a:p>
          <a:p>
            <a:pPr algn="ctr">
              <a:defRPr/>
            </a:pP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школы №168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для музея\74847933_20060607_121750_kran_hdr1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4568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5" y="2214563"/>
            <a:ext cx="4392613" cy="40322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Trebuchet MS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rebuchet MS" pitchFamily="34" charset="0"/>
              </a:rPr>
              <a:t>   </a:t>
            </a:r>
            <a:r>
              <a:rPr lang="ru-RU" sz="4800" dirty="0" smtClean="0">
                <a:solidFill>
                  <a:schemeClr val="tx1"/>
                </a:solidFill>
                <a:latin typeface="Trebuchet MS" pitchFamily="34" charset="0"/>
              </a:rPr>
              <a:t>Среди маленьких деревянных домишек между улицами Иркутская, Сибирская, Красноярская в августе 1962 года начали строить новую школу.        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12576" y="332656"/>
            <a:ext cx="6372225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  <a:effectLst/>
                <a:latin typeface="Trebuchet MS" pitchFamily="34" charset="0"/>
              </a:rPr>
              <a:t>Зубарев Владимир Митрофанович.</a:t>
            </a:r>
            <a:r>
              <a:rPr lang="ru-RU" sz="4000" dirty="0" smtClean="0">
                <a:effectLst/>
                <a:latin typeface="Trebuchet MS" pitchFamily="34" charset="0"/>
              </a:rPr>
              <a:t/>
            </a:r>
            <a:br>
              <a:rPr lang="ru-RU" sz="4000" dirty="0" smtClean="0">
                <a:effectLst/>
                <a:latin typeface="Trebuchet MS" pitchFamily="34" charset="0"/>
              </a:rPr>
            </a:br>
            <a:endParaRPr lang="ru-RU" sz="4000" dirty="0" smtClean="0">
              <a:effectLst/>
              <a:latin typeface="Trebuchet MS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43063"/>
            <a:ext cx="6400800" cy="3786187"/>
          </a:xfrm>
        </p:spPr>
        <p:txBody>
          <a:bodyPr/>
          <a:lstStyle/>
          <a:p>
            <a:pPr marR="0" eaLnBrk="1" hangingPunct="1"/>
            <a:r>
              <a:rPr lang="ru-RU" sz="1700" smtClean="0">
                <a:latin typeface="Trebuchet MS" pitchFamily="34" charset="0"/>
              </a:rPr>
              <a:t/>
            </a:r>
            <a:br>
              <a:rPr lang="ru-RU" sz="1700" smtClean="0">
                <a:latin typeface="Trebuchet MS" pitchFamily="34" charset="0"/>
              </a:rPr>
            </a:br>
            <a:r>
              <a:rPr lang="ru-RU" sz="2000" smtClean="0">
                <a:latin typeface="Trebuchet MS" pitchFamily="34" charset="0"/>
              </a:rPr>
              <a:t>Директор в 1963-1966 гг.</a:t>
            </a:r>
            <a:br>
              <a:rPr lang="ru-RU" sz="2000" smtClean="0">
                <a:latin typeface="Trebuchet MS" pitchFamily="34" charset="0"/>
              </a:rPr>
            </a:br>
            <a:r>
              <a:rPr lang="ru-RU" sz="2000" smtClean="0">
                <a:latin typeface="Trebuchet MS" pitchFamily="34" charset="0"/>
              </a:rPr>
              <a:t>Участник Великой Отечественной войны.</a:t>
            </a:r>
            <a:br>
              <a:rPr lang="ru-RU" sz="2000" smtClean="0">
                <a:latin typeface="Trebuchet MS" pitchFamily="34" charset="0"/>
              </a:rPr>
            </a:br>
            <a:r>
              <a:rPr lang="ru-RU" sz="2000" smtClean="0">
                <a:latin typeface="Trebuchet MS" pitchFamily="34" charset="0"/>
              </a:rPr>
              <a:t>Принял школу у строителей СУ - 3. 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Завозил оборудование. 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Установил памятники Чайковскому П.И., Глинке М. И., Мусоргскому М. П. 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Добился шефства консерватории над школой. 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Фактически ввел преподавание предметов эстетического цикла: музыки, рисования, танцев.</a:t>
            </a:r>
          </a:p>
        </p:txBody>
      </p:sp>
      <p:pic>
        <p:nvPicPr>
          <p:cNvPr id="13316" name="Picture 4" descr="Зубаре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285750"/>
            <a:ext cx="24399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71480"/>
            <a:ext cx="7000892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FF0000"/>
                </a:solidFill>
                <a:latin typeface="Trebuchet MS" pitchFamily="34" charset="0"/>
              </a:rPr>
              <a:t>Мельникова Валентина Трофимовна</a:t>
            </a:r>
            <a:r>
              <a:rPr lang="ru-RU" sz="4000" dirty="0" smtClean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rebuchet MS" pitchFamily="34" charset="0"/>
              </a:rPr>
            </a:br>
            <a:endParaRPr lang="ru-RU" sz="40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429000"/>
            <a:ext cx="6400800" cy="1752600"/>
          </a:xfrm>
        </p:spPr>
        <p:txBody>
          <a:bodyPr/>
          <a:lstStyle/>
          <a:p>
            <a:pPr marR="0" eaLnBrk="1" hangingPunct="1"/>
            <a:r>
              <a:rPr lang="ru-RU" smtClean="0">
                <a:latin typeface="Trebuchet MS" pitchFamily="34" charset="0"/>
              </a:rPr>
              <a:t>Директор в 1966-1968 гг.</a:t>
            </a:r>
          </a:p>
          <a:p>
            <a:pPr marR="0" eaLnBrk="1" hangingPunct="1"/>
            <a:r>
              <a:rPr lang="ru-RU" smtClean="0">
                <a:latin typeface="Trebuchet MS" pitchFamily="34" charset="0"/>
              </a:rPr>
              <a:t>Организатор школы передового педагогического опыта.</a:t>
            </a: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2" cstate="print"/>
          <a:srcRect l="22711" t="20880" r="17560" b="18962"/>
          <a:stretch>
            <a:fillRect/>
          </a:stretch>
        </p:blipFill>
        <p:spPr bwMode="auto">
          <a:xfrm>
            <a:off x="6572250" y="142875"/>
            <a:ext cx="246538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17" y="404664"/>
            <a:ext cx="5940425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FF0000"/>
                </a:solidFill>
                <a:latin typeface="Trebuchet MS" pitchFamily="34" charset="0"/>
              </a:rPr>
              <a:t>Гуляева Фаина Федоровна</a:t>
            </a:r>
            <a:br>
              <a:rPr lang="ru-RU" sz="4400" i="1" dirty="0" smtClean="0">
                <a:solidFill>
                  <a:srgbClr val="FF0000"/>
                </a:solidFill>
                <a:latin typeface="Trebuchet MS" pitchFamily="34" charset="0"/>
              </a:rPr>
            </a:br>
            <a:endParaRPr lang="ru-RU" sz="4400" i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43063"/>
            <a:ext cx="6429375" cy="3429000"/>
          </a:xfrm>
        </p:spPr>
        <p:txBody>
          <a:bodyPr/>
          <a:lstStyle/>
          <a:p>
            <a:pPr marR="0" eaLnBrk="1" hangingPunct="1">
              <a:lnSpc>
                <a:spcPct val="120000"/>
              </a:lnSpc>
            </a:pPr>
            <a:r>
              <a:rPr lang="ru-RU" sz="2200" smtClean="0">
                <a:latin typeface="Trebuchet MS" pitchFamily="34" charset="0"/>
              </a:rPr>
              <a:t>Директор в 1968-1976 гг.</a:t>
            </a:r>
          </a:p>
          <a:p>
            <a:pPr marR="0" eaLnBrk="1" hangingPunct="1">
              <a:lnSpc>
                <a:spcPct val="120000"/>
              </a:lnSpc>
            </a:pPr>
            <a:r>
              <a:rPr lang="ru-RU" sz="2200" smtClean="0">
                <a:latin typeface="Trebuchet MS" pitchFamily="34" charset="0"/>
              </a:rPr>
              <a:t>Отличник народного просвещения. Делегат Первого Всесоюзного съезда учителей 1968 г. </a:t>
            </a:r>
          </a:p>
          <a:p>
            <a:pPr marR="0" eaLnBrk="1" hangingPunct="1">
              <a:lnSpc>
                <a:spcPct val="120000"/>
              </a:lnSpc>
            </a:pPr>
            <a:r>
              <a:rPr lang="ru-RU" sz="2200" smtClean="0">
                <a:latin typeface="Trebuchet MS" pitchFamily="34" charset="0"/>
              </a:rPr>
              <a:t>При ней открыт Музей комсомольской славы Железнодорожного района под руководством Корель Н.Н., внедрена кабинетная система, работа с шефами, организована  педагогическая практика студентов НГПИ.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t="3986" r="4141" b="7826"/>
          <a:stretch>
            <a:fillRect/>
          </a:stretch>
        </p:blipFill>
        <p:spPr bwMode="auto">
          <a:xfrm>
            <a:off x="6500813" y="188913"/>
            <a:ext cx="24241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52"/>
            <a:ext cx="6415046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700" i="1" dirty="0" smtClean="0">
                <a:solidFill>
                  <a:srgbClr val="FF0000"/>
                </a:solidFill>
                <a:effectLst/>
                <a:latin typeface="Trebuchet MS" pitchFamily="34" charset="0"/>
              </a:rPr>
              <a:t>Лях Василий Федотович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42875" y="1928813"/>
            <a:ext cx="6643688" cy="3643312"/>
          </a:xfrm>
        </p:spPr>
        <p:txBody>
          <a:bodyPr/>
          <a:lstStyle/>
          <a:p>
            <a:pPr marR="0" eaLnBrk="1" hangingPunct="1"/>
            <a:r>
              <a:rPr lang="ru-RU" sz="2000" smtClean="0">
                <a:latin typeface="Trebuchet MS" pitchFamily="34" charset="0"/>
              </a:rPr>
              <a:t>Директор в 1976-1980 гг.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Участник Великой Отечественной войны.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Продолжил развитие кабинетной системы. Оборудовал кабинеты техническими средствами обучения. 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Школа стала победителем городского смотра «Моя Родина СССР». </a:t>
            </a:r>
          </a:p>
          <a:p>
            <a:pPr marR="0" eaLnBrk="1" hangingPunct="1"/>
            <a:r>
              <a:rPr lang="ru-RU" sz="2000" smtClean="0">
                <a:latin typeface="Trebuchet MS" pitchFamily="34" charset="0"/>
              </a:rPr>
              <a:t>Получила развитие клубная работа по интересам: «Прометей», «КИД», «Родина», «Почемучка», «Хочу все знать».</a:t>
            </a:r>
          </a:p>
        </p:txBody>
      </p:sp>
      <p:pic>
        <p:nvPicPr>
          <p:cNvPr id="16388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42875"/>
            <a:ext cx="24320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78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42875"/>
            <a:ext cx="5975350" cy="18288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0000"/>
                </a:solidFill>
                <a:latin typeface="Trebuchet MS" pitchFamily="34" charset="0"/>
              </a:rPr>
              <a:t>Шмакова Галина Павловна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43125"/>
            <a:ext cx="6286500" cy="3929063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Возглавила школу </a:t>
            </a: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в </a:t>
            </a: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1980 </a:t>
            </a: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году.</a:t>
            </a:r>
            <a:endParaRPr lang="ru-RU" sz="23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Награждена Медалью ордена «За заслуги перед Отечеством» второй степени. Отличник народного просвещения . </a:t>
            </a: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За </a:t>
            </a: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внедрение авторской концепции школа   стала победителем конкурса «Общеобразовательных учреждений, внедряющих </a:t>
            </a:r>
            <a:r>
              <a:rPr lang="ru-RU" sz="2300" dirty="0" err="1" smtClean="0">
                <a:solidFill>
                  <a:schemeClr val="tx1"/>
                </a:solidFill>
                <a:latin typeface="Trebuchet MS" pitchFamily="34" charset="0"/>
              </a:rPr>
              <a:t>инновационно</a:t>
            </a: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–образовательные программы».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1"/>
                </a:solidFill>
                <a:latin typeface="Trebuchet MS" pitchFamily="34" charset="0"/>
              </a:rPr>
              <a:t>В 2010 году передала школу своей ученице Григорьевой А.Н., которая работала в нашей школе сначала учителем начальной школы, а затем завучем по воспитательной работе.</a:t>
            </a:r>
          </a:p>
        </p:txBody>
      </p:sp>
      <p:pic>
        <p:nvPicPr>
          <p:cNvPr id="17412" name="Picture 4" descr="Шмаков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42875"/>
            <a:ext cx="271621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C:\Documents and Settings\Чистякова\Рабочий стол\ДЛЯ МУЗЕЯ\для музея 2\Medal_of_the_Order_of_Services_to_the_Fatherland_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714750"/>
            <a:ext cx="1323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928938"/>
            <a:ext cx="5238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Григорьева Анна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Николаевна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Директор школы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 1 сентября 2010 года.</a:t>
            </a:r>
          </a:p>
        </p:txBody>
      </p:sp>
      <p:pic>
        <p:nvPicPr>
          <p:cNvPr id="2050" name="Picture 2" descr="H:\для музея\getImageCAEOCE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93663"/>
            <a:ext cx="3776663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чистякова\Pictures\p133__1__21sentyabrya2006otkryitievtorogokorpusashkol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0"/>
            <a:ext cx="65722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285750" y="4857750"/>
            <a:ext cx="8643938" cy="1811338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FF0000"/>
                </a:solidFill>
              </a:rPr>
              <a:t>1 сентября 2006 года </a:t>
            </a:r>
            <a:r>
              <a:rPr lang="ru-RU" sz="3200" smtClean="0"/>
              <a:t>состоялся удивительный праздник – ввод нового корпуса школы.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5"/>
          <p:cNvSpPr>
            <a:spLocks noChangeArrowheads="1"/>
          </p:cNvSpPr>
          <p:nvPr/>
        </p:nvSpPr>
        <p:spPr bwMode="auto">
          <a:xfrm>
            <a:off x="500063" y="785813"/>
            <a:ext cx="82153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 появлением пристройки значительно улучшились условия работы всех участников образовательного процесса. Появились новые учебные кабинеты, большая уютная столовая, введены в эксплуатацию новый медицинский блок и спортивный зал с кабинетом адаптивной физкультуры.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 2007 году </a:t>
            </a:r>
            <a:r>
              <a:rPr lang="ru-RU" sz="2800" dirty="0" smtClean="0">
                <a:solidFill>
                  <a:schemeClr val="tx1"/>
                </a:solidFill>
              </a:rPr>
              <a:t>школа стала победителем городского смотра-конкурса учебных кабинетов математики.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6082" name="Picture 2" descr="C:\Users\чистякова\Pictures\Кабинет\DSC00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71625"/>
            <a:ext cx="4333875" cy="3251200"/>
          </a:xfrm>
        </p:spPr>
      </p:pic>
      <p:pic>
        <p:nvPicPr>
          <p:cNvPr id="46083" name="Picture 3" descr="C:\Users\чистякова\Pictures\Кабинет\DSC0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3148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64991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 Ежегодно педагоги школы принимают участие в городских и районных конкурсах профессионального мастерства: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«</a:t>
            </a:r>
            <a:r>
              <a:rPr lang="ru-RU" smtClean="0">
                <a:solidFill>
                  <a:srgbClr val="FF0000"/>
                </a:solidFill>
              </a:rPr>
              <a:t>Урок года</a:t>
            </a:r>
            <a:r>
              <a:rPr lang="ru-RU" smtClean="0"/>
              <a:t>», «</a:t>
            </a:r>
            <a:r>
              <a:rPr lang="ru-RU" smtClean="0">
                <a:solidFill>
                  <a:srgbClr val="FF0000"/>
                </a:solidFill>
              </a:rPr>
              <a:t>Учитель года</a:t>
            </a:r>
            <a:r>
              <a:rPr lang="ru-RU" smtClean="0"/>
              <a:t>»,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«</a:t>
            </a:r>
            <a:r>
              <a:rPr lang="ru-RU" smtClean="0">
                <a:solidFill>
                  <a:srgbClr val="FF0000"/>
                </a:solidFill>
              </a:rPr>
              <a:t>Классный руководитель года</a:t>
            </a:r>
            <a:r>
              <a:rPr lang="ru-RU" smtClean="0"/>
              <a:t>».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С 1995 года 17 человек защищало честь школы в этих конкурсах.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В 2006 году педагог школы Маточкина Лилия Александровна стала победителем национального проекта «</a:t>
            </a:r>
            <a:r>
              <a:rPr lang="ru-RU" smtClean="0">
                <a:solidFill>
                  <a:srgbClr val="FF0000"/>
                </a:solidFill>
              </a:rPr>
              <a:t>Лучший учитель</a:t>
            </a:r>
            <a:r>
              <a:rPr lang="ru-RU" smtClean="0"/>
              <a:t>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Здесь будет возведена красавица школа</a:t>
            </a:r>
            <a:endParaRPr lang="ru-RU" dirty="0"/>
          </a:p>
        </p:txBody>
      </p:sp>
      <p:pic>
        <p:nvPicPr>
          <p:cNvPr id="4" name="Объект 3" descr="http://www.s_168.edu54.ru/images/p133__1__risunok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8459788" cy="508793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472488" cy="5792787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Сегодняшние выпускники </a:t>
            </a:r>
            <a:r>
              <a:rPr lang="ru-RU" sz="3200" dirty="0" smtClean="0"/>
              <a:t>- Гордость школы. Они являются победителями олимпиад и научно-практических конференций школьников различного уровня.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/>
              <a:t>Школьный интеллектуальный клуб «</a:t>
            </a:r>
            <a:r>
              <a:rPr lang="ru-RU" sz="3200" dirty="0" smtClean="0">
                <a:solidFill>
                  <a:srgbClr val="FF0000"/>
                </a:solidFill>
              </a:rPr>
              <a:t>Эрудит</a:t>
            </a:r>
            <a:r>
              <a:rPr lang="ru-RU" sz="3200" dirty="0" smtClean="0"/>
              <a:t>» по итогам 2008 года стал обладателем главного приза на  кубок мэра «</a:t>
            </a:r>
            <a:r>
              <a:rPr lang="ru-RU" sz="3200" dirty="0" smtClean="0">
                <a:solidFill>
                  <a:srgbClr val="FF0000"/>
                </a:solidFill>
              </a:rPr>
              <a:t>Хрустальная сова</a:t>
            </a:r>
            <a:r>
              <a:rPr lang="ru-RU" sz="3200" dirty="0" smtClean="0"/>
              <a:t>».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/>
              <a:t>За всю историю школы из её стен вышло </a:t>
            </a:r>
            <a:r>
              <a:rPr lang="ru-RU" sz="3200" dirty="0" smtClean="0">
                <a:solidFill>
                  <a:srgbClr val="FF0000"/>
                </a:solidFill>
              </a:rPr>
              <a:t>112 серебряных </a:t>
            </a:r>
            <a:r>
              <a:rPr lang="ru-RU" sz="3200" dirty="0" smtClean="0"/>
              <a:t>и </a:t>
            </a:r>
            <a:r>
              <a:rPr lang="ru-RU" sz="3200" dirty="0" smtClean="0">
                <a:solidFill>
                  <a:srgbClr val="FF0000"/>
                </a:solidFill>
              </a:rPr>
              <a:t>11 золотых </a:t>
            </a:r>
            <a:r>
              <a:rPr lang="ru-RU" sz="3200" dirty="0" smtClean="0"/>
              <a:t>медалистов.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/>
              <a:t>Ерышев Артём в 2012 году стал победителем городского конкурса «Ученик года»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385175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168 школа сегодня…</a:t>
            </a:r>
          </a:p>
        </p:txBody>
      </p:sp>
      <p:sp>
        <p:nvSpPr>
          <p:cNvPr id="2253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313" y="1412875"/>
            <a:ext cx="8607425" cy="4945063"/>
          </a:xfrm>
        </p:spPr>
        <p:txBody>
          <a:bodyPr>
            <a:normAutofit fontScale="92500" lnSpcReduction="20000"/>
          </a:bodyPr>
          <a:lstStyle/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rebuchet MS" pitchFamily="34" charset="0"/>
              </a:rPr>
              <a:t>168 </a:t>
            </a:r>
            <a:r>
              <a:rPr lang="ru-RU" sz="2800" dirty="0" smtClean="0">
                <a:latin typeface="Trebuchet MS" pitchFamily="34" charset="0"/>
              </a:rPr>
              <a:t>- это работа по программам углублённого изучения предметов ХЭЦ с 1981 года.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rebuchet MS" pitchFamily="34" charset="0"/>
              </a:rPr>
              <a:t>168 </a:t>
            </a:r>
            <a:r>
              <a:rPr lang="ru-RU" sz="2800" dirty="0" smtClean="0">
                <a:latin typeface="Trebuchet MS" pitchFamily="34" charset="0"/>
              </a:rPr>
              <a:t>- это предметы: хор и сольфеджио, музыкальная литература и ИЗО, театр и курс «Мировая художественная культура»…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rebuchet MS" pitchFamily="34" charset="0"/>
              </a:rPr>
              <a:t>168 </a:t>
            </a:r>
            <a:r>
              <a:rPr lang="ru-RU" sz="2800" dirty="0" smtClean="0">
                <a:latin typeface="Trebuchet MS" pitchFamily="34" charset="0"/>
              </a:rPr>
              <a:t>- это музыкально- литературный салон «Зажги свечу».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rebuchet MS" pitchFamily="34" charset="0"/>
              </a:rPr>
              <a:t>168 </a:t>
            </a:r>
            <a:r>
              <a:rPr lang="ru-RU" sz="2800" dirty="0" smtClean="0">
                <a:latin typeface="Trebuchet MS" pitchFamily="34" charset="0"/>
              </a:rPr>
              <a:t>- это литературный театр «Диалог» и музыкальный театр «Синяя птица», лауреаты городских фестивалей.</a:t>
            </a:r>
          </a:p>
          <a:p>
            <a:pPr marL="365760" indent="-256032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rebuchet MS" pitchFamily="34" charset="0"/>
              </a:rPr>
              <a:t>168 </a:t>
            </a:r>
            <a:r>
              <a:rPr lang="ru-RU" sz="2800" dirty="0" smtClean="0">
                <a:latin typeface="Trebuchet MS" pitchFamily="34" charset="0"/>
              </a:rPr>
              <a:t>- это хореографическая студия и танцевальные кружки, 20 хоровых коллективов.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714375"/>
            <a:ext cx="8715375" cy="550068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Победитель конкурса «</a:t>
            </a:r>
            <a:r>
              <a:rPr lang="ru-RU" sz="31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Лучшая школа Новосибирской области</a:t>
            </a:r>
            <a:r>
              <a:rPr lang="ru-RU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в номинации «Школа успеха»;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областная экспериментальная площадка по программе «Успех и успешность в образовательной деятельности как ведущее средство развития личности»;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Победитель приоритетного национального проекта «Образование»;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683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Школа  168 сегодня – это: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городская экспериментальная площадка по теме «Организация и проведение олимпиад по искусству»;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победитель городского конкурса проектов «</a:t>
            </a:r>
            <a:r>
              <a:rPr lang="ru-RU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Инновации в образовании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в номинации «Управление экспериментом»;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Участники проекта реализации образовательной программы по иностранным языкам «</a:t>
            </a:r>
            <a:r>
              <a:rPr lang="ru-RU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Оксфордское качество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Школа  168 сегодня – это: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4841" y="226170"/>
            <a:ext cx="6264696" cy="114299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Педагогический   коллектив  школы №168 </a:t>
            </a:r>
            <a:b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2011год</a:t>
            </a:r>
            <a:endParaRPr lang="ru-RU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:\для музея\getImageCAO5O4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36688"/>
            <a:ext cx="8143875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Чистякова\Рабочий стол\ДЛЯ МУЗЕЯ\для музея 2\156137700068370adf072352ac524c984688785659.jpg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75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Содержимое 1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452596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Школе 168 более  50 лет.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3200" b="1" dirty="0" smtClean="0"/>
              <a:t>Это совсем немного в истории города и страны. Однако, начиная свою жизнь в одной стране, школа продолжает сегодняшний день совсем в другом государстве. Она растёт, строится и развивается.</a:t>
            </a:r>
          </a:p>
          <a:p>
            <a:pPr algn="ctr" eaLnBrk="1" hangingPunct="1"/>
            <a:endParaRPr lang="ru-RU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10 из 4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644"/>
            <a:ext cx="9144000" cy="6759356"/>
          </a:xfrm>
          <a:prstGeom prst="rect">
            <a:avLst/>
          </a:prstGeom>
          <a:noFill/>
        </p:spPr>
      </p:pic>
      <p:pic>
        <p:nvPicPr>
          <p:cNvPr id="6" name="Picture 2" descr="H:\для музея\getImageCAL4N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12134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5500702"/>
            <a:ext cx="53464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 сегодня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ru-RU" b="1" dirty="0" smtClean="0"/>
              <a:t>НОВОСИБИРСК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b="1" dirty="0" smtClean="0"/>
              <a:t>2015 год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8845550" cy="400050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FF0000"/>
                </a:solidFill>
                <a:latin typeface="Trebuchet MS" pitchFamily="34" charset="0"/>
              </a:rPr>
              <a:t>11 сентября 1963 года </a:t>
            </a:r>
            <a:r>
              <a:rPr lang="ru-RU" sz="4400" smtClean="0">
                <a:latin typeface="Trebuchet MS" pitchFamily="34" charset="0"/>
              </a:rPr>
              <a:t>школа взметнулась на высоту трёх этажей, раскинула свои широкие крылья и приняла учителей и учащихся школ:  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Фото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714500" y="5429250"/>
            <a:ext cx="6429375" cy="935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200" b="1" dirty="0">
                <a:latin typeface="Trebuchet MS" pitchFamily="34" charset="0"/>
              </a:rPr>
              <a:t>Школа 8 на улице Ленина, 59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Чистякова\Мои документы\Мои рисунки\1225024418_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920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00188" y="5929313"/>
            <a:ext cx="6357937" cy="9286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200" b="1" dirty="0">
                <a:latin typeface="Trebuchet MS" pitchFamily="34" charset="0"/>
              </a:rPr>
              <a:t>Школа 81 на улице Ленина,8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Чистякова\Мои документы\Мои рисунки\DSCN5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215338" cy="55129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28596" y="5072075"/>
            <a:ext cx="8143875" cy="178592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76" y="5429264"/>
            <a:ext cx="682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месте школы № 8 выстроено здание администрации </a:t>
            </a:r>
          </a:p>
          <a:p>
            <a:pPr algn="ctr"/>
            <a:r>
              <a:rPr lang="ru-RU" sz="2400" dirty="0" smtClean="0"/>
              <a:t>Железнодорожного района</a:t>
            </a: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Чистякова\Мои документы\Мои рисунки\da4e01f66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7" y="-428652"/>
            <a:ext cx="9126643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5072075"/>
            <a:ext cx="8143875" cy="178592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5429264"/>
            <a:ext cx="682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месте школы № 81 выстроено здание УНИВЕРСАМА</a:t>
            </a: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2466" name="Picture 2" descr="Картинка 21 из 5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24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7704" y="5949280"/>
            <a:ext cx="55434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Это бывшая школа №25</a:t>
            </a:r>
            <a:endParaRPr lang="ru-RU" sz="4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915</Words>
  <Application>Microsoft Office PowerPoint</Application>
  <PresentationFormat>Экран (4:3)</PresentationFormat>
  <Paragraphs>116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 Unicode MS</vt:lpstr>
      <vt:lpstr>Arial</vt:lpstr>
      <vt:lpstr>Calibri</vt:lpstr>
      <vt:lpstr>Lucida Sans Unicode</vt:lpstr>
      <vt:lpstr>Trebuchet MS</vt:lpstr>
      <vt:lpstr>Verdana</vt:lpstr>
      <vt:lpstr>Wingdings</vt:lpstr>
      <vt:lpstr>Wingdings 2</vt:lpstr>
      <vt:lpstr>Wingdings 3</vt:lpstr>
      <vt:lpstr>Открытая</vt:lpstr>
      <vt:lpstr>Тема Office</vt:lpstr>
      <vt:lpstr>Так всё начиналось…</vt:lpstr>
      <vt:lpstr>Презентация PowerPoint</vt:lpstr>
      <vt:lpstr>Здесь будет возведена красавица школа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 школы №168</vt:lpstr>
      <vt:lpstr>Презентация PowerPoint</vt:lpstr>
      <vt:lpstr>1973-1975 </vt:lpstr>
      <vt:lpstr>1981 - 2011</vt:lpstr>
      <vt:lpstr>2011-2012</vt:lpstr>
      <vt:lpstr>  </vt:lpstr>
      <vt:lpstr>Зубарев Владимир Митрофанович. </vt:lpstr>
      <vt:lpstr>Мельникова Валентина Трофимовна </vt:lpstr>
      <vt:lpstr>Гуляева Фаина Федоровна </vt:lpstr>
      <vt:lpstr>Лях Василий Федотович</vt:lpstr>
      <vt:lpstr>Шмакова Галина Павловна</vt:lpstr>
      <vt:lpstr>Презентация PowerPoint</vt:lpstr>
      <vt:lpstr>Презентация PowerPoint</vt:lpstr>
      <vt:lpstr>Презентация PowerPoint</vt:lpstr>
      <vt:lpstr>В 2007 году школа стала победителем городского смотра-конкурса учебных кабинетов математики.</vt:lpstr>
      <vt:lpstr>Презентация PowerPoint</vt:lpstr>
      <vt:lpstr>Презентация PowerPoint</vt:lpstr>
      <vt:lpstr>168 школа сегодня…</vt:lpstr>
      <vt:lpstr>Школа  168 сегодня – это:</vt:lpstr>
      <vt:lpstr>Школа  168 сегодня – это:</vt:lpstr>
      <vt:lpstr>Педагогический   коллектив  школы №168  2011год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 всё начиналось…</dc:title>
  <dc:creator>Школа 168</dc:creator>
  <cp:lastModifiedBy>Слушатель</cp:lastModifiedBy>
  <cp:revision>86</cp:revision>
  <dcterms:created xsi:type="dcterms:W3CDTF">2010-12-03T05:12:19Z</dcterms:created>
  <dcterms:modified xsi:type="dcterms:W3CDTF">2015-03-31T03:58:43Z</dcterms:modified>
</cp:coreProperties>
</file>