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3" r:id="rId12"/>
    <p:sldId id="272" r:id="rId13"/>
    <p:sldId id="266" r:id="rId14"/>
    <p:sldId id="267" r:id="rId15"/>
    <p:sldId id="271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E337190-2D7A-41A4-BFAE-DB9C7F99B49B}" type="doc">
      <dgm:prSet loTypeId="urn:microsoft.com/office/officeart/2005/8/layout/cycle7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577F871-91AF-4B19-89FD-C5943F2E5B65}">
      <dgm:prSet phldrT="[Текст]"/>
      <dgm:spPr>
        <a:noFill/>
        <a:ln w="76200"/>
      </dgm:spPr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Труд</a:t>
          </a:r>
          <a:endParaRPr lang="ru-RU" b="1" dirty="0">
            <a:solidFill>
              <a:schemeClr val="tx1"/>
            </a:solidFill>
          </a:endParaRPr>
        </a:p>
      </dgm:t>
    </dgm:pt>
    <dgm:pt modelId="{A2AC1DDC-EC37-42C3-ADC2-DED6307F9018}" type="parTrans" cxnId="{51208D13-D5FF-4FB3-A536-CE64BB2F7D57}">
      <dgm:prSet/>
      <dgm:spPr/>
      <dgm:t>
        <a:bodyPr/>
        <a:lstStyle/>
        <a:p>
          <a:endParaRPr lang="ru-RU"/>
        </a:p>
      </dgm:t>
    </dgm:pt>
    <dgm:pt modelId="{7D87E95A-405C-4D05-A4C2-A920B52C828B}" type="sibTrans" cxnId="{51208D13-D5FF-4FB3-A536-CE64BB2F7D57}">
      <dgm:prSet/>
      <dgm:spPr/>
      <dgm:t>
        <a:bodyPr/>
        <a:lstStyle/>
        <a:p>
          <a:endParaRPr lang="ru-RU"/>
        </a:p>
      </dgm:t>
    </dgm:pt>
    <dgm:pt modelId="{12B95F07-78E6-482C-83BF-F9D5AA7AA68E}">
      <dgm:prSet phldrT="[Текст]"/>
      <dgm:spPr>
        <a:noFill/>
        <a:ln w="76200"/>
      </dgm:spPr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Общество</a:t>
          </a:r>
          <a:endParaRPr lang="ru-RU" b="1" dirty="0">
            <a:solidFill>
              <a:schemeClr val="tx1"/>
            </a:solidFill>
          </a:endParaRPr>
        </a:p>
      </dgm:t>
    </dgm:pt>
    <dgm:pt modelId="{3D52B875-2F4F-41FB-ADE3-A003A15CF7AB}" type="parTrans" cxnId="{2BD4E32A-1A12-4734-9972-E0035DA26F69}">
      <dgm:prSet/>
      <dgm:spPr/>
      <dgm:t>
        <a:bodyPr/>
        <a:lstStyle/>
        <a:p>
          <a:endParaRPr lang="ru-RU"/>
        </a:p>
      </dgm:t>
    </dgm:pt>
    <dgm:pt modelId="{39325325-E99B-4331-B7A1-AA476F2CE902}" type="sibTrans" cxnId="{2BD4E32A-1A12-4734-9972-E0035DA26F69}">
      <dgm:prSet/>
      <dgm:spPr/>
      <dgm:t>
        <a:bodyPr/>
        <a:lstStyle/>
        <a:p>
          <a:endParaRPr lang="ru-RU"/>
        </a:p>
      </dgm:t>
    </dgm:pt>
    <dgm:pt modelId="{E53045A5-EBC0-428F-AE83-7F05ACA2761C}">
      <dgm:prSet phldrT="[Текст]"/>
      <dgm:spPr>
        <a:noFill/>
        <a:ln w="76200"/>
      </dgm:spPr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Человек</a:t>
          </a:r>
          <a:endParaRPr lang="ru-RU" b="1" dirty="0">
            <a:solidFill>
              <a:schemeClr val="tx1"/>
            </a:solidFill>
          </a:endParaRPr>
        </a:p>
      </dgm:t>
    </dgm:pt>
    <dgm:pt modelId="{EF622FC5-E353-4744-8DBB-21BD3B5D494D}" type="parTrans" cxnId="{4678DE51-5632-47DD-8C1B-E238DA536176}">
      <dgm:prSet/>
      <dgm:spPr/>
      <dgm:t>
        <a:bodyPr/>
        <a:lstStyle/>
        <a:p>
          <a:endParaRPr lang="ru-RU"/>
        </a:p>
      </dgm:t>
    </dgm:pt>
    <dgm:pt modelId="{11D0E1F4-7276-4268-B2C5-ADB2EF221AEA}" type="sibTrans" cxnId="{4678DE51-5632-47DD-8C1B-E238DA536176}">
      <dgm:prSet/>
      <dgm:spPr/>
      <dgm:t>
        <a:bodyPr/>
        <a:lstStyle/>
        <a:p>
          <a:endParaRPr lang="ru-RU"/>
        </a:p>
      </dgm:t>
    </dgm:pt>
    <dgm:pt modelId="{075F8878-BB20-4608-9DA5-66F8A086283C}" type="pres">
      <dgm:prSet presAssocID="{3E337190-2D7A-41A4-BFAE-DB9C7F99B49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22E3951-BB96-4960-B403-B1A358E4E3C0}" type="pres">
      <dgm:prSet presAssocID="{D577F871-91AF-4B19-89FD-C5943F2E5B65}" presName="node" presStyleLbl="node1" presStyleIdx="0" presStyleCnt="3" custRadScaleRad="100153" custRadScaleInc="420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474A0A0-C8AC-479D-BF6E-521B6DCD0737}" type="pres">
      <dgm:prSet presAssocID="{7D87E95A-405C-4D05-A4C2-A920B52C828B}" presName="sibTrans" presStyleLbl="sibTrans2D1" presStyleIdx="0" presStyleCnt="3"/>
      <dgm:spPr/>
      <dgm:t>
        <a:bodyPr/>
        <a:lstStyle/>
        <a:p>
          <a:endParaRPr lang="ru-RU"/>
        </a:p>
      </dgm:t>
    </dgm:pt>
    <dgm:pt modelId="{8280D3C8-C32E-4DCF-9FCC-07DE9B07C01D}" type="pres">
      <dgm:prSet presAssocID="{7D87E95A-405C-4D05-A4C2-A920B52C828B}" presName="connectorText" presStyleLbl="sibTrans2D1" presStyleIdx="0" presStyleCnt="3"/>
      <dgm:spPr/>
      <dgm:t>
        <a:bodyPr/>
        <a:lstStyle/>
        <a:p>
          <a:endParaRPr lang="ru-RU"/>
        </a:p>
      </dgm:t>
    </dgm:pt>
    <dgm:pt modelId="{3306E5E1-BA5A-4D27-91A5-D30AE2303F8D}" type="pres">
      <dgm:prSet presAssocID="{12B95F07-78E6-482C-83BF-F9D5AA7AA68E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8575525-8619-428A-9458-F987BF50866D}" type="pres">
      <dgm:prSet presAssocID="{39325325-E99B-4331-B7A1-AA476F2CE902}" presName="sibTrans" presStyleLbl="sibTrans2D1" presStyleIdx="1" presStyleCnt="3"/>
      <dgm:spPr/>
      <dgm:t>
        <a:bodyPr/>
        <a:lstStyle/>
        <a:p>
          <a:endParaRPr lang="ru-RU"/>
        </a:p>
      </dgm:t>
    </dgm:pt>
    <dgm:pt modelId="{6232875F-C6D5-4E0C-8C52-B719AD1ADCC4}" type="pres">
      <dgm:prSet presAssocID="{39325325-E99B-4331-B7A1-AA476F2CE902}" presName="connectorText" presStyleLbl="sibTrans2D1" presStyleIdx="1" presStyleCnt="3"/>
      <dgm:spPr/>
      <dgm:t>
        <a:bodyPr/>
        <a:lstStyle/>
        <a:p>
          <a:endParaRPr lang="ru-RU"/>
        </a:p>
      </dgm:t>
    </dgm:pt>
    <dgm:pt modelId="{EC48AF57-E679-48E3-9C63-FBDEB78C82A6}" type="pres">
      <dgm:prSet presAssocID="{E53045A5-EBC0-428F-AE83-7F05ACA2761C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C91305E-07DD-40BF-A1C5-F37CE5352B88}" type="pres">
      <dgm:prSet presAssocID="{11D0E1F4-7276-4268-B2C5-ADB2EF221AEA}" presName="sibTrans" presStyleLbl="sibTrans2D1" presStyleIdx="2" presStyleCnt="3"/>
      <dgm:spPr/>
      <dgm:t>
        <a:bodyPr/>
        <a:lstStyle/>
        <a:p>
          <a:endParaRPr lang="ru-RU"/>
        </a:p>
      </dgm:t>
    </dgm:pt>
    <dgm:pt modelId="{8B8ADB5F-3DF2-4D2F-A860-8FC5355F0918}" type="pres">
      <dgm:prSet presAssocID="{11D0E1F4-7276-4268-B2C5-ADB2EF221AEA}" presName="connectorText" presStyleLbl="sibTrans2D1" presStyleIdx="2" presStyleCnt="3"/>
      <dgm:spPr/>
      <dgm:t>
        <a:bodyPr/>
        <a:lstStyle/>
        <a:p>
          <a:endParaRPr lang="ru-RU"/>
        </a:p>
      </dgm:t>
    </dgm:pt>
  </dgm:ptLst>
  <dgm:cxnLst>
    <dgm:cxn modelId="{601903F5-A1C0-48C9-B414-8C2471610AB0}" type="presOf" srcId="{E53045A5-EBC0-428F-AE83-7F05ACA2761C}" destId="{EC48AF57-E679-48E3-9C63-FBDEB78C82A6}" srcOrd="0" destOrd="0" presId="urn:microsoft.com/office/officeart/2005/8/layout/cycle7"/>
    <dgm:cxn modelId="{3EE9E36C-B6C8-400B-B176-50295AA33AC2}" type="presOf" srcId="{11D0E1F4-7276-4268-B2C5-ADB2EF221AEA}" destId="{8B8ADB5F-3DF2-4D2F-A860-8FC5355F0918}" srcOrd="1" destOrd="0" presId="urn:microsoft.com/office/officeart/2005/8/layout/cycle7"/>
    <dgm:cxn modelId="{2BD4E32A-1A12-4734-9972-E0035DA26F69}" srcId="{3E337190-2D7A-41A4-BFAE-DB9C7F99B49B}" destId="{12B95F07-78E6-482C-83BF-F9D5AA7AA68E}" srcOrd="1" destOrd="0" parTransId="{3D52B875-2F4F-41FB-ADE3-A003A15CF7AB}" sibTransId="{39325325-E99B-4331-B7A1-AA476F2CE902}"/>
    <dgm:cxn modelId="{E5C8D8B6-259E-4FC0-AFD7-21056DA65EB2}" type="presOf" srcId="{D577F871-91AF-4B19-89FD-C5943F2E5B65}" destId="{B22E3951-BB96-4960-B403-B1A358E4E3C0}" srcOrd="0" destOrd="0" presId="urn:microsoft.com/office/officeart/2005/8/layout/cycle7"/>
    <dgm:cxn modelId="{ED1A8A8D-2760-4C57-835E-9C532EC70E1C}" type="presOf" srcId="{11D0E1F4-7276-4268-B2C5-ADB2EF221AEA}" destId="{8C91305E-07DD-40BF-A1C5-F37CE5352B88}" srcOrd="0" destOrd="0" presId="urn:microsoft.com/office/officeart/2005/8/layout/cycle7"/>
    <dgm:cxn modelId="{B95D4A18-F232-46A9-BD87-29FB0D222DC7}" type="presOf" srcId="{3E337190-2D7A-41A4-BFAE-DB9C7F99B49B}" destId="{075F8878-BB20-4608-9DA5-66F8A086283C}" srcOrd="0" destOrd="0" presId="urn:microsoft.com/office/officeart/2005/8/layout/cycle7"/>
    <dgm:cxn modelId="{54417567-5CA2-43D2-B172-AC3CB9B1F5C6}" type="presOf" srcId="{39325325-E99B-4331-B7A1-AA476F2CE902}" destId="{6232875F-C6D5-4E0C-8C52-B719AD1ADCC4}" srcOrd="1" destOrd="0" presId="urn:microsoft.com/office/officeart/2005/8/layout/cycle7"/>
    <dgm:cxn modelId="{2983654C-2205-423E-B4AE-150ED13BE5E8}" type="presOf" srcId="{7D87E95A-405C-4D05-A4C2-A920B52C828B}" destId="{8280D3C8-C32E-4DCF-9FCC-07DE9B07C01D}" srcOrd="1" destOrd="0" presId="urn:microsoft.com/office/officeart/2005/8/layout/cycle7"/>
    <dgm:cxn modelId="{4678DE51-5632-47DD-8C1B-E238DA536176}" srcId="{3E337190-2D7A-41A4-BFAE-DB9C7F99B49B}" destId="{E53045A5-EBC0-428F-AE83-7F05ACA2761C}" srcOrd="2" destOrd="0" parTransId="{EF622FC5-E353-4744-8DBB-21BD3B5D494D}" sibTransId="{11D0E1F4-7276-4268-B2C5-ADB2EF221AEA}"/>
    <dgm:cxn modelId="{51208D13-D5FF-4FB3-A536-CE64BB2F7D57}" srcId="{3E337190-2D7A-41A4-BFAE-DB9C7F99B49B}" destId="{D577F871-91AF-4B19-89FD-C5943F2E5B65}" srcOrd="0" destOrd="0" parTransId="{A2AC1DDC-EC37-42C3-ADC2-DED6307F9018}" sibTransId="{7D87E95A-405C-4D05-A4C2-A920B52C828B}"/>
    <dgm:cxn modelId="{F022F040-D2E3-4C0C-98AB-EF2A3845ACA2}" type="presOf" srcId="{39325325-E99B-4331-B7A1-AA476F2CE902}" destId="{08575525-8619-428A-9458-F987BF50866D}" srcOrd="0" destOrd="0" presId="urn:microsoft.com/office/officeart/2005/8/layout/cycle7"/>
    <dgm:cxn modelId="{83FFAA3D-19E7-4567-B793-D05E8B5DE5E8}" type="presOf" srcId="{7D87E95A-405C-4D05-A4C2-A920B52C828B}" destId="{A474A0A0-C8AC-479D-BF6E-521B6DCD0737}" srcOrd="0" destOrd="0" presId="urn:microsoft.com/office/officeart/2005/8/layout/cycle7"/>
    <dgm:cxn modelId="{0E5C16AC-6816-4FC9-8249-F40F708283AB}" type="presOf" srcId="{12B95F07-78E6-482C-83BF-F9D5AA7AA68E}" destId="{3306E5E1-BA5A-4D27-91A5-D30AE2303F8D}" srcOrd="0" destOrd="0" presId="urn:microsoft.com/office/officeart/2005/8/layout/cycle7"/>
    <dgm:cxn modelId="{706A65D9-5BF4-46B5-BCBF-83685D403E63}" type="presParOf" srcId="{075F8878-BB20-4608-9DA5-66F8A086283C}" destId="{B22E3951-BB96-4960-B403-B1A358E4E3C0}" srcOrd="0" destOrd="0" presId="urn:microsoft.com/office/officeart/2005/8/layout/cycle7"/>
    <dgm:cxn modelId="{0FF79E9D-A48A-4FC4-A40B-77FF6541CE23}" type="presParOf" srcId="{075F8878-BB20-4608-9DA5-66F8A086283C}" destId="{A474A0A0-C8AC-479D-BF6E-521B6DCD0737}" srcOrd="1" destOrd="0" presId="urn:microsoft.com/office/officeart/2005/8/layout/cycle7"/>
    <dgm:cxn modelId="{F2871FB6-0852-4499-9F09-750263EC24A8}" type="presParOf" srcId="{A474A0A0-C8AC-479D-BF6E-521B6DCD0737}" destId="{8280D3C8-C32E-4DCF-9FCC-07DE9B07C01D}" srcOrd="0" destOrd="0" presId="urn:microsoft.com/office/officeart/2005/8/layout/cycle7"/>
    <dgm:cxn modelId="{0D6150AA-2684-4FB9-85FE-B2DB5DF45ACC}" type="presParOf" srcId="{075F8878-BB20-4608-9DA5-66F8A086283C}" destId="{3306E5E1-BA5A-4D27-91A5-D30AE2303F8D}" srcOrd="2" destOrd="0" presId="urn:microsoft.com/office/officeart/2005/8/layout/cycle7"/>
    <dgm:cxn modelId="{A408AE16-7307-48D6-B0A3-EB2B348A6AF0}" type="presParOf" srcId="{075F8878-BB20-4608-9DA5-66F8A086283C}" destId="{08575525-8619-428A-9458-F987BF50866D}" srcOrd="3" destOrd="0" presId="urn:microsoft.com/office/officeart/2005/8/layout/cycle7"/>
    <dgm:cxn modelId="{F23619F3-6F75-4CF4-8374-ADA77DDB3E79}" type="presParOf" srcId="{08575525-8619-428A-9458-F987BF50866D}" destId="{6232875F-C6D5-4E0C-8C52-B719AD1ADCC4}" srcOrd="0" destOrd="0" presId="urn:microsoft.com/office/officeart/2005/8/layout/cycle7"/>
    <dgm:cxn modelId="{1EF81C19-E1B0-40B6-9A45-7AE58F2AC9E8}" type="presParOf" srcId="{075F8878-BB20-4608-9DA5-66F8A086283C}" destId="{EC48AF57-E679-48E3-9C63-FBDEB78C82A6}" srcOrd="4" destOrd="0" presId="urn:microsoft.com/office/officeart/2005/8/layout/cycle7"/>
    <dgm:cxn modelId="{ACCF065A-AB24-46CD-A08B-604B1FCE5AC1}" type="presParOf" srcId="{075F8878-BB20-4608-9DA5-66F8A086283C}" destId="{8C91305E-07DD-40BF-A1C5-F37CE5352B88}" srcOrd="5" destOrd="0" presId="urn:microsoft.com/office/officeart/2005/8/layout/cycle7"/>
    <dgm:cxn modelId="{A73F8FFF-DA08-4A02-BC9D-EA238C2D3845}" type="presParOf" srcId="{8C91305E-07DD-40BF-A1C5-F37CE5352B88}" destId="{8B8ADB5F-3DF2-4D2F-A860-8FC5355F0918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E337190-2D7A-41A4-BFAE-DB9C7F99B49B}" type="doc">
      <dgm:prSet loTypeId="urn:microsoft.com/office/officeart/2005/8/layout/cycle7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577F871-91AF-4B19-89FD-C5943F2E5B65}">
      <dgm:prSet phldrT="[Текст]"/>
      <dgm:spPr>
        <a:noFill/>
        <a:ln w="76200"/>
      </dgm:spPr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Экономический </a:t>
          </a:r>
        </a:p>
        <a:p>
          <a:r>
            <a:rPr lang="ru-RU" b="1" dirty="0" smtClean="0">
              <a:solidFill>
                <a:schemeClr val="tx1"/>
              </a:solidFill>
            </a:rPr>
            <a:t>ресурс</a:t>
          </a:r>
          <a:endParaRPr lang="ru-RU" b="1" dirty="0">
            <a:solidFill>
              <a:schemeClr val="tx1"/>
            </a:solidFill>
          </a:endParaRPr>
        </a:p>
      </dgm:t>
    </dgm:pt>
    <dgm:pt modelId="{A2AC1DDC-EC37-42C3-ADC2-DED6307F9018}" type="parTrans" cxnId="{51208D13-D5FF-4FB3-A536-CE64BB2F7D57}">
      <dgm:prSet/>
      <dgm:spPr/>
      <dgm:t>
        <a:bodyPr/>
        <a:lstStyle/>
        <a:p>
          <a:endParaRPr lang="ru-RU"/>
        </a:p>
      </dgm:t>
    </dgm:pt>
    <dgm:pt modelId="{7D87E95A-405C-4D05-A4C2-A920B52C828B}" type="sibTrans" cxnId="{51208D13-D5FF-4FB3-A536-CE64BB2F7D57}">
      <dgm:prSet/>
      <dgm:spPr/>
      <dgm:t>
        <a:bodyPr/>
        <a:lstStyle/>
        <a:p>
          <a:endParaRPr lang="ru-RU"/>
        </a:p>
      </dgm:t>
    </dgm:pt>
    <dgm:pt modelId="{12B95F07-78E6-482C-83BF-F9D5AA7AA68E}">
      <dgm:prSet phldrT="[Текст]"/>
      <dgm:spPr>
        <a:noFill/>
        <a:ln w="76200"/>
      </dgm:spPr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Государство</a:t>
          </a:r>
          <a:endParaRPr lang="ru-RU" b="1" dirty="0">
            <a:solidFill>
              <a:schemeClr val="tx1"/>
            </a:solidFill>
          </a:endParaRPr>
        </a:p>
      </dgm:t>
    </dgm:pt>
    <dgm:pt modelId="{3D52B875-2F4F-41FB-ADE3-A003A15CF7AB}" type="parTrans" cxnId="{2BD4E32A-1A12-4734-9972-E0035DA26F69}">
      <dgm:prSet/>
      <dgm:spPr/>
      <dgm:t>
        <a:bodyPr/>
        <a:lstStyle/>
        <a:p>
          <a:endParaRPr lang="ru-RU"/>
        </a:p>
      </dgm:t>
    </dgm:pt>
    <dgm:pt modelId="{39325325-E99B-4331-B7A1-AA476F2CE902}" type="sibTrans" cxnId="{2BD4E32A-1A12-4734-9972-E0035DA26F69}">
      <dgm:prSet/>
      <dgm:spPr/>
      <dgm:t>
        <a:bodyPr/>
        <a:lstStyle/>
        <a:p>
          <a:endParaRPr lang="ru-RU"/>
        </a:p>
      </dgm:t>
    </dgm:pt>
    <dgm:pt modelId="{E53045A5-EBC0-428F-AE83-7F05ACA2761C}">
      <dgm:prSet phldrT="[Текст]"/>
      <dgm:spPr>
        <a:noFill/>
        <a:ln w="76200"/>
      </dgm:spPr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Факторный доход</a:t>
          </a:r>
          <a:endParaRPr lang="ru-RU" b="1" dirty="0">
            <a:solidFill>
              <a:schemeClr val="tx1"/>
            </a:solidFill>
          </a:endParaRPr>
        </a:p>
      </dgm:t>
    </dgm:pt>
    <dgm:pt modelId="{EF622FC5-E353-4744-8DBB-21BD3B5D494D}" type="parTrans" cxnId="{4678DE51-5632-47DD-8C1B-E238DA536176}">
      <dgm:prSet/>
      <dgm:spPr/>
      <dgm:t>
        <a:bodyPr/>
        <a:lstStyle/>
        <a:p>
          <a:endParaRPr lang="ru-RU"/>
        </a:p>
      </dgm:t>
    </dgm:pt>
    <dgm:pt modelId="{11D0E1F4-7276-4268-B2C5-ADB2EF221AEA}" type="sibTrans" cxnId="{4678DE51-5632-47DD-8C1B-E238DA536176}">
      <dgm:prSet/>
      <dgm:spPr/>
      <dgm:t>
        <a:bodyPr/>
        <a:lstStyle/>
        <a:p>
          <a:endParaRPr lang="ru-RU"/>
        </a:p>
      </dgm:t>
    </dgm:pt>
    <dgm:pt modelId="{075F8878-BB20-4608-9DA5-66F8A086283C}" type="pres">
      <dgm:prSet presAssocID="{3E337190-2D7A-41A4-BFAE-DB9C7F99B49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22E3951-BB96-4960-B403-B1A358E4E3C0}" type="pres">
      <dgm:prSet presAssocID="{D577F871-91AF-4B19-89FD-C5943F2E5B65}" presName="node" presStyleLbl="node1" presStyleIdx="0" presStyleCnt="3" custRadScaleRad="100153" custRadScaleInc="420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474A0A0-C8AC-479D-BF6E-521B6DCD0737}" type="pres">
      <dgm:prSet presAssocID="{7D87E95A-405C-4D05-A4C2-A920B52C828B}" presName="sibTrans" presStyleLbl="sibTrans2D1" presStyleIdx="0" presStyleCnt="3"/>
      <dgm:spPr/>
      <dgm:t>
        <a:bodyPr/>
        <a:lstStyle/>
        <a:p>
          <a:endParaRPr lang="ru-RU"/>
        </a:p>
      </dgm:t>
    </dgm:pt>
    <dgm:pt modelId="{8280D3C8-C32E-4DCF-9FCC-07DE9B07C01D}" type="pres">
      <dgm:prSet presAssocID="{7D87E95A-405C-4D05-A4C2-A920B52C828B}" presName="connectorText" presStyleLbl="sibTrans2D1" presStyleIdx="0" presStyleCnt="3"/>
      <dgm:spPr/>
      <dgm:t>
        <a:bodyPr/>
        <a:lstStyle/>
        <a:p>
          <a:endParaRPr lang="ru-RU"/>
        </a:p>
      </dgm:t>
    </dgm:pt>
    <dgm:pt modelId="{3306E5E1-BA5A-4D27-91A5-D30AE2303F8D}" type="pres">
      <dgm:prSet presAssocID="{12B95F07-78E6-482C-83BF-F9D5AA7AA68E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8575525-8619-428A-9458-F987BF50866D}" type="pres">
      <dgm:prSet presAssocID="{39325325-E99B-4331-B7A1-AA476F2CE902}" presName="sibTrans" presStyleLbl="sibTrans2D1" presStyleIdx="1" presStyleCnt="3"/>
      <dgm:spPr/>
      <dgm:t>
        <a:bodyPr/>
        <a:lstStyle/>
        <a:p>
          <a:endParaRPr lang="ru-RU"/>
        </a:p>
      </dgm:t>
    </dgm:pt>
    <dgm:pt modelId="{6232875F-C6D5-4E0C-8C52-B719AD1ADCC4}" type="pres">
      <dgm:prSet presAssocID="{39325325-E99B-4331-B7A1-AA476F2CE902}" presName="connectorText" presStyleLbl="sibTrans2D1" presStyleIdx="1" presStyleCnt="3"/>
      <dgm:spPr/>
      <dgm:t>
        <a:bodyPr/>
        <a:lstStyle/>
        <a:p>
          <a:endParaRPr lang="ru-RU"/>
        </a:p>
      </dgm:t>
    </dgm:pt>
    <dgm:pt modelId="{EC48AF57-E679-48E3-9C63-FBDEB78C82A6}" type="pres">
      <dgm:prSet presAssocID="{E53045A5-EBC0-428F-AE83-7F05ACA2761C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C91305E-07DD-40BF-A1C5-F37CE5352B88}" type="pres">
      <dgm:prSet presAssocID="{11D0E1F4-7276-4268-B2C5-ADB2EF221AEA}" presName="sibTrans" presStyleLbl="sibTrans2D1" presStyleIdx="2" presStyleCnt="3"/>
      <dgm:spPr/>
      <dgm:t>
        <a:bodyPr/>
        <a:lstStyle/>
        <a:p>
          <a:endParaRPr lang="ru-RU"/>
        </a:p>
      </dgm:t>
    </dgm:pt>
    <dgm:pt modelId="{8B8ADB5F-3DF2-4D2F-A860-8FC5355F0918}" type="pres">
      <dgm:prSet presAssocID="{11D0E1F4-7276-4268-B2C5-ADB2EF221AEA}" presName="connectorText" presStyleLbl="sibTrans2D1" presStyleIdx="2" presStyleCnt="3"/>
      <dgm:spPr/>
      <dgm:t>
        <a:bodyPr/>
        <a:lstStyle/>
        <a:p>
          <a:endParaRPr lang="ru-RU"/>
        </a:p>
      </dgm:t>
    </dgm:pt>
  </dgm:ptLst>
  <dgm:cxnLst>
    <dgm:cxn modelId="{B3060351-5C9C-4B3B-BAE5-BCB00BA30740}" type="presOf" srcId="{3E337190-2D7A-41A4-BFAE-DB9C7F99B49B}" destId="{075F8878-BB20-4608-9DA5-66F8A086283C}" srcOrd="0" destOrd="0" presId="urn:microsoft.com/office/officeart/2005/8/layout/cycle7"/>
    <dgm:cxn modelId="{A919D17D-96A5-4F7E-BBE8-57CCEC00A005}" type="presOf" srcId="{D577F871-91AF-4B19-89FD-C5943F2E5B65}" destId="{B22E3951-BB96-4960-B403-B1A358E4E3C0}" srcOrd="0" destOrd="0" presId="urn:microsoft.com/office/officeart/2005/8/layout/cycle7"/>
    <dgm:cxn modelId="{2BD4E32A-1A12-4734-9972-E0035DA26F69}" srcId="{3E337190-2D7A-41A4-BFAE-DB9C7F99B49B}" destId="{12B95F07-78E6-482C-83BF-F9D5AA7AA68E}" srcOrd="1" destOrd="0" parTransId="{3D52B875-2F4F-41FB-ADE3-A003A15CF7AB}" sibTransId="{39325325-E99B-4331-B7A1-AA476F2CE902}"/>
    <dgm:cxn modelId="{D1F0A0BE-CE72-481A-9B13-104D5072E7BC}" type="presOf" srcId="{39325325-E99B-4331-B7A1-AA476F2CE902}" destId="{6232875F-C6D5-4E0C-8C52-B719AD1ADCC4}" srcOrd="1" destOrd="0" presId="urn:microsoft.com/office/officeart/2005/8/layout/cycle7"/>
    <dgm:cxn modelId="{B22E741C-2B3F-4BB2-914B-F5EA5FC0FF54}" type="presOf" srcId="{39325325-E99B-4331-B7A1-AA476F2CE902}" destId="{08575525-8619-428A-9458-F987BF50866D}" srcOrd="0" destOrd="0" presId="urn:microsoft.com/office/officeart/2005/8/layout/cycle7"/>
    <dgm:cxn modelId="{C21FC11C-6BC2-493E-9B10-B376164B73B9}" type="presOf" srcId="{11D0E1F4-7276-4268-B2C5-ADB2EF221AEA}" destId="{8C91305E-07DD-40BF-A1C5-F37CE5352B88}" srcOrd="0" destOrd="0" presId="urn:microsoft.com/office/officeart/2005/8/layout/cycle7"/>
    <dgm:cxn modelId="{4678DE51-5632-47DD-8C1B-E238DA536176}" srcId="{3E337190-2D7A-41A4-BFAE-DB9C7F99B49B}" destId="{E53045A5-EBC0-428F-AE83-7F05ACA2761C}" srcOrd="2" destOrd="0" parTransId="{EF622FC5-E353-4744-8DBB-21BD3B5D494D}" sibTransId="{11D0E1F4-7276-4268-B2C5-ADB2EF221AEA}"/>
    <dgm:cxn modelId="{51208D13-D5FF-4FB3-A536-CE64BB2F7D57}" srcId="{3E337190-2D7A-41A4-BFAE-DB9C7F99B49B}" destId="{D577F871-91AF-4B19-89FD-C5943F2E5B65}" srcOrd="0" destOrd="0" parTransId="{A2AC1DDC-EC37-42C3-ADC2-DED6307F9018}" sibTransId="{7D87E95A-405C-4D05-A4C2-A920B52C828B}"/>
    <dgm:cxn modelId="{AC4A21C0-1D9C-4024-9C0A-8395BA191874}" type="presOf" srcId="{7D87E95A-405C-4D05-A4C2-A920B52C828B}" destId="{8280D3C8-C32E-4DCF-9FCC-07DE9B07C01D}" srcOrd="1" destOrd="0" presId="urn:microsoft.com/office/officeart/2005/8/layout/cycle7"/>
    <dgm:cxn modelId="{131FD76A-5315-485C-95C0-6EEDD86B7E88}" type="presOf" srcId="{E53045A5-EBC0-428F-AE83-7F05ACA2761C}" destId="{EC48AF57-E679-48E3-9C63-FBDEB78C82A6}" srcOrd="0" destOrd="0" presId="urn:microsoft.com/office/officeart/2005/8/layout/cycle7"/>
    <dgm:cxn modelId="{B7360F18-C732-4981-B884-204417A45655}" type="presOf" srcId="{11D0E1F4-7276-4268-B2C5-ADB2EF221AEA}" destId="{8B8ADB5F-3DF2-4D2F-A860-8FC5355F0918}" srcOrd="1" destOrd="0" presId="urn:microsoft.com/office/officeart/2005/8/layout/cycle7"/>
    <dgm:cxn modelId="{9C0411BA-141B-4862-8FF6-4D389558386D}" type="presOf" srcId="{7D87E95A-405C-4D05-A4C2-A920B52C828B}" destId="{A474A0A0-C8AC-479D-BF6E-521B6DCD0737}" srcOrd="0" destOrd="0" presId="urn:microsoft.com/office/officeart/2005/8/layout/cycle7"/>
    <dgm:cxn modelId="{934B4DA8-45A9-45A1-9610-104063F9A99A}" type="presOf" srcId="{12B95F07-78E6-482C-83BF-F9D5AA7AA68E}" destId="{3306E5E1-BA5A-4D27-91A5-D30AE2303F8D}" srcOrd="0" destOrd="0" presId="urn:microsoft.com/office/officeart/2005/8/layout/cycle7"/>
    <dgm:cxn modelId="{6D467665-FB37-4FE5-B34F-B04F1A31E58E}" type="presParOf" srcId="{075F8878-BB20-4608-9DA5-66F8A086283C}" destId="{B22E3951-BB96-4960-B403-B1A358E4E3C0}" srcOrd="0" destOrd="0" presId="urn:microsoft.com/office/officeart/2005/8/layout/cycle7"/>
    <dgm:cxn modelId="{D10C9B37-069E-44E7-B705-1920460B4BDE}" type="presParOf" srcId="{075F8878-BB20-4608-9DA5-66F8A086283C}" destId="{A474A0A0-C8AC-479D-BF6E-521B6DCD0737}" srcOrd="1" destOrd="0" presId="urn:microsoft.com/office/officeart/2005/8/layout/cycle7"/>
    <dgm:cxn modelId="{1BC5C471-84B7-4C7E-B5B6-0B274AC43ED9}" type="presParOf" srcId="{A474A0A0-C8AC-479D-BF6E-521B6DCD0737}" destId="{8280D3C8-C32E-4DCF-9FCC-07DE9B07C01D}" srcOrd="0" destOrd="0" presId="urn:microsoft.com/office/officeart/2005/8/layout/cycle7"/>
    <dgm:cxn modelId="{1140687A-1CBB-4BF5-B402-3392AC8BC099}" type="presParOf" srcId="{075F8878-BB20-4608-9DA5-66F8A086283C}" destId="{3306E5E1-BA5A-4D27-91A5-D30AE2303F8D}" srcOrd="2" destOrd="0" presId="urn:microsoft.com/office/officeart/2005/8/layout/cycle7"/>
    <dgm:cxn modelId="{93413F94-95D0-46AB-A748-B712844DFDEE}" type="presParOf" srcId="{075F8878-BB20-4608-9DA5-66F8A086283C}" destId="{08575525-8619-428A-9458-F987BF50866D}" srcOrd="3" destOrd="0" presId="urn:microsoft.com/office/officeart/2005/8/layout/cycle7"/>
    <dgm:cxn modelId="{3C5C927E-EEA8-4DBA-B6FE-9F976C00561C}" type="presParOf" srcId="{08575525-8619-428A-9458-F987BF50866D}" destId="{6232875F-C6D5-4E0C-8C52-B719AD1ADCC4}" srcOrd="0" destOrd="0" presId="urn:microsoft.com/office/officeart/2005/8/layout/cycle7"/>
    <dgm:cxn modelId="{778E76F3-0542-41CB-944C-E87220C4294E}" type="presParOf" srcId="{075F8878-BB20-4608-9DA5-66F8A086283C}" destId="{EC48AF57-E679-48E3-9C63-FBDEB78C82A6}" srcOrd="4" destOrd="0" presId="urn:microsoft.com/office/officeart/2005/8/layout/cycle7"/>
    <dgm:cxn modelId="{AB801224-82EE-474D-AE60-4102478C4F36}" type="presParOf" srcId="{075F8878-BB20-4608-9DA5-66F8A086283C}" destId="{8C91305E-07DD-40BF-A1C5-F37CE5352B88}" srcOrd="5" destOrd="0" presId="urn:microsoft.com/office/officeart/2005/8/layout/cycle7"/>
    <dgm:cxn modelId="{9D21DDCC-6A62-4E98-BDD8-89A08CE212BC}" type="presParOf" srcId="{8C91305E-07DD-40BF-A1C5-F37CE5352B88}" destId="{8B8ADB5F-3DF2-4D2F-A860-8FC5355F0918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2E3951-BB96-4960-B403-B1A358E4E3C0}">
      <dsp:nvSpPr>
        <dsp:cNvPr id="0" name=""/>
        <dsp:cNvSpPr/>
      </dsp:nvSpPr>
      <dsp:spPr>
        <a:xfrm>
          <a:off x="2962673" y="8"/>
          <a:ext cx="2515492" cy="1257746"/>
        </a:xfrm>
        <a:prstGeom prst="roundRect">
          <a:avLst>
            <a:gd name="adj" fmla="val 10000"/>
          </a:avLst>
        </a:prstGeom>
        <a:noFill/>
        <a:ln w="762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800" b="1" kern="1200" dirty="0" smtClean="0">
              <a:solidFill>
                <a:schemeClr val="tx1"/>
              </a:solidFill>
            </a:rPr>
            <a:t>Труд</a:t>
          </a:r>
          <a:endParaRPr lang="ru-RU" sz="3800" b="1" kern="1200" dirty="0">
            <a:solidFill>
              <a:schemeClr val="tx1"/>
            </a:solidFill>
          </a:endParaRPr>
        </a:p>
      </dsp:txBody>
      <dsp:txXfrm>
        <a:off x="2999511" y="36846"/>
        <a:ext cx="2441816" cy="1184070"/>
      </dsp:txXfrm>
    </dsp:sp>
    <dsp:sp modelId="{A474A0A0-C8AC-479D-BF6E-521B6DCD0737}">
      <dsp:nvSpPr>
        <dsp:cNvPr id="0" name=""/>
        <dsp:cNvSpPr/>
      </dsp:nvSpPr>
      <dsp:spPr>
        <a:xfrm rot="3677213">
          <a:off x="4550797" y="2207923"/>
          <a:ext cx="1310324" cy="440211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/>
        </a:p>
      </dsp:txBody>
      <dsp:txXfrm>
        <a:off x="4682860" y="2295965"/>
        <a:ext cx="1046198" cy="264127"/>
      </dsp:txXfrm>
    </dsp:sp>
    <dsp:sp modelId="{3306E5E1-BA5A-4D27-91A5-D30AE2303F8D}">
      <dsp:nvSpPr>
        <dsp:cNvPr id="0" name=""/>
        <dsp:cNvSpPr/>
      </dsp:nvSpPr>
      <dsp:spPr>
        <a:xfrm>
          <a:off x="4933752" y="3598302"/>
          <a:ext cx="2515492" cy="1257746"/>
        </a:xfrm>
        <a:prstGeom prst="roundRect">
          <a:avLst>
            <a:gd name="adj" fmla="val 10000"/>
          </a:avLst>
        </a:prstGeom>
        <a:noFill/>
        <a:ln w="762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800" b="1" kern="1200" dirty="0" smtClean="0">
              <a:solidFill>
                <a:schemeClr val="tx1"/>
              </a:solidFill>
            </a:rPr>
            <a:t>Общество</a:t>
          </a:r>
          <a:endParaRPr lang="ru-RU" sz="3800" b="1" kern="1200" dirty="0">
            <a:solidFill>
              <a:schemeClr val="tx1"/>
            </a:solidFill>
          </a:endParaRPr>
        </a:p>
      </dsp:txBody>
      <dsp:txXfrm>
        <a:off x="4970590" y="3635140"/>
        <a:ext cx="2441816" cy="1184070"/>
      </dsp:txXfrm>
    </dsp:sp>
    <dsp:sp modelId="{08575525-8619-428A-9458-F987BF50866D}">
      <dsp:nvSpPr>
        <dsp:cNvPr id="0" name=""/>
        <dsp:cNvSpPr/>
      </dsp:nvSpPr>
      <dsp:spPr>
        <a:xfrm rot="10800000">
          <a:off x="3459637" y="4007070"/>
          <a:ext cx="1310324" cy="440211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/>
        </a:p>
      </dsp:txBody>
      <dsp:txXfrm rot="10800000">
        <a:off x="3591700" y="4095112"/>
        <a:ext cx="1046198" cy="264127"/>
      </dsp:txXfrm>
    </dsp:sp>
    <dsp:sp modelId="{EC48AF57-E679-48E3-9C63-FBDEB78C82A6}">
      <dsp:nvSpPr>
        <dsp:cNvPr id="0" name=""/>
        <dsp:cNvSpPr/>
      </dsp:nvSpPr>
      <dsp:spPr>
        <a:xfrm>
          <a:off x="780354" y="3598302"/>
          <a:ext cx="2515492" cy="1257746"/>
        </a:xfrm>
        <a:prstGeom prst="roundRect">
          <a:avLst>
            <a:gd name="adj" fmla="val 10000"/>
          </a:avLst>
        </a:prstGeom>
        <a:noFill/>
        <a:ln w="762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800" b="1" kern="1200" dirty="0" smtClean="0">
              <a:solidFill>
                <a:schemeClr val="tx1"/>
              </a:solidFill>
            </a:rPr>
            <a:t>Человек</a:t>
          </a:r>
          <a:endParaRPr lang="ru-RU" sz="3800" b="1" kern="1200" dirty="0">
            <a:solidFill>
              <a:schemeClr val="tx1"/>
            </a:solidFill>
          </a:endParaRPr>
        </a:p>
      </dsp:txBody>
      <dsp:txXfrm>
        <a:off x="817192" y="3635140"/>
        <a:ext cx="2441816" cy="1184070"/>
      </dsp:txXfrm>
    </dsp:sp>
    <dsp:sp modelId="{8C91305E-07DD-40BF-A1C5-F37CE5352B88}">
      <dsp:nvSpPr>
        <dsp:cNvPr id="0" name=""/>
        <dsp:cNvSpPr/>
      </dsp:nvSpPr>
      <dsp:spPr>
        <a:xfrm rot="18074177">
          <a:off x="2474098" y="2207923"/>
          <a:ext cx="1310324" cy="440211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/>
        </a:p>
      </dsp:txBody>
      <dsp:txXfrm>
        <a:off x="2606161" y="2295965"/>
        <a:ext cx="1046198" cy="26412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2E3951-BB96-4960-B403-B1A358E4E3C0}">
      <dsp:nvSpPr>
        <dsp:cNvPr id="0" name=""/>
        <dsp:cNvSpPr/>
      </dsp:nvSpPr>
      <dsp:spPr>
        <a:xfrm>
          <a:off x="2962673" y="8"/>
          <a:ext cx="2515492" cy="1257746"/>
        </a:xfrm>
        <a:prstGeom prst="roundRect">
          <a:avLst>
            <a:gd name="adj" fmla="val 10000"/>
          </a:avLst>
        </a:prstGeom>
        <a:noFill/>
        <a:ln w="762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kern="1200" dirty="0" smtClean="0">
              <a:solidFill>
                <a:schemeClr val="tx1"/>
              </a:solidFill>
            </a:rPr>
            <a:t>Экономический 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kern="1200" dirty="0" smtClean="0">
              <a:solidFill>
                <a:schemeClr val="tx1"/>
              </a:solidFill>
            </a:rPr>
            <a:t>ресурс</a:t>
          </a:r>
          <a:endParaRPr lang="ru-RU" sz="2500" b="1" kern="1200" dirty="0">
            <a:solidFill>
              <a:schemeClr val="tx1"/>
            </a:solidFill>
          </a:endParaRPr>
        </a:p>
      </dsp:txBody>
      <dsp:txXfrm>
        <a:off x="2999511" y="36846"/>
        <a:ext cx="2441816" cy="1184070"/>
      </dsp:txXfrm>
    </dsp:sp>
    <dsp:sp modelId="{A474A0A0-C8AC-479D-BF6E-521B6DCD0737}">
      <dsp:nvSpPr>
        <dsp:cNvPr id="0" name=""/>
        <dsp:cNvSpPr/>
      </dsp:nvSpPr>
      <dsp:spPr>
        <a:xfrm rot="3677213">
          <a:off x="4550797" y="2207923"/>
          <a:ext cx="1310324" cy="440211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/>
        </a:p>
      </dsp:txBody>
      <dsp:txXfrm>
        <a:off x="4682860" y="2295965"/>
        <a:ext cx="1046198" cy="264127"/>
      </dsp:txXfrm>
    </dsp:sp>
    <dsp:sp modelId="{3306E5E1-BA5A-4D27-91A5-D30AE2303F8D}">
      <dsp:nvSpPr>
        <dsp:cNvPr id="0" name=""/>
        <dsp:cNvSpPr/>
      </dsp:nvSpPr>
      <dsp:spPr>
        <a:xfrm>
          <a:off x="4933752" y="3598302"/>
          <a:ext cx="2515492" cy="1257746"/>
        </a:xfrm>
        <a:prstGeom prst="roundRect">
          <a:avLst>
            <a:gd name="adj" fmla="val 10000"/>
          </a:avLst>
        </a:prstGeom>
        <a:noFill/>
        <a:ln w="762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kern="1200" dirty="0" smtClean="0">
              <a:solidFill>
                <a:schemeClr val="tx1"/>
              </a:solidFill>
            </a:rPr>
            <a:t>Государство</a:t>
          </a:r>
          <a:endParaRPr lang="ru-RU" sz="2500" b="1" kern="1200" dirty="0">
            <a:solidFill>
              <a:schemeClr val="tx1"/>
            </a:solidFill>
          </a:endParaRPr>
        </a:p>
      </dsp:txBody>
      <dsp:txXfrm>
        <a:off x="4970590" y="3635140"/>
        <a:ext cx="2441816" cy="1184070"/>
      </dsp:txXfrm>
    </dsp:sp>
    <dsp:sp modelId="{08575525-8619-428A-9458-F987BF50866D}">
      <dsp:nvSpPr>
        <dsp:cNvPr id="0" name=""/>
        <dsp:cNvSpPr/>
      </dsp:nvSpPr>
      <dsp:spPr>
        <a:xfrm rot="10800000">
          <a:off x="3459637" y="4007070"/>
          <a:ext cx="1310324" cy="440211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/>
        </a:p>
      </dsp:txBody>
      <dsp:txXfrm rot="10800000">
        <a:off x="3591700" y="4095112"/>
        <a:ext cx="1046198" cy="264127"/>
      </dsp:txXfrm>
    </dsp:sp>
    <dsp:sp modelId="{EC48AF57-E679-48E3-9C63-FBDEB78C82A6}">
      <dsp:nvSpPr>
        <dsp:cNvPr id="0" name=""/>
        <dsp:cNvSpPr/>
      </dsp:nvSpPr>
      <dsp:spPr>
        <a:xfrm>
          <a:off x="780354" y="3598302"/>
          <a:ext cx="2515492" cy="1257746"/>
        </a:xfrm>
        <a:prstGeom prst="roundRect">
          <a:avLst>
            <a:gd name="adj" fmla="val 10000"/>
          </a:avLst>
        </a:prstGeom>
        <a:noFill/>
        <a:ln w="762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kern="1200" dirty="0" smtClean="0">
              <a:solidFill>
                <a:schemeClr val="tx1"/>
              </a:solidFill>
            </a:rPr>
            <a:t>Факторный доход</a:t>
          </a:r>
          <a:endParaRPr lang="ru-RU" sz="2500" b="1" kern="1200" dirty="0">
            <a:solidFill>
              <a:schemeClr val="tx1"/>
            </a:solidFill>
          </a:endParaRPr>
        </a:p>
      </dsp:txBody>
      <dsp:txXfrm>
        <a:off x="817192" y="3635140"/>
        <a:ext cx="2441816" cy="1184070"/>
      </dsp:txXfrm>
    </dsp:sp>
    <dsp:sp modelId="{8C91305E-07DD-40BF-A1C5-F37CE5352B88}">
      <dsp:nvSpPr>
        <dsp:cNvPr id="0" name=""/>
        <dsp:cNvSpPr/>
      </dsp:nvSpPr>
      <dsp:spPr>
        <a:xfrm rot="18074177">
          <a:off x="2474098" y="2207923"/>
          <a:ext cx="1310324" cy="440211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/>
        </a:p>
      </dsp:txBody>
      <dsp:txXfrm>
        <a:off x="2606161" y="2295965"/>
        <a:ext cx="1046198" cy="2641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12.04.2018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Задача 1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32859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/>
              <a:t>15-летний Воробьев поступил на работу в качестве ученика слесаря. Его отец потребовал от директора завода увольнения своего сына, так как тот поступил на работу вопреки запрету родителей. Семья материально обеспечена, и подросток, как заявил отец Воробьева, должен учиться в дневной общеобразовательной школе и получить среднее образование.</a:t>
            </a:r>
          </a:p>
          <a:p>
            <a:pPr marL="0" indent="0">
              <a:buNone/>
            </a:pPr>
            <a:r>
              <a:rPr lang="ru-RU" dirty="0"/>
              <a:t>Вызванный в кабинет директора завода Воробьев заявил отцу и директору завода, что он желает приобрести рабочую квалификацию и намеревается продолжить учебу, поступив в вечернюю школу рабочей молодежи.</a:t>
            </a:r>
          </a:p>
          <a:p>
            <a:r>
              <a:rPr lang="ru-RU" b="1" dirty="0"/>
              <a:t>Как должен поступить директор завода?</a:t>
            </a:r>
          </a:p>
          <a:p>
            <a:r>
              <a:rPr lang="ru-RU" b="1" dirty="0"/>
              <a:t>Могут ли родители потребовать прекращения трудовых правоотношений их несовершеннолетних детей?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47311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</a:rPr>
              <a:t>Обязанности</a:t>
            </a:r>
            <a:endParaRPr lang="ru-RU" sz="5400" b="1" dirty="0">
              <a:solidFill>
                <a:srgbClr val="FF00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000" dirty="0" smtClean="0"/>
              <a:t>С. 137</a:t>
            </a:r>
            <a:endParaRPr lang="ru-RU" sz="40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000" b="1" dirty="0" smtClean="0">
                <a:solidFill>
                  <a:srgbClr val="C00000"/>
                </a:solidFill>
              </a:rPr>
              <a:t>Обязанности работника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000" dirty="0" smtClean="0"/>
              <a:t>С. 138</a:t>
            </a:r>
            <a:endParaRPr lang="ru-RU" sz="4000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4000" b="1" dirty="0" smtClean="0">
                <a:solidFill>
                  <a:srgbClr val="0070C0"/>
                </a:solidFill>
              </a:rPr>
              <a:t>Обязанности работодателя</a:t>
            </a:r>
            <a:endParaRPr lang="ru-RU" sz="4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8263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Задача 1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32859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/>
              <a:t>15-летний Воробьев поступил на работу в качестве ученика слесаря. Его отец потребовал от директора завода увольнения своего сына, так как тот поступил на работу вопреки запрету родителей. Семья материально обеспечена, и подросток, как заявил отец Воробьева, должен учиться в дневной общеобразовательной школе и получить среднее образование.</a:t>
            </a:r>
          </a:p>
          <a:p>
            <a:pPr marL="0" indent="0">
              <a:buNone/>
            </a:pPr>
            <a:r>
              <a:rPr lang="ru-RU" dirty="0"/>
              <a:t>Вызванный в кабинет директора завода Воробьев заявил отцу и директору завода, что он желает приобрести рабочую квалификацию и намеревается продолжить учебу, поступив в вечернюю школу рабочей молодежи.</a:t>
            </a:r>
          </a:p>
          <a:p>
            <a:r>
              <a:rPr lang="ru-RU" b="1" dirty="0"/>
              <a:t>Как должен поступить директор завода?</a:t>
            </a:r>
          </a:p>
          <a:p>
            <a:r>
              <a:rPr lang="ru-RU" b="1" dirty="0"/>
              <a:t>Могут ли родители потребовать прекращения трудовых правоотношений их несовершеннолетних детей?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69460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Повторим</a:t>
            </a:r>
            <a:endParaRPr lang="ru-RU" dirty="0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Право на труд</a:t>
            </a:r>
          </a:p>
          <a:p>
            <a:r>
              <a:rPr lang="ru-RU" dirty="0" smtClean="0"/>
              <a:t>Трудовые отношения</a:t>
            </a:r>
          </a:p>
          <a:p>
            <a:r>
              <a:rPr lang="ru-RU" dirty="0" smtClean="0"/>
              <a:t>Трудовой договор</a:t>
            </a:r>
          </a:p>
          <a:p>
            <a:r>
              <a:rPr lang="ru-RU" dirty="0" smtClean="0"/>
              <a:t>Трудовая книжка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19050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Задача 2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17-летний Михайлов подал заявление в ресторан «Москва» о приеме его на работу в качестве грузчика. Администрация согласилась принять его на работу при условии, что  он будет работать в свободное от учебы время. </a:t>
            </a:r>
            <a:r>
              <a:rPr lang="ru-RU" b="1" dirty="0"/>
              <a:t>Права ли администрация ресторана?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69371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FF0000"/>
                </a:solidFill>
              </a:rPr>
              <a:t>Задача </a:t>
            </a:r>
            <a:r>
              <a:rPr lang="ru-RU" b="1" dirty="0" smtClean="0">
                <a:solidFill>
                  <a:srgbClr val="FF0000"/>
                </a:solidFill>
              </a:rPr>
              <a:t>3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/>
              <a:t>17-летние подруги </a:t>
            </a:r>
            <a:r>
              <a:rPr lang="ru-RU" dirty="0" smtClean="0"/>
              <a:t>желая </a:t>
            </a:r>
            <a:r>
              <a:rPr lang="ru-RU" dirty="0"/>
              <a:t>трудоустроиться, читали газету «Биржа труда». В ней они увидели объявление о приеме на следующие вакансии:</a:t>
            </a:r>
          </a:p>
          <a:p>
            <a:r>
              <a:rPr lang="ru-RU" dirty="0"/>
              <a:t>- швея на швейное производство;</a:t>
            </a:r>
          </a:p>
          <a:p>
            <a:r>
              <a:rPr lang="ru-RU" dirty="0"/>
              <a:t>- рабочий на лакокрасочное производство;</a:t>
            </a:r>
          </a:p>
          <a:p>
            <a:r>
              <a:rPr lang="ru-RU" dirty="0"/>
              <a:t>- кондуктор автобуса;</a:t>
            </a:r>
          </a:p>
          <a:p>
            <a:r>
              <a:rPr lang="ru-RU" dirty="0"/>
              <a:t>- продавец в продовольственный магазин;</a:t>
            </a:r>
          </a:p>
          <a:p>
            <a:r>
              <a:rPr lang="ru-RU" dirty="0"/>
              <a:t>- секретарь судебного заседания в районный суд;</a:t>
            </a:r>
          </a:p>
          <a:p>
            <a:r>
              <a:rPr lang="ru-RU" dirty="0"/>
              <a:t>- крупье в казино</a:t>
            </a:r>
            <a:r>
              <a:rPr lang="ru-RU" dirty="0" smtClean="0"/>
              <a:t>.</a:t>
            </a:r>
          </a:p>
          <a:p>
            <a:r>
              <a:rPr lang="ru-RU" b="1" dirty="0"/>
              <a:t>Могут ли девушки претендовать на эти вакансии?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4903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Задача 4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Рыбина учится на 3 курсе вечернего отделения юридического факультета. Успешно сдав экзамены, она представила в отдел кадров по месту работы листок нетрудоспособности. Все семь дней болезни совпали с учебным отпуском. Рыбина попросила перенести часть учебного отпуска, совпавшую с болезнью, на другое время. Работодатель в перенесении отпуска отказал. </a:t>
            </a:r>
            <a:endParaRPr lang="ru-RU" dirty="0" smtClean="0"/>
          </a:p>
          <a:p>
            <a:r>
              <a:rPr lang="ru-RU" b="1" dirty="0" smtClean="0"/>
              <a:t>Правомерны </a:t>
            </a:r>
            <a:r>
              <a:rPr lang="ru-RU" b="1" dirty="0"/>
              <a:t>ли действия работодателя? </a:t>
            </a:r>
          </a:p>
        </p:txBody>
      </p:sp>
    </p:spTree>
    <p:extLst>
      <p:ext uri="{BB962C8B-B14F-4D97-AF65-F5344CB8AC3E}">
        <p14:creationId xmlns:p14="http://schemas.microsoft.com/office/powerpoint/2010/main" val="31352894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Право на труд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2522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План работы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Что такое право на труд?</a:t>
            </a:r>
          </a:p>
          <a:p>
            <a:r>
              <a:rPr lang="ru-RU" dirty="0" smtClean="0"/>
              <a:t>Какие правоотношения оно устанавливает и их сущность.</a:t>
            </a:r>
          </a:p>
          <a:p>
            <a:r>
              <a:rPr lang="ru-RU" dirty="0" smtClean="0"/>
              <a:t>Особенности трудовых правоотношений несовершеннолетних.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85182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Объясните схему</a:t>
            </a:r>
            <a:endParaRPr lang="ru-RU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24889904"/>
              </p:ext>
            </p:extLst>
          </p:nvPr>
        </p:nvGraphicFramePr>
        <p:xfrm>
          <a:off x="457200" y="1268760"/>
          <a:ext cx="8229600" cy="48574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13629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Объясните схему</a:t>
            </a:r>
            <a:endParaRPr lang="ru-RU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4434758"/>
              </p:ext>
            </p:extLst>
          </p:nvPr>
        </p:nvGraphicFramePr>
        <p:xfrm>
          <a:off x="457200" y="1268760"/>
          <a:ext cx="8229600" cy="48574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0487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Нормативные документы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«Международный пакт  об экономических, социальных и культурных правах» (С. 134)</a:t>
            </a:r>
          </a:p>
          <a:p>
            <a:r>
              <a:rPr lang="ru-RU" dirty="0" smtClean="0"/>
              <a:t>Конституция РФ (Ст.37)</a:t>
            </a:r>
          </a:p>
          <a:p>
            <a:r>
              <a:rPr lang="ru-RU" dirty="0" smtClean="0"/>
              <a:t>Трудовой кодекс РФ</a:t>
            </a:r>
            <a:endParaRPr lang="ru-RU" dirty="0"/>
          </a:p>
        </p:txBody>
      </p:sp>
      <p:sp>
        <p:nvSpPr>
          <p:cNvPr id="4" name="Стрелка вниз 3"/>
          <p:cNvSpPr/>
          <p:nvPr/>
        </p:nvSpPr>
        <p:spPr>
          <a:xfrm>
            <a:off x="4067944" y="4077072"/>
            <a:ext cx="1440160" cy="8640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1331640" y="5229200"/>
            <a:ext cx="67687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</a:rPr>
              <a:t>Право на труд – это………. </a:t>
            </a:r>
            <a:endParaRPr lang="ru-RU" sz="4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8410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Правоотношения….?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Равнобедренный треугольник 3"/>
          <p:cNvSpPr/>
          <p:nvPr/>
        </p:nvSpPr>
        <p:spPr>
          <a:xfrm>
            <a:off x="1835696" y="3429000"/>
            <a:ext cx="1512168" cy="1368152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2105726" y="2492896"/>
            <a:ext cx="972108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Равнобедренный треугольник 5"/>
          <p:cNvSpPr/>
          <p:nvPr/>
        </p:nvSpPr>
        <p:spPr>
          <a:xfrm>
            <a:off x="5796136" y="3269316"/>
            <a:ext cx="1368152" cy="165618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5868144" y="2276872"/>
            <a:ext cx="1224136" cy="8640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Двойная стрелка влево/вправо 7"/>
          <p:cNvSpPr/>
          <p:nvPr/>
        </p:nvSpPr>
        <p:spPr>
          <a:xfrm>
            <a:off x="3077834" y="3501008"/>
            <a:ext cx="2790310" cy="864096"/>
          </a:xfrm>
          <a:prstGeom prst="leftRightArrow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трудовые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89157" y="4962654"/>
            <a:ext cx="22052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работник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508104" y="5224264"/>
            <a:ext cx="23762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работодатель</a:t>
            </a:r>
            <a:endParaRPr lang="ru-RU" sz="2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6828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8229600" cy="1143000"/>
          </a:xfrm>
        </p:spPr>
        <p:txBody>
          <a:bodyPr>
            <a:noAutofit/>
          </a:bodyPr>
          <a:lstStyle/>
          <a:p>
            <a:r>
              <a:rPr lang="ru-RU" sz="5400" b="1" dirty="0">
                <a:solidFill>
                  <a:srgbClr val="FF0000"/>
                </a:solidFill>
              </a:rPr>
              <a:t>Работник имеет право</a:t>
            </a:r>
            <a:r>
              <a:rPr lang="ru-RU" sz="5400" dirty="0">
                <a:solidFill>
                  <a:srgbClr val="FF0000"/>
                </a:solidFill>
              </a:rPr>
              <a:t/>
            </a:r>
            <a:br>
              <a:rPr lang="ru-RU" sz="5400" dirty="0">
                <a:solidFill>
                  <a:srgbClr val="FF0000"/>
                </a:solidFill>
              </a:rPr>
            </a:br>
            <a:endParaRPr lang="ru-RU" sz="5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ru-RU" sz="5400" dirty="0">
              <a:solidFill>
                <a:srgbClr val="FF0000"/>
              </a:solidFill>
            </a:endParaRPr>
          </a:p>
        </p:txBody>
      </p:sp>
      <p:pic>
        <p:nvPicPr>
          <p:cNvPr id="1026" name="Picture 2" descr="C:\Users\Litvinova.j\Desktop\i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2688033"/>
            <a:ext cx="3632092" cy="27240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Litvinova.j\Desktop\trudovoe-prav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77688"/>
            <a:ext cx="2952328" cy="3690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203848" y="5229200"/>
            <a:ext cx="57606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solidFill>
                  <a:srgbClr val="0070C0"/>
                </a:solidFill>
              </a:rPr>
              <a:t>Работник обязан</a:t>
            </a:r>
            <a:endParaRPr lang="ru-RU" sz="5400" b="1" dirty="0">
              <a:solidFill>
                <a:srgbClr val="0070C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707904" y="1700808"/>
            <a:ext cx="37438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solidFill>
                  <a:srgbClr val="00B050"/>
                </a:solidFill>
              </a:rPr>
              <a:t>Документ?</a:t>
            </a:r>
            <a:endParaRPr lang="ru-RU" sz="54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8263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7200" b="1" dirty="0" smtClean="0">
                <a:solidFill>
                  <a:srgbClr val="FF0000"/>
                </a:solidFill>
              </a:rPr>
              <a:t>Права</a:t>
            </a:r>
            <a:endParaRPr lang="ru-RU" sz="7200" b="1" dirty="0">
              <a:solidFill>
                <a:srgbClr val="FF0000"/>
              </a:solidFill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rgbClr val="C00000"/>
                </a:solidFill>
              </a:rPr>
              <a:t>С. 137</a:t>
            </a:r>
            <a:endParaRPr lang="ru-RU" sz="3200" dirty="0">
              <a:solidFill>
                <a:srgbClr val="C00000"/>
              </a:solidFill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sz="5400" b="1" dirty="0">
                <a:solidFill>
                  <a:srgbClr val="C00000"/>
                </a:solidFill>
              </a:rPr>
              <a:t>Права работника</a:t>
            </a:r>
          </a:p>
          <a:p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rgbClr val="0070C0"/>
                </a:solidFill>
              </a:rPr>
              <a:t>С. 138</a:t>
            </a:r>
            <a:endParaRPr lang="ru-RU" sz="3200" dirty="0">
              <a:solidFill>
                <a:srgbClr val="0070C0"/>
              </a:solidFill>
            </a:endParaRPr>
          </a:p>
        </p:txBody>
      </p:sp>
      <p:sp>
        <p:nvSpPr>
          <p:cNvPr id="8" name="Объект 7"/>
          <p:cNvSpPr>
            <a:spLocks noGrp="1"/>
          </p:cNvSpPr>
          <p:nvPr>
            <p:ph sz="quarter" idx="4"/>
          </p:nvPr>
        </p:nvSpPr>
        <p:spPr>
          <a:xfrm>
            <a:off x="4499993" y="2174875"/>
            <a:ext cx="4186808" cy="3951288"/>
          </a:xfrm>
        </p:spPr>
        <p:txBody>
          <a:bodyPr/>
          <a:lstStyle/>
          <a:p>
            <a:pPr marL="0" indent="0" algn="ctr">
              <a:buNone/>
            </a:pPr>
            <a:r>
              <a:rPr lang="ru-RU" sz="4800" b="1" dirty="0">
                <a:solidFill>
                  <a:srgbClr val="0070C0"/>
                </a:solidFill>
              </a:rPr>
              <a:t>Права работодателя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34942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</TotalTime>
  <Words>489</Words>
  <Application>Microsoft Office PowerPoint</Application>
  <PresentationFormat>Экран (4:3)</PresentationFormat>
  <Paragraphs>65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Задача 1</vt:lpstr>
      <vt:lpstr>Право на труд</vt:lpstr>
      <vt:lpstr>План работы</vt:lpstr>
      <vt:lpstr>Объясните схему</vt:lpstr>
      <vt:lpstr>Объясните схему</vt:lpstr>
      <vt:lpstr>Нормативные документы</vt:lpstr>
      <vt:lpstr>Правоотношения….?</vt:lpstr>
      <vt:lpstr>Работник имеет право </vt:lpstr>
      <vt:lpstr>Права</vt:lpstr>
      <vt:lpstr>Обязанности</vt:lpstr>
      <vt:lpstr>Задача 1</vt:lpstr>
      <vt:lpstr>Повторим</vt:lpstr>
      <vt:lpstr>Задача 2</vt:lpstr>
      <vt:lpstr>Задача 3</vt:lpstr>
      <vt:lpstr>Задача 4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Задача 1</dc:title>
  <dc:creator>Литвинова Юлия Сергеевна</dc:creator>
  <cp:lastModifiedBy>Литвинова Юлия Сергеевна</cp:lastModifiedBy>
  <cp:revision>25</cp:revision>
  <dcterms:created xsi:type="dcterms:W3CDTF">2018-02-27T04:55:10Z</dcterms:created>
  <dcterms:modified xsi:type="dcterms:W3CDTF">2018-04-12T10:46:28Z</dcterms:modified>
</cp:coreProperties>
</file>