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7" r:id="rId3"/>
    <p:sldId id="330" r:id="rId4"/>
    <p:sldId id="261" r:id="rId5"/>
    <p:sldId id="256" r:id="rId6"/>
    <p:sldId id="259" r:id="rId7"/>
    <p:sldId id="263" r:id="rId8"/>
    <p:sldId id="262" r:id="rId9"/>
    <p:sldId id="264" r:id="rId10"/>
    <p:sldId id="260" r:id="rId11"/>
    <p:sldId id="267" r:id="rId12"/>
    <p:sldId id="268" r:id="rId13"/>
    <p:sldId id="274" r:id="rId14"/>
    <p:sldId id="275" r:id="rId15"/>
    <p:sldId id="266" r:id="rId16"/>
    <p:sldId id="273" r:id="rId17"/>
    <p:sldId id="272" r:id="rId18"/>
    <p:sldId id="271" r:id="rId19"/>
    <p:sldId id="270" r:id="rId20"/>
    <p:sldId id="269" r:id="rId21"/>
    <p:sldId id="277"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 id="350" r:id="rId93"/>
    <p:sldId id="351" r:id="rId94"/>
    <p:sldId id="352" r:id="rId95"/>
    <p:sldId id="353" r:id="rId96"/>
    <p:sldId id="354" r:id="rId97"/>
    <p:sldId id="355" r:id="rId98"/>
    <p:sldId id="357" r:id="rId99"/>
    <p:sldId id="358" r:id="rId100"/>
    <p:sldId id="359" r:id="rId101"/>
    <p:sldId id="356" r:id="rId102"/>
    <p:sldId id="360" r:id="rId103"/>
    <p:sldId id="361" r:id="rId104"/>
    <p:sldId id="362" r:id="rId105"/>
    <p:sldId id="363" r:id="rId106"/>
    <p:sldId id="258" r:id="rId10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B5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60"/>
  </p:normalViewPr>
  <p:slideViewPr>
    <p:cSldViewPr>
      <p:cViewPr varScale="1">
        <p:scale>
          <a:sx n="109" d="100"/>
          <a:sy n="109" d="100"/>
        </p:scale>
        <p:origin x="171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B6AB66A-14EA-4E3C-A328-45FFFDEDC8E6}" type="datetimeFigureOut">
              <a:rPr lang="ru-RU" smtClean="0"/>
              <a:t>08.01.2016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5FA9C8-24E8-4C75-BACD-4127E2E42212}" type="slidenum">
              <a:rPr lang="ru-RU" smtClean="0"/>
              <a:t>‹#›</a:t>
            </a:fld>
            <a:endParaRPr lang="ru-RU"/>
          </a:p>
        </p:txBody>
      </p:sp>
    </p:spTree>
    <p:extLst>
      <p:ext uri="{BB962C8B-B14F-4D97-AF65-F5344CB8AC3E}">
        <p14:creationId xmlns:p14="http://schemas.microsoft.com/office/powerpoint/2010/main" val="757767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B6AB66A-14EA-4E3C-A328-45FFFDEDC8E6}" type="datetimeFigureOut">
              <a:rPr lang="ru-RU" smtClean="0"/>
              <a:t>08.01.2016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5FA9C8-24E8-4C75-BACD-4127E2E42212}" type="slidenum">
              <a:rPr lang="ru-RU" smtClean="0"/>
              <a:t>‹#›</a:t>
            </a:fld>
            <a:endParaRPr lang="ru-RU"/>
          </a:p>
        </p:txBody>
      </p:sp>
    </p:spTree>
    <p:extLst>
      <p:ext uri="{BB962C8B-B14F-4D97-AF65-F5344CB8AC3E}">
        <p14:creationId xmlns:p14="http://schemas.microsoft.com/office/powerpoint/2010/main" val="765943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B6AB66A-14EA-4E3C-A328-45FFFDEDC8E6}" type="datetimeFigureOut">
              <a:rPr lang="ru-RU" smtClean="0"/>
              <a:t>08.01.2016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5FA9C8-24E8-4C75-BACD-4127E2E42212}" type="slidenum">
              <a:rPr lang="ru-RU" smtClean="0"/>
              <a:t>‹#›</a:t>
            </a:fld>
            <a:endParaRPr lang="ru-RU"/>
          </a:p>
        </p:txBody>
      </p:sp>
    </p:spTree>
    <p:extLst>
      <p:ext uri="{BB962C8B-B14F-4D97-AF65-F5344CB8AC3E}">
        <p14:creationId xmlns:p14="http://schemas.microsoft.com/office/powerpoint/2010/main" val="3679881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B6AB66A-14EA-4E3C-A328-45FFFDEDC8E6}" type="datetimeFigureOut">
              <a:rPr lang="ru-RU" smtClean="0"/>
              <a:t>08.01.2016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5FA9C8-24E8-4C75-BACD-4127E2E42212}" type="slidenum">
              <a:rPr lang="ru-RU" smtClean="0"/>
              <a:t>‹#›</a:t>
            </a:fld>
            <a:endParaRPr lang="ru-RU"/>
          </a:p>
        </p:txBody>
      </p:sp>
    </p:spTree>
    <p:extLst>
      <p:ext uri="{BB962C8B-B14F-4D97-AF65-F5344CB8AC3E}">
        <p14:creationId xmlns:p14="http://schemas.microsoft.com/office/powerpoint/2010/main" val="1020275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B6AB66A-14EA-4E3C-A328-45FFFDEDC8E6}" type="datetimeFigureOut">
              <a:rPr lang="ru-RU" smtClean="0"/>
              <a:t>08.01.2016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5FA9C8-24E8-4C75-BACD-4127E2E42212}" type="slidenum">
              <a:rPr lang="ru-RU" smtClean="0"/>
              <a:t>‹#›</a:t>
            </a:fld>
            <a:endParaRPr lang="ru-RU"/>
          </a:p>
        </p:txBody>
      </p:sp>
    </p:spTree>
    <p:extLst>
      <p:ext uri="{BB962C8B-B14F-4D97-AF65-F5344CB8AC3E}">
        <p14:creationId xmlns:p14="http://schemas.microsoft.com/office/powerpoint/2010/main" val="250518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B6AB66A-14EA-4E3C-A328-45FFFDEDC8E6}" type="datetimeFigureOut">
              <a:rPr lang="ru-RU" smtClean="0"/>
              <a:t>08.01.2016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5FA9C8-24E8-4C75-BACD-4127E2E42212}" type="slidenum">
              <a:rPr lang="ru-RU" smtClean="0"/>
              <a:t>‹#›</a:t>
            </a:fld>
            <a:endParaRPr lang="ru-RU"/>
          </a:p>
        </p:txBody>
      </p:sp>
    </p:spTree>
    <p:extLst>
      <p:ext uri="{BB962C8B-B14F-4D97-AF65-F5344CB8AC3E}">
        <p14:creationId xmlns:p14="http://schemas.microsoft.com/office/powerpoint/2010/main" val="3084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B6AB66A-14EA-4E3C-A328-45FFFDEDC8E6}" type="datetimeFigureOut">
              <a:rPr lang="ru-RU" smtClean="0"/>
              <a:t>08.01.2016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25FA9C8-24E8-4C75-BACD-4127E2E42212}" type="slidenum">
              <a:rPr lang="ru-RU" smtClean="0"/>
              <a:t>‹#›</a:t>
            </a:fld>
            <a:endParaRPr lang="ru-RU"/>
          </a:p>
        </p:txBody>
      </p:sp>
    </p:spTree>
    <p:extLst>
      <p:ext uri="{BB962C8B-B14F-4D97-AF65-F5344CB8AC3E}">
        <p14:creationId xmlns:p14="http://schemas.microsoft.com/office/powerpoint/2010/main" val="2416394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B6AB66A-14EA-4E3C-A328-45FFFDEDC8E6}" type="datetimeFigureOut">
              <a:rPr lang="ru-RU" smtClean="0"/>
              <a:t>08.01.2016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25FA9C8-24E8-4C75-BACD-4127E2E42212}" type="slidenum">
              <a:rPr lang="ru-RU" smtClean="0"/>
              <a:t>‹#›</a:t>
            </a:fld>
            <a:endParaRPr lang="ru-RU"/>
          </a:p>
        </p:txBody>
      </p:sp>
    </p:spTree>
    <p:extLst>
      <p:ext uri="{BB962C8B-B14F-4D97-AF65-F5344CB8AC3E}">
        <p14:creationId xmlns:p14="http://schemas.microsoft.com/office/powerpoint/2010/main" val="2490933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B6AB66A-14EA-4E3C-A328-45FFFDEDC8E6}" type="datetimeFigureOut">
              <a:rPr lang="ru-RU" smtClean="0"/>
              <a:t>08.01.2016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25FA9C8-24E8-4C75-BACD-4127E2E42212}" type="slidenum">
              <a:rPr lang="ru-RU" smtClean="0"/>
              <a:t>‹#›</a:t>
            </a:fld>
            <a:endParaRPr lang="ru-RU"/>
          </a:p>
        </p:txBody>
      </p:sp>
    </p:spTree>
    <p:extLst>
      <p:ext uri="{BB962C8B-B14F-4D97-AF65-F5344CB8AC3E}">
        <p14:creationId xmlns:p14="http://schemas.microsoft.com/office/powerpoint/2010/main" val="1443660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B6AB66A-14EA-4E3C-A328-45FFFDEDC8E6}" type="datetimeFigureOut">
              <a:rPr lang="ru-RU" smtClean="0"/>
              <a:t>08.01.2016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5FA9C8-24E8-4C75-BACD-4127E2E42212}" type="slidenum">
              <a:rPr lang="ru-RU" smtClean="0"/>
              <a:t>‹#›</a:t>
            </a:fld>
            <a:endParaRPr lang="ru-RU"/>
          </a:p>
        </p:txBody>
      </p:sp>
    </p:spTree>
    <p:extLst>
      <p:ext uri="{BB962C8B-B14F-4D97-AF65-F5344CB8AC3E}">
        <p14:creationId xmlns:p14="http://schemas.microsoft.com/office/powerpoint/2010/main" val="1517733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B6AB66A-14EA-4E3C-A328-45FFFDEDC8E6}" type="datetimeFigureOut">
              <a:rPr lang="ru-RU" smtClean="0"/>
              <a:t>08.01.2016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5FA9C8-24E8-4C75-BACD-4127E2E42212}" type="slidenum">
              <a:rPr lang="ru-RU" smtClean="0"/>
              <a:t>‹#›</a:t>
            </a:fld>
            <a:endParaRPr lang="ru-RU"/>
          </a:p>
        </p:txBody>
      </p:sp>
    </p:spTree>
    <p:extLst>
      <p:ext uri="{BB962C8B-B14F-4D97-AF65-F5344CB8AC3E}">
        <p14:creationId xmlns:p14="http://schemas.microsoft.com/office/powerpoint/2010/main" val="3880300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6AB66A-14EA-4E3C-A328-45FFFDEDC8E6}" type="datetimeFigureOut">
              <a:rPr lang="ru-RU" smtClean="0"/>
              <a:t>08.01.2016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5FA9C8-24E8-4C75-BACD-4127E2E42212}" type="slidenum">
              <a:rPr lang="ru-RU" smtClean="0"/>
              <a:t>‹#›</a:t>
            </a:fld>
            <a:endParaRPr lang="ru-RU"/>
          </a:p>
        </p:txBody>
      </p:sp>
    </p:spTree>
    <p:extLst>
      <p:ext uri="{BB962C8B-B14F-4D97-AF65-F5344CB8AC3E}">
        <p14:creationId xmlns:p14="http://schemas.microsoft.com/office/powerpoint/2010/main" val="1411675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ru.wikipedia.org/wiki/%D0%92%D0%B0%D0%BB%D1%8C%D0%B4%D0%B5%D0%BC%D0%B0%D1%80" TargetMode="External"/><Relationship Id="rId3" Type="http://schemas.openxmlformats.org/officeDocument/2006/relationships/hyperlink" Target="http://ru.wikipedia.org/w/index.php?title=%D0%94%D0%B2%D1%83%D1%85%D0%BE%D1%81%D0%BD%D0%BE%D0%B2%D0%BD%D1%8B%D0%B5_%D0%B8%D0%BC%D0%B5%D0%BD%D0%B0&amp;action=edit&amp;redlink=1" TargetMode="External"/><Relationship Id="rId7" Type="http://schemas.openxmlformats.org/officeDocument/2006/relationships/hyperlink" Target="http://ru.wikipedia.org/wiki/%D0%9A%D0%B0%D0%BB%D1%8C%D0%BA%D0%B0_(%D0%BB%D0%B5%D0%BA%D1%81%D0%B8%D0%BA%D0%B0)"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ru.wikipedia.org/w/index.php?title=-%D1%81%D0%BB%D0%B0%D0%B2&amp;action=edit&amp;redlink=1" TargetMode="External"/><Relationship Id="rId11" Type="http://schemas.openxmlformats.org/officeDocument/2006/relationships/hyperlink" Target="http://ru.wikipedia.org/wiki/%D0%A7%D0%B5%D1%88%D1%81%D0%BA%D0%B8%D0%B9_%D1%8F%D0%B7%D1%8B%D0%BA" TargetMode="External"/><Relationship Id="rId5" Type="http://schemas.openxmlformats.org/officeDocument/2006/relationships/hyperlink" Target="http://ru.wikipedia.org/wiki/%D0%A1%D0%BB%D0%B0%D0%B2%D1%8F%D0%BD%D1%81%D0%BA%D0%B8%D0%B5_%D1%8F%D0%B7%D1%8B%D0%BA%D0%B8" TargetMode="External"/><Relationship Id="rId10" Type="http://schemas.openxmlformats.org/officeDocument/2006/relationships/hyperlink" Target="http://ru.wikipedia.org/wiki/%D0%9F%D0%BE%D0%BB%D1%8C%D1%81%D0%BA%D0%B8%D0%B9_%D1%8F%D0%B7%D1%8B%D0%BA" TargetMode="External"/><Relationship Id="rId4" Type="http://schemas.openxmlformats.org/officeDocument/2006/relationships/hyperlink" Target="http://ru.wikipedia.org/wiki/%D0%A0%D1%83%D1%81%D1%81%D0%BA%D0%BE%D0%B5_%D0%BB%D0%B8%D1%87%D0%BD%D0%BE%D0%B5_%D0%B8%D0%BC%D1%8F" TargetMode="External"/><Relationship Id="rId9" Type="http://schemas.openxmlformats.org/officeDocument/2006/relationships/hyperlink" Target="http://ru.wikipedia.org/wiki/%D0%97%D0%B0%D0%B8%D0%BC%D1%81%D1%82%D0%B2%D0%BE%D0%B2%D0%B0%D0%BD%D0%B8%D0%B5" TargetMode="External"/></Relationships>
</file>

<file path=ppt/slides/_rels/slide100.xml.rels><?xml version="1.0" encoding="UTF-8" standalone="yes"?>
<Relationships xmlns="http://schemas.openxmlformats.org/package/2006/relationships"><Relationship Id="rId3" Type="http://schemas.openxmlformats.org/officeDocument/2006/relationships/image" Target="../media/image22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221.gif"/><Relationship Id="rId7" Type="http://schemas.openxmlformats.org/officeDocument/2006/relationships/image" Target="../media/image225.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24.gif"/><Relationship Id="rId5" Type="http://schemas.openxmlformats.org/officeDocument/2006/relationships/image" Target="../media/image223.gif"/><Relationship Id="rId4" Type="http://schemas.openxmlformats.org/officeDocument/2006/relationships/image" Target="../media/image222.gif"/></Relationships>
</file>

<file path=ppt/slides/_rels/slide103.xml.rels><?xml version="1.0" encoding="UTF-8" standalone="yes"?>
<Relationships xmlns="http://schemas.openxmlformats.org/package/2006/relationships"><Relationship Id="rId3" Type="http://schemas.openxmlformats.org/officeDocument/2006/relationships/image" Target="../media/image226.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29.png"/><Relationship Id="rId5" Type="http://schemas.openxmlformats.org/officeDocument/2006/relationships/image" Target="../media/image228.png"/><Relationship Id="rId4" Type="http://schemas.openxmlformats.org/officeDocument/2006/relationships/image" Target="../media/image227.png"/></Relationships>
</file>

<file path=ppt/slides/_rels/slide104.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32.png"/><Relationship Id="rId4" Type="http://schemas.openxmlformats.org/officeDocument/2006/relationships/image" Target="../media/image231.png"/></Relationships>
</file>

<file path=ppt/slides/_rels/slide105.xml.rels><?xml version="1.0" encoding="UTF-8" standalone="yes"?>
<Relationships xmlns="http://schemas.openxmlformats.org/package/2006/relationships"><Relationship Id="rId8" Type="http://schemas.openxmlformats.org/officeDocument/2006/relationships/image" Target="../media/image238.png"/><Relationship Id="rId3" Type="http://schemas.openxmlformats.org/officeDocument/2006/relationships/image" Target="../media/image233.png"/><Relationship Id="rId7" Type="http://schemas.openxmlformats.org/officeDocument/2006/relationships/image" Target="../media/image23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36.png"/><Relationship Id="rId5" Type="http://schemas.openxmlformats.org/officeDocument/2006/relationships/image" Target="../media/image235.png"/><Relationship Id="rId4" Type="http://schemas.openxmlformats.org/officeDocument/2006/relationships/image" Target="../media/image234.png"/></Relationships>
</file>

<file path=ppt/slides/_rels/slide10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ru.wikipedia.org/wiki/%D0%9C%D0%B8%D1%80%D1%87%D0%B0_I_%D0%A1%D1%82%D0%B0%D1%80%D1%8B%D0%B9" TargetMode="External"/><Relationship Id="rId13" Type="http://schemas.openxmlformats.org/officeDocument/2006/relationships/hyperlink" Target="http://ru.wikipedia.org/wiki/%D0%9A%D0%BE%D1%80%D0%BE%D0%BB%D0%B5%D0%B2%D1%81%D1%82%D0%B2%D0%BE_%D0%92%D0%B5%D0%BD%D0%B3%D1%80%D0%B8%D1%8F" TargetMode="External"/><Relationship Id="rId18" Type="http://schemas.openxmlformats.org/officeDocument/2006/relationships/hyperlink" Target="http://ru.wikipedia.org/wiki/1476" TargetMode="External"/><Relationship Id="rId3" Type="http://schemas.openxmlformats.org/officeDocument/2006/relationships/hyperlink" Target="http://ru.wikipedia.org/wiki/1447_%D0%B3%D0%BE%D0%B4" TargetMode="External"/><Relationship Id="rId21" Type="http://schemas.openxmlformats.org/officeDocument/2006/relationships/hyperlink" Target="http://ru.wikipedia.org/wiki/1448" TargetMode="External"/><Relationship Id="rId7" Type="http://schemas.openxmlformats.org/officeDocument/2006/relationships/hyperlink" Target="http://ru.wikipedia.org/wiki/1443" TargetMode="External"/><Relationship Id="rId12" Type="http://schemas.openxmlformats.org/officeDocument/2006/relationships/hyperlink" Target="http://ru.wikipedia.org/wiki/%D0%A1%D0%B2%D1%8F%D1%89%D0%B5%D0%BD%D0%BD%D0%B0%D1%8F_%D0%A0%D0%B8%D0%BC%D1%81%D0%BA%D0%B0%D1%8F_%D0%B8%D0%BC%D0%BF%D0%B5%D1%80%D0%B8%D1%8F" TargetMode="External"/><Relationship Id="rId17" Type="http://schemas.openxmlformats.org/officeDocument/2006/relationships/hyperlink" Target="http://ru.wikipedia.org/wiki/1431" TargetMode="External"/><Relationship Id="rId2" Type="http://schemas.openxmlformats.org/officeDocument/2006/relationships/image" Target="../media/image2.jpeg"/><Relationship Id="rId16" Type="http://schemas.openxmlformats.org/officeDocument/2006/relationships/hyperlink" Target="http://ru.wikipedia.org/wiki/%D0%94%D0%B5%D0%BA%D0%B0%D0%B1%D1%80%D1%8C" TargetMode="External"/><Relationship Id="rId20" Type="http://schemas.openxmlformats.org/officeDocument/2006/relationships/hyperlink" Target="http://ru.wikipedia.org/wiki/%D0%92%D0%B0%D0%BB%D0%B0%D1%85%D0%B8%D1%8F_(%D0%BA%D0%BD%D1%8F%D0%B6%D0%B5%D1%81%D1%82%D0%B2%D0%BE)" TargetMode="External"/><Relationship Id="rId1" Type="http://schemas.openxmlformats.org/officeDocument/2006/relationships/slideLayout" Target="../slideLayouts/slideLayout7.xml"/><Relationship Id="rId6" Type="http://schemas.openxmlformats.org/officeDocument/2006/relationships/hyperlink" Target="http://ru.wikipedia.org/wiki/1442" TargetMode="External"/><Relationship Id="rId11" Type="http://schemas.openxmlformats.org/officeDocument/2006/relationships/hyperlink" Target="http://ru.wikipedia.org/wiki/%D0%A1%D0%B8%D0%B3%D0%B8%D0%B7%D0%BC%D1%83%D0%BD%D0%B4_(%D0%B8%D0%BC%D0%BF%D0%B5%D1%80%D0%B0%D1%82%D0%BE%D1%80_%D0%A1%D0%B2%D1%8F%D1%89%D0%B5%D0%BD%D0%BD%D0%BE%D0%B9_%D0%A0%D0%B8%D0%BC%D1%81%D0%BA%D0%BE%D0%B9_%D0%B8%D0%BC%D0%BF%D0%B5%D1%80%D0%B8%D0%B8)" TargetMode="External"/><Relationship Id="rId24" Type="http://schemas.openxmlformats.org/officeDocument/2006/relationships/hyperlink" Target="http://ru.wikipedia.org/wiki/%D0%9F%D0%BE%D1%81%D0%B0%D0%B6%D0%B5%D0%BD%D0%B8%D0%B5_%D0%BD%D0%B0_%D0%BA%D0%BE%D0%BB" TargetMode="External"/><Relationship Id="rId5" Type="http://schemas.openxmlformats.org/officeDocument/2006/relationships/hyperlink" Target="http://ru.wikipedia.org/wiki/1436" TargetMode="External"/><Relationship Id="rId15" Type="http://schemas.openxmlformats.org/officeDocument/2006/relationships/hyperlink" Target="http://ru.wikipedia.org/wiki/%D0%9D%D0%BE%D1%8F%D0%B1%D1%80%D1%8C" TargetMode="External"/><Relationship Id="rId23" Type="http://schemas.openxmlformats.org/officeDocument/2006/relationships/hyperlink" Target="http://ru.wikipedia.org/wiki/1462" TargetMode="External"/><Relationship Id="rId10" Type="http://schemas.openxmlformats.org/officeDocument/2006/relationships/hyperlink" Target="http://ru.wikipedia.org/wiki/%D0%9E%D1%80%D0%B4%D0%B5%D0%BD_%D0%94%D1%80%D0%B0%D0%BA%D0%BE%D0%BD%D0%B0" TargetMode="External"/><Relationship Id="rId19" Type="http://schemas.openxmlformats.org/officeDocument/2006/relationships/hyperlink" Target="http://ru.wikipedia.org/wiki/%D0%A1%D0%BF%D0%B8%D1%81%D0%BE%D0%BA_%D0%B3%D0%BE%D1%81%D0%BF%D0%BE%D0%B4%D0%B0%D1%80%D0%B5%D0%B9_%D0%92%D0%B0%D0%BB%D0%B0%D1%85%D0%B8%D0%B8" TargetMode="External"/><Relationship Id="rId4" Type="http://schemas.openxmlformats.org/officeDocument/2006/relationships/hyperlink" Target="http://ru.wikipedia.org/wiki/%D0%A1%D0%BF%D0%B8%D1%81%D0%BE%D0%BA_%D0%BF%D1%80%D0%B0%D0%B2%D0%B8%D1%82%D0%B5%D0%BB%D0%B5%D0%B9_%D0%92%D0%B0%D0%BB%D0%B0%D1%85%D0%B8%D0%B8" TargetMode="External"/><Relationship Id="rId9" Type="http://schemas.openxmlformats.org/officeDocument/2006/relationships/hyperlink" Target="http://ru.wikipedia.org/wiki/%D0%94%D1%80%D0%B0%D0%BA%D0%BE%D0%BD" TargetMode="External"/><Relationship Id="rId14" Type="http://schemas.openxmlformats.org/officeDocument/2006/relationships/hyperlink" Target="http://ru.wikipedia.org/wiki/%D0%A0%D1%83%D0%BC%D1%8B%D0%BD%D1%81%D0%BA%D0%B8%D0%B9_%D1%8F%D0%B7%D1%8B%D0%BA" TargetMode="External"/><Relationship Id="rId22" Type="http://schemas.openxmlformats.org/officeDocument/2006/relationships/hyperlink" Target="http://ru.wikipedia.org/wiki/1456"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ru.wikipedia.org/wiki/1495" TargetMode="External"/><Relationship Id="rId3" Type="http://schemas.openxmlformats.org/officeDocument/2006/relationships/hyperlink" Target="http://ru.wikipedia.org/wiki/%D0%A0%D1%83%D0%BC%D1%8B%D0%BD%D1%81%D0%BA%D0%B8%D0%B9_%D1%8F%D0%B7%D1%8B%D0%BA" TargetMode="External"/><Relationship Id="rId7" Type="http://schemas.openxmlformats.org/officeDocument/2006/relationships/hyperlink" Target="http://ru.wikipedia.org/wiki/1482"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ru.wikipedia.org/wiki/1481" TargetMode="External"/><Relationship Id="rId5" Type="http://schemas.openxmlformats.org/officeDocument/2006/relationships/hyperlink" Target="http://ru.wikipedia.org/wiki/%D0%92%D0%B0%D0%BB%D0%B0%D1%85%D0%B8%D1%8F" TargetMode="External"/><Relationship Id="rId4" Type="http://schemas.openxmlformats.org/officeDocument/2006/relationships/hyperlink" Target="http://ru.wikipedia.org/wiki/%D0%93%D0%BE%D1%81%D0%BF%D0%BE%D0%B4%D0%B0%D1%80%D1%8C" TargetMode="External"/><Relationship Id="rId9" Type="http://schemas.openxmlformats.org/officeDocument/2006/relationships/hyperlink" Target="http://ru.wikipedia.org/wiki/%D0%92%D0%BB%D0%B0%D0%B4_II_%D0%94%D1%80%D0%B0%D0%BA%D1%83%D0%BB"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ru.wikipedia.org/wiki/%D0%A0%D0%B0%D1%81%D1%81%D0%B5%D1%8F%D0%BD%D0%BD%D0%BE%D0%B5_%D1%81%D0%BA%D0%BE%D0%BF%D0%BB%D0%B5%D0%BD%D0%B8%D0%B5" TargetMode="External"/><Relationship Id="rId7" Type="http://schemas.openxmlformats.org/officeDocument/2006/relationships/hyperlink" Target="http://ru.wikipedia.org/wiki/%D0%A2%D1%83%D0%BC%D0%B0%D0%BD%D0%BD%D0%BE%D1%81%D1%82%D1%8C"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ru.wikipedia.org/wiki/%D0%A1%D0%B2%D0%B5%D1%82%D0%BE%D0%B2%D0%BE%D0%B9_%D0%B3%D0%BE%D0%B4" TargetMode="External"/><Relationship Id="rId5" Type="http://schemas.openxmlformats.org/officeDocument/2006/relationships/hyperlink" Target="http://ru.wikipedia.org/wiki/%D0%9F%D0%BB%D0%B5%D1%8F%D0%B4%D1%8B_(%D0%B7%D0%B2%D1%91%D0%B7%D0%B4%D0%BD%D0%BE%D0%B5_%D1%81%D0%BA%D0%BE%D0%BF%D0%BB%D0%B5%D0%BD%D0%B8%D0%B5)" TargetMode="External"/><Relationship Id="rId4" Type="http://schemas.openxmlformats.org/officeDocument/2006/relationships/hyperlink" Target="http://ru.wikipedia.org/wiki/%D0%93%D0%B8%D0%B0%D0%B4%D1%8B_(%D0%B7%D0%B2%D1%91%D0%B7%D0%B4%D0%BD%D0%BE%D0%B5_%D1%81%D0%BA%D0%BE%D0%BF%D0%BB%D0%B5%D0%BD%D0%B8%D0%B5)"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ru.wikipedia.org/wiki/%D0%93%D1%80%D0%B5%D1%87%D0%B5%D1%81%D0%BA%D0%B8%D0%B9_%D1%8F%D0%B7%D1%8B%D0%BA" TargetMode="External"/><Relationship Id="rId7" Type="http://schemas.openxmlformats.org/officeDocument/2006/relationships/hyperlink" Target="http://ru.wikipedia.org/wiki/%D0%90%D0%BB%D1%8C%D0%B4%D0%B5%D0%B1%D0%B0%D1%80%D0%B0%D0%BD"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ru.wikipedia.org/wiki/%D0%A2%D0%B5%D0%BB%D0%B5%D1%86_(%D1%81%D0%BE%D0%B7%D0%B2%D0%B5%D0%B7%D0%B4%D0%B8%D0%B5)" TargetMode="External"/><Relationship Id="rId5" Type="http://schemas.openxmlformats.org/officeDocument/2006/relationships/hyperlink" Target="http://ru.wikipedia.org/wiki/%D0%A1%D0%BE%D0%B7%D0%B2%D0%B5%D0%B7%D0%B4%D0%B8%D0%B5" TargetMode="External"/><Relationship Id="rId4" Type="http://schemas.openxmlformats.org/officeDocument/2006/relationships/hyperlink" Target="http://ru.wikipedia.org/wiki/%D0%A0%D0%B0%D1%81%D1%81%D0%B5%D1%8F%D0%BD%D0%BD%D0%BE%D0%B5_%D1%81%D0%BA%D0%BE%D0%BF%D0%BB%D0%B5%D0%BD%D0%B8%D0%B5"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upload.wikimedia.org/wikipedia/commons/b/b7/Pleiades_large_ru.jpg" TargetMode="External"/><Relationship Id="rId3" Type="http://schemas.openxmlformats.org/officeDocument/2006/relationships/hyperlink" Target="http://ru.wikipedia.org/wiki/%D0%A0%D0%B0%D1%81%D1%81%D0%B5%D1%8F%D0%BD%D0%BD%D0%BE%D0%B5_%D1%81%D0%BA%D0%BE%D0%BF%D0%BB%D0%B5%D0%BD%D0%B8%D0%B5" TargetMode="External"/><Relationship Id="rId7" Type="http://schemas.openxmlformats.org/officeDocument/2006/relationships/hyperlink" Target="http://ru.wikipedia.org/wiki/%D0%9D%D0%B5%D0%B2%D0%BE%D0%BE%D1%80%D1%83%D0%B6%D1%91%D0%BD%D0%BD%D1%8B%D0%B9_%D0%B3%D0%BB%D0%B0%D0%B7"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ru.wikipedia.org/wiki/%D0%97%D0%B5%D0%BC%D0%BB%D1%8F" TargetMode="External"/><Relationship Id="rId5" Type="http://schemas.openxmlformats.org/officeDocument/2006/relationships/hyperlink" Target="http://ru.wikipedia.org/wiki/%D0%A2%D0%B5%D0%BB%D0%B5%D1%86_(%D1%81%D0%BE%D0%B7%D0%B2%D0%B5%D0%B7%D0%B4%D0%B8%D0%B5)" TargetMode="External"/><Relationship Id="rId4" Type="http://schemas.openxmlformats.org/officeDocument/2006/relationships/hyperlink" Target="http://ru.wikipedia.org/wiki/%D0%A1%D0%BE%D0%B7%D0%B2%D0%B5%D0%B7%D0%B4%D0%B8%D0%B5" TargetMode="External"/><Relationship Id="rId9" Type="http://schemas.openxmlformats.org/officeDocument/2006/relationships/image" Target="../media/image5.jpeg"/></Relationships>
</file>

<file path=ppt/slides/_rels/slide19.xml.rels><?xml version="1.0" encoding="UTF-8" standalone="yes"?>
<Relationships xmlns="http://schemas.openxmlformats.org/package/2006/relationships"><Relationship Id="rId8" Type="http://schemas.openxmlformats.org/officeDocument/2006/relationships/hyperlink" Target="http://ru.wikipedia.org/wiki/%D0%A2%D0%B5%D0%BB%D0%B5%D1%86_(%D1%81%D0%BE%D0%B7%D0%B2%D0%B5%D0%B7%D0%B4%D0%B8%D0%B5)" TargetMode="External"/><Relationship Id="rId3" Type="http://schemas.openxmlformats.org/officeDocument/2006/relationships/hyperlink" Target="http://ru.wikipedia.org/wiki/%D0%90%D0%BB%D1%8C%D0%B4%D0%B5%D0%B1%D0%B0%D1%80%D0%B0%D0%BD" TargetMode="External"/><Relationship Id="rId7" Type="http://schemas.openxmlformats.org/officeDocument/2006/relationships/hyperlink" Target="http://ru.wikipedia.org/wiki/%D0%97%D0%B2%D0%B5%D0%B7%D0%B4%D0%B0"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ru.wikipedia.org/wiki/%D0%9A%D1%80%D0%B0%D1%81%D0%BD%D1%8B%D0%B9_%D0%BA%D0%B0%D1%80%D0%BB%D0%B8%D0%BA" TargetMode="External"/><Relationship Id="rId5" Type="http://schemas.openxmlformats.org/officeDocument/2006/relationships/hyperlink" Target="http://ru.wikipedia.org/wiki/%D0%97%D0%B2%D1%91%D0%B7%D0%B4%D0%BD%D0%B0%D1%8F_%D0%B2%D0%B5%D0%BB%D0%B8%D1%87%D0%B8%D0%BD%D0%B0" TargetMode="External"/><Relationship Id="rId10" Type="http://schemas.openxmlformats.org/officeDocument/2006/relationships/image" Target="../media/image6.jpeg"/><Relationship Id="rId4" Type="http://schemas.openxmlformats.org/officeDocument/2006/relationships/hyperlink" Target="http://ru.wikipedia.org/wiki/%D0%A1%D0%BF%D0%B8%D1%81%D0%BE%D0%BA_%D1%81%D0%B0%D0%BC%D1%8B%D1%85_%D1%8F%D1%80%D0%BA%D0%B8%D1%85_%D0%B7%D0%B2%D1%91%D0%B7%D0%B4" TargetMode="External"/><Relationship Id="rId9" Type="http://schemas.openxmlformats.org/officeDocument/2006/relationships/hyperlink" Target="http://ru.wikipedia.org/wiki/%D0%97%D0%BE%D0%B4%D0%B8%D0%B0%D0%BA%D0%B0%D0%BB%D1%8C%D0%BD%D1%8B%D0%B5_%D1%81%D0%BE%D0%B7%D0%B2%D0%B5%D0%B7%D0%B4%D0%B8%D1%8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upload.wikimedia.org/wikipedia/commons/0/00/Crab_Nebula.jpg" TargetMode="External"/><Relationship Id="rId3" Type="http://schemas.openxmlformats.org/officeDocument/2006/relationships/hyperlink" Target="http://ru.wikipedia.org/wiki/%D0%A1%D0%B2%D0%B5%D1%80%D1%85%D0%BD%D0%BE%D0%B2%D0%B0%D1%8F_%D0%B7%D0%B2%D0%B5%D0%B7%D0%B4%D0%B0" TargetMode="External"/><Relationship Id="rId7" Type="http://schemas.openxmlformats.org/officeDocument/2006/relationships/hyperlink" Target="http://ru.wikipedia.org/wiki/%D0%A0%D0%B5%D0%BD%D1%82%D0%B3%D0%B5%D0%BD%D0%BE%D0%B2%D1%81%D0%BA%D0%BE%D0%B5_%D0%B8%D0%B7%D0%BB%D1%83%D1%87%D0%B5%D0%BD%D0%B8%D0%B5"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ru.wikipedia.org/wiki/%D0%A0%D0%B0%D0%B4%D0%B8%D0%BE%D0%B2%D0%BE%D0%BB%D0%BD%D1%8B" TargetMode="External"/><Relationship Id="rId5" Type="http://schemas.openxmlformats.org/officeDocument/2006/relationships/hyperlink" Target="http://ru.wikipedia.org/wiki/%D0%9A%D1%80%D0%B0%D0%B1%D0%BE%D0%B2%D0%B8%D0%B4%D0%BD%D0%B0%D1%8F_%D1%82%D1%83%D0%BC%D0%B0%D0%BD%D0%BD%D0%BE%D1%81%D1%82%D1%8C" TargetMode="External"/><Relationship Id="rId4" Type="http://schemas.openxmlformats.org/officeDocument/2006/relationships/hyperlink" Target="http://ru.wikipedia.org/wiki/1054_%D0%B3%D0%BE%D0%B4" TargetMode="External"/><Relationship Id="rId9"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ru.wikipedia.org/wiki/%D0%A7%D0%B8%D1%81%D0%BB%D0%BE"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ru.wikipedia.org/wiki/%D0%9C%D0%B0%D1%82%D0%B5%D0%BC%D0%B0%D1%82%D0%B8%D0%BA%D0%B0" TargetMode="External"/><Relationship Id="rId7" Type="http://schemas.openxmlformats.org/officeDocument/2006/relationships/hyperlink" Target="http://ru.wikipedia.org/wiki/%D0%92%D0%B5%D0%BB%D0%B8%D1%87%D0%B8%D0%BD%D0%B0_(%D0%BC%D0%B0%D1%82%D0%B5%D0%BC%D0%B0%D1%82%D0%B8%D0%BA%D0%B0)"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ru.wikipedia.org/wiki/%D0%9E%D0%B1%D0%BB%D0%B0%D1%81%D1%82%D1%8C_%D0%B7%D0%BD%D0%B0%D1%87%D0%B5%D0%BD%D0%B8%D0%B9_%D1%84%D1%83%D0%BD%D0%BA%D1%86%D0%B8%D0%B8" TargetMode="External"/><Relationship Id="rId5" Type="http://schemas.openxmlformats.org/officeDocument/2006/relationships/hyperlink" Target="http://ru.wikipedia.org/wiki/%D0%9E%D0%B1%D0%BB%D0%B0%D1%81%D1%82%D1%8C_%D0%BE%D0%BF%D1%80%D0%B5%D0%B4%D0%B5%D0%BB%D0%B5%D0%BD%D0%B8%D1%8F_%D1%84%D1%83%D0%BD%D0%BA%D1%86%D0%B8%D0%B8" TargetMode="External"/><Relationship Id="rId4" Type="http://schemas.openxmlformats.org/officeDocument/2006/relationships/hyperlink" Target="http://ru.wikipedia.org/wiki/%D0%9C%D0%BD%D0%BE%D0%B6%D0%B5%D1%81%D1%82%D0%B2%D0%B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ru.wikipedia.org/wiki/%D0%90%D0%B1%D1%81%D1%86%D0%B8%D1%81%D1%81%D0%B0"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hyperlink" Target="http://ru.wikipedia.org/wiki/%D0%A4%D1%83%D0%BD%D0%BA%D1%86%D0%B8%D1%8F_(%D0%BC%D0%B0%D1%82%D0%B5%D0%BC%D0%B0%D1%82%D0%B8%D0%BA%D0%B0)" TargetMode="External"/><Relationship Id="rId4" Type="http://schemas.openxmlformats.org/officeDocument/2006/relationships/hyperlink" Target="http://ru.wikipedia.org/wiki/%D0%9E%D1%80%D0%B4%D0%B8%D0%BD%D0%B0%D1%82%D0%B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commons.wikimedia.org/wiki/File:Triangle.Acute.svg?uselang=ru" TargetMode="External"/><Relationship Id="rId7" Type="http://schemas.openxmlformats.org/officeDocument/2006/relationships/hyperlink" Target="http://commons.wikimedia.org/wiki/File:Triangle-right.svg?uselang=ru"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hyperlink" Target="http://commons.wikimedia.org/wiki/File:Triangle.Obtuse.svg?uselang=ru" TargetMode="Externa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8" Type="http://schemas.openxmlformats.org/officeDocument/2006/relationships/hyperlink" Target="http://commons.wikimedia.org/wiki/File:Triangle-equilateral.svg?uselang=ru" TargetMode="External"/><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commons.wikimedia.org/wiki/File:Triangle.Isosceles.svg?uselang=ru" TargetMode="External"/><Relationship Id="rId5" Type="http://schemas.openxmlformats.org/officeDocument/2006/relationships/image" Target="../media/image31.png"/><Relationship Id="rId4" Type="http://schemas.openxmlformats.org/officeDocument/2006/relationships/hyperlink" Target="http://commons.wikimedia.org/wiki/File:Triangle-scalene.svg?uselang=ru" TargetMode="External"/><Relationship Id="rId9"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hyperlink" Target="http://ru.wikipedia.org/wiki/%D0%94%D1%80%D0%B5%D0%B2%D0%BD%D0%B5%D0%B3%D1%80%D0%B5%D1%87%D0%B5%D1%81%D0%BA%D0%B8%D0%B9_%D1%8F%D0%B7%D1%8B%D0%BA" TargetMode="External"/><Relationship Id="rId7" Type="http://schemas.openxmlformats.org/officeDocument/2006/relationships/hyperlink" Target="http://ru.wikipedia.org/wiki/%D0%95%D1%81%D1%82%D0%B5%D1%81%D1%82%D0%B2%D0%B5%D0%BD%D0%BD%D1%8B%D0%B5_%D0%BD%D0%B0%D1%83%D0%BA%D0%B8"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ru.wikipedia.org/wiki/%D0%98%D0%B4%D0%B5%D0%B0%D0%BB%D0%B8%D0%B7%D0%B0%D1%86%D0%B8%D1%8F" TargetMode="External"/><Relationship Id="rId5" Type="http://schemas.openxmlformats.org/officeDocument/2006/relationships/hyperlink" Target="http://ru.wikipedia.org/wiki/%D0%9C%D0%B0%D1%82%D0%B5%D0%BC%D0%B0%D1%82%D0%B8%D1%87%D0%B5%D1%81%D0%BA%D0%B8%D0%B5_%D0%BE%D0%B1%D1%8A%D0%B5%D0%BA%D1%82%D1%8B" TargetMode="External"/><Relationship Id="rId4" Type="http://schemas.openxmlformats.org/officeDocument/2006/relationships/hyperlink" Target="http://ru.wikipedia.org/wiki/%D0%9D%D0%B0%D1%83%D0%BA%D0%B0"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43.png"/></Relationships>
</file>

<file path=ppt/slides/_rels/slide53.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54.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55.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7.png"/><Relationship Id="rId7" Type="http://schemas.openxmlformats.org/officeDocument/2006/relationships/image" Target="../media/image70.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74.png"/><Relationship Id="rId5" Type="http://schemas.openxmlformats.org/officeDocument/2006/relationships/image" Target="../media/image69.png"/><Relationship Id="rId10" Type="http://schemas.openxmlformats.org/officeDocument/2006/relationships/image" Target="../media/image73.png"/><Relationship Id="rId4" Type="http://schemas.openxmlformats.org/officeDocument/2006/relationships/image" Target="../media/image68.png"/><Relationship Id="rId9" Type="http://schemas.openxmlformats.org/officeDocument/2006/relationships/image" Target="../media/image72.png"/></Relationships>
</file>

<file path=ppt/slides/_rels/slide5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77.png"/><Relationship Id="rId4" Type="http://schemas.openxmlformats.org/officeDocument/2006/relationships/image" Target="../media/image76.png"/></Relationships>
</file>

<file path=ppt/slides/_rels/slide57.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58.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62.png"/><Relationship Id="rId7" Type="http://schemas.openxmlformats.org/officeDocument/2006/relationships/image" Target="../media/image86.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85.png"/><Relationship Id="rId11" Type="http://schemas.openxmlformats.org/officeDocument/2006/relationships/image" Target="../media/image90.gif"/><Relationship Id="rId5" Type="http://schemas.openxmlformats.org/officeDocument/2006/relationships/image" Target="../media/image84.png"/><Relationship Id="rId10" Type="http://schemas.openxmlformats.org/officeDocument/2006/relationships/image" Target="../media/image89.png"/><Relationship Id="rId4" Type="http://schemas.openxmlformats.org/officeDocument/2006/relationships/image" Target="../media/image83.png"/><Relationship Id="rId9" Type="http://schemas.openxmlformats.org/officeDocument/2006/relationships/image" Target="../media/image88.png"/></Relationships>
</file>

<file path=ppt/slides/_rels/slide5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93.jpeg"/><Relationship Id="rId4" Type="http://schemas.openxmlformats.org/officeDocument/2006/relationships/image" Target="../media/image92.jpeg"/></Relationships>
</file>

<file path=ppt/slides/_rels/slide6.xml.rels><?xml version="1.0" encoding="UTF-8" standalone="yes"?>
<Relationships xmlns="http://schemas.openxmlformats.org/package/2006/relationships"><Relationship Id="rId3" Type="http://schemas.openxmlformats.org/officeDocument/2006/relationships/hyperlink" Target="http://ru.wikipedia.org/wiki/%D0%90%D1%80%D0%B8%D1%84%D0%BC%D0%B5%D1%82%D0%B8%D0%BA%D0%B0" TargetMode="External"/><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hyperlink" Target="http://ru.wikipedia.org/wiki/%D0%AD%D0%BB%D0%B5%D0%BC%D0%B5%D0%BD%D1%82%D0%B0%D1%80%D0%BD%D0%B0%D1%8F_%D0%B3%D0%B5%D0%BE%D0%BC%D0%B5%D1%82%D1%80%D0%B8%D1%8F" TargetMode="External"/><Relationship Id="rId4" Type="http://schemas.openxmlformats.org/officeDocument/2006/relationships/hyperlink" Target="http://ru.wikipedia.org/wiki/%D0%AD%D0%BB%D0%B5%D0%BC%D0%B5%D0%BD%D1%82%D0%B0%D1%80%D0%BD%D0%B0%D1%8F_%D0%B0%D0%BB%D0%B3%D0%B5%D0%B1%D1%80%D0%B0" TargetMode="External"/></Relationships>
</file>

<file path=ppt/slides/_rels/slide60.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4.png"/><Relationship Id="rId3" Type="http://schemas.openxmlformats.org/officeDocument/2006/relationships/image" Target="../media/image94.png"/><Relationship Id="rId7" Type="http://schemas.openxmlformats.org/officeDocument/2006/relationships/image" Target="../media/image98.png"/><Relationship Id="rId12" Type="http://schemas.openxmlformats.org/officeDocument/2006/relationships/image" Target="../media/image10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97.png"/><Relationship Id="rId11" Type="http://schemas.openxmlformats.org/officeDocument/2006/relationships/image" Target="../media/image102.png"/><Relationship Id="rId5" Type="http://schemas.openxmlformats.org/officeDocument/2006/relationships/image" Target="../media/image96.png"/><Relationship Id="rId10" Type="http://schemas.openxmlformats.org/officeDocument/2006/relationships/image" Target="../media/image101.png"/><Relationship Id="rId4" Type="http://schemas.openxmlformats.org/officeDocument/2006/relationships/image" Target="../media/image95.png"/><Relationship Id="rId9" Type="http://schemas.openxmlformats.org/officeDocument/2006/relationships/image" Target="../media/image100.png"/></Relationships>
</file>

<file path=ppt/slides/_rels/slide61.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08.png"/><Relationship Id="rId5" Type="http://schemas.openxmlformats.org/officeDocument/2006/relationships/image" Target="../media/image107.png"/><Relationship Id="rId10" Type="http://schemas.openxmlformats.org/officeDocument/2006/relationships/image" Target="../media/image112.png"/><Relationship Id="rId4" Type="http://schemas.openxmlformats.org/officeDocument/2006/relationships/image" Target="../media/image106.png"/><Relationship Id="rId9" Type="http://schemas.openxmlformats.org/officeDocument/2006/relationships/image" Target="../media/image111.png"/></Relationships>
</file>

<file path=ppt/slides/_rels/slide62.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15.png"/><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17.jpeg"/></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19.png"/></Relationships>
</file>

<file path=ppt/slides/_rels/slide6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21.png"/></Relationships>
</file>

<file path=ppt/slides/_rels/slide6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24.jpeg"/><Relationship Id="rId4" Type="http://schemas.openxmlformats.org/officeDocument/2006/relationships/image" Target="../media/image123.png"/></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ru.wikipedia.org/wiki/%D0%A0%D0%B0%D1%86%D0%B8%D0%BE%D0%BD%D0%B0%D0%BB%D1%8C%D0%BD%D0%BE%D0%B5_%D1%87%D0%B8%D1%81%D0%BB%D0%BE" TargetMode="External"/><Relationship Id="rId13" Type="http://schemas.openxmlformats.org/officeDocument/2006/relationships/hyperlink" Target="http://ru.wikipedia.org/wiki/%D0%A1%D0%BB%D0%BE%D0%B6%D0%B5%D0%BD%D0%B8%D0%B5" TargetMode="External"/><Relationship Id="rId18" Type="http://schemas.openxmlformats.org/officeDocument/2006/relationships/hyperlink" Target="http://ru.wikipedia.org/wiki/%D0%90%D0%BB%D0%B3%D0%B5%D0%B1%D1%80%D0%B0%D0%B8%D1%87%D0%B5%D1%81%D0%BA%D0%BE%D0%B5_%D0%B2%D1%8B%D1%80%D0%B0%D0%B6%D0%B5%D0%BD%D0%B8%D0%B5" TargetMode="External"/><Relationship Id="rId3" Type="http://schemas.openxmlformats.org/officeDocument/2006/relationships/hyperlink" Target="http://ru.wikipedia.org/wiki/%D0%94%D1%80%D0%B5%D0%B2%D0%BD%D0%B5%D0%B3%D1%80%D0%B5%D1%87%D0%B5%D1%81%D0%BA%D0%B8%D0%B9_%D1%8F%D0%B7%D1%8B%D0%BA" TargetMode="External"/><Relationship Id="rId7" Type="http://schemas.openxmlformats.org/officeDocument/2006/relationships/hyperlink" Target="http://ru.wikipedia.org/wiki/%D0%A6%D0%B5%D0%BB%D0%BE%D0%B5_%D1%87%D0%B8%D1%81%D0%BB%D0%BE" TargetMode="External"/><Relationship Id="rId12" Type="http://schemas.openxmlformats.org/officeDocument/2006/relationships/hyperlink" Target="http://ru.wikipedia.org/wiki/%D0%92%D1%8B%D1%87%D0%B8%D1%81%D0%BB%D0%B5%D0%BD%D0%B8%D0%B5" TargetMode="External"/><Relationship Id="rId17" Type="http://schemas.openxmlformats.org/officeDocument/2006/relationships/hyperlink" Target="http://ru.wikipedia.org/wiki/%D0%90%D0%BB%D0%B3%D0%B5%D0%B1%D1%80%D0%B0" TargetMode="External"/><Relationship Id="rId2" Type="http://schemas.openxmlformats.org/officeDocument/2006/relationships/image" Target="../media/image2.jpeg"/><Relationship Id="rId16" Type="http://schemas.openxmlformats.org/officeDocument/2006/relationships/hyperlink" Target="http://ru.wikipedia.org/wiki/%D0%94%D0%B5%D0%BB%D0%B5%D0%BD%D0%B8%D0%B5_(%D0%BC%D0%B0%D1%82%D0%B5%D0%BC%D0%B0%D1%82%D0%B8%D0%BA%D0%B0)" TargetMode="External"/><Relationship Id="rId1" Type="http://schemas.openxmlformats.org/officeDocument/2006/relationships/slideLayout" Target="../slideLayouts/slideLayout7.xml"/><Relationship Id="rId6" Type="http://schemas.openxmlformats.org/officeDocument/2006/relationships/hyperlink" Target="http://ru.wikipedia.org/wiki/%D0%9D%D0%B0%D1%82%D1%83%D1%80%D0%B0%D0%BB%D1%8C%D0%BD%D0%BE%D0%B5_%D1%87%D0%B8%D1%81%D0%BB%D0%BE" TargetMode="External"/><Relationship Id="rId11" Type="http://schemas.openxmlformats.org/officeDocument/2006/relationships/hyperlink" Target="http://ru.wikipedia.org/wiki/%D0%98%D0%B7%D0%BC%D0%B5%D1%80%D0%B5%D0%BD%D0%B8%D0%B5" TargetMode="External"/><Relationship Id="rId5" Type="http://schemas.openxmlformats.org/officeDocument/2006/relationships/hyperlink" Target="http://ru.wikipedia.org/wiki/%D0%A7%D0%B8%D1%81%D0%BB%D0%BE" TargetMode="External"/><Relationship Id="rId15" Type="http://schemas.openxmlformats.org/officeDocument/2006/relationships/hyperlink" Target="http://ru.wikipedia.org/wiki/%D0%A3%D0%BC%D0%BD%D0%BE%D0%B6%D0%B5%D0%BD%D0%B8%D0%B5" TargetMode="External"/><Relationship Id="rId10" Type="http://schemas.openxmlformats.org/officeDocument/2006/relationships/hyperlink" Target="http://ru.wikipedia.org/wiki/%D0%9A%D0%BE%D0%BC%D0%BF%D0%BB%D0%B5%D0%BA%D1%81%D0%BD%D0%BE%D0%B5_%D1%87%D0%B8%D1%81%D0%BB%D0%BE" TargetMode="External"/><Relationship Id="rId19" Type="http://schemas.openxmlformats.org/officeDocument/2006/relationships/hyperlink" Target="http://ru.wikipedia.org/wiki/%D0%A3%D1%80%D0%B0%D0%B2%D0%BD%D0%B5%D0%BD%D0%B8%D0%B5" TargetMode="External"/><Relationship Id="rId4" Type="http://schemas.openxmlformats.org/officeDocument/2006/relationships/hyperlink" Target="http://ru.wikipedia.org/wiki/%D0%9C%D0%B0%D1%82%D0%B5%D0%BC%D0%B0%D1%82%D0%B8%D0%BA%D0%B0" TargetMode="External"/><Relationship Id="rId9" Type="http://schemas.openxmlformats.org/officeDocument/2006/relationships/hyperlink" Target="http://ru.wikipedia.org/wiki/%D0%92%D0%B5%D1%89%D0%B5%D1%81%D1%82%D0%B2%D0%B5%D0%BD%D0%BD%D0%BE%D0%B5_%D1%87%D0%B8%D1%81%D0%BB%D0%BE" TargetMode="External"/><Relationship Id="rId14" Type="http://schemas.openxmlformats.org/officeDocument/2006/relationships/hyperlink" Target="http://ru.wikipedia.org/wiki/%D0%92%D1%8B%D1%87%D0%B8%D1%82%D0%B0%D0%BD%D0%B8%D0%B5" TargetMode="Externa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26.png"/><Relationship Id="rId7" Type="http://schemas.openxmlformats.org/officeDocument/2006/relationships/image" Target="../media/image130.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72.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32.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ru.wikipedia.org/wiki/%D0%9F%D0%BE%D1%81%D1%82%D1%80%D0%BE%D0%B5%D0%BD%D0%B8%D0%B5_%D1%81_%D0%BF%D0%BE%D0%BC%D0%BE%D1%89%D1%8C%D1%8E_%D1%86%D0%B8%D1%80%D0%BA%D1%83%D0%BB%D1%8F_%D0%B8_%D0%BB%D0%B8%D0%BD%D0%B5%D0%B9%D0%BA%D0%B8" TargetMode="External"/><Relationship Id="rId3" Type="http://schemas.openxmlformats.org/officeDocument/2006/relationships/hyperlink" Target="http://ru.wikipedia.org/wiki/%D0%93%D1%80%D1%83%D0%BF%D0%BF%D0%B0_(%D0%BC%D0%B0%D1%82%D0%B5%D0%BC%D0%B0%D1%82%D0%B8%D0%BA%D0%B0)" TargetMode="External"/><Relationship Id="rId7" Type="http://schemas.openxmlformats.org/officeDocument/2006/relationships/hyperlink" Target="http://ru.wikipedia.org/wiki/%D0%A1%D1%84%D0%B5%D1%80%D0%B8%D1%87%D0%B5%D1%81%D0%BA%D0%B0%D1%8F_%D0%B3%D0%B5%D0%BE%D0%BC%D0%B5%D1%82%D1%80%D0%B8%D1%8F"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ru.wikipedia.org/wiki/%D0%98%D0%BD%D0%B2%D0%B5%D1%80%D1%81%D0%B8%D1%8F_(%D0%B3%D0%B5%D0%BE%D0%BC%D0%B5%D1%82%D1%80%D0%B8%D1%8F)" TargetMode="External"/><Relationship Id="rId5" Type="http://schemas.openxmlformats.org/officeDocument/2006/relationships/hyperlink" Target="http://ru.wikipedia.org/wiki/%D0%9F%D0%BE%D0%B4%D0%BE%D0%B1%D0%B8%D0%B5" TargetMode="External"/><Relationship Id="rId4" Type="http://schemas.openxmlformats.org/officeDocument/2006/relationships/hyperlink" Target="http://ru.wikipedia.org/wiki/%D0%98%D0%B7%D0%BE%D0%BC%D0%B5%D1%82%D1%80%D0%B8%D1%8F_(%D0%BC%D0%B0%D1%82%D0%B5%D0%BC%D0%B0%D1%82%D0%B8%D0%BA%D0%B0)"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37.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8.png"/></Relationships>
</file>

<file path=ppt/slides/_rels/slide82.xml.rels><?xml version="1.0" encoding="UTF-8" standalone="yes"?>
<Relationships xmlns="http://schemas.openxmlformats.org/package/2006/relationships"><Relationship Id="rId8" Type="http://schemas.openxmlformats.org/officeDocument/2006/relationships/image" Target="../media/image144.png"/><Relationship Id="rId3" Type="http://schemas.openxmlformats.org/officeDocument/2006/relationships/image" Target="../media/image139.png"/><Relationship Id="rId7" Type="http://schemas.openxmlformats.org/officeDocument/2006/relationships/image" Target="../media/image14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140.png"/><Relationship Id="rId9" Type="http://schemas.openxmlformats.org/officeDocument/2006/relationships/image" Target="../media/image145.png"/></Relationships>
</file>

<file path=ppt/slides/_rels/slide83.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46.png"/><Relationship Id="rId7" Type="http://schemas.openxmlformats.org/officeDocument/2006/relationships/image" Target="../media/image150.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49.png"/><Relationship Id="rId5" Type="http://schemas.openxmlformats.org/officeDocument/2006/relationships/image" Target="../media/image148.png"/><Relationship Id="rId10" Type="http://schemas.openxmlformats.org/officeDocument/2006/relationships/image" Target="../media/image153.png"/><Relationship Id="rId4" Type="http://schemas.openxmlformats.org/officeDocument/2006/relationships/image" Target="../media/image147.png"/><Relationship Id="rId9" Type="http://schemas.openxmlformats.org/officeDocument/2006/relationships/image" Target="../media/image152.png"/></Relationships>
</file>

<file path=ppt/slides/_rels/slide84.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57.png"/><Relationship Id="rId5" Type="http://schemas.openxmlformats.org/officeDocument/2006/relationships/image" Target="../media/image156.png"/><Relationship Id="rId4" Type="http://schemas.openxmlformats.org/officeDocument/2006/relationships/image" Target="../media/image155.png"/></Relationships>
</file>

<file path=ppt/slides/_rels/slide85.xml.rels><?xml version="1.0" encoding="UTF-8" standalone="yes"?>
<Relationships xmlns="http://schemas.openxmlformats.org/package/2006/relationships"><Relationship Id="rId8" Type="http://schemas.openxmlformats.org/officeDocument/2006/relationships/image" Target="../media/image163.png"/><Relationship Id="rId3" Type="http://schemas.openxmlformats.org/officeDocument/2006/relationships/image" Target="../media/image158.png"/><Relationship Id="rId7" Type="http://schemas.openxmlformats.org/officeDocument/2006/relationships/image" Target="../media/image162.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61.png"/><Relationship Id="rId5" Type="http://schemas.openxmlformats.org/officeDocument/2006/relationships/image" Target="../media/image160.png"/><Relationship Id="rId4" Type="http://schemas.openxmlformats.org/officeDocument/2006/relationships/image" Target="../media/image159.png"/></Relationships>
</file>

<file path=ppt/slides/_rels/slide86.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66.png"/><Relationship Id="rId4" Type="http://schemas.openxmlformats.org/officeDocument/2006/relationships/image" Target="../media/image165.png"/></Relationships>
</file>

<file path=ppt/slides/_rels/slide87.xml.rels><?xml version="1.0" encoding="UTF-8" standalone="yes"?>
<Relationships xmlns="http://schemas.openxmlformats.org/package/2006/relationships"><Relationship Id="rId8" Type="http://schemas.openxmlformats.org/officeDocument/2006/relationships/image" Target="../media/image172.png"/><Relationship Id="rId3" Type="http://schemas.openxmlformats.org/officeDocument/2006/relationships/image" Target="../media/image167.png"/><Relationship Id="rId7" Type="http://schemas.openxmlformats.org/officeDocument/2006/relationships/image" Target="../media/image171.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70.png"/><Relationship Id="rId5" Type="http://schemas.openxmlformats.org/officeDocument/2006/relationships/image" Target="../media/image169.png"/><Relationship Id="rId4" Type="http://schemas.openxmlformats.org/officeDocument/2006/relationships/image" Target="../media/image168.png"/></Relationships>
</file>

<file path=ppt/slides/_rels/slide88.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74.png"/></Relationships>
</file>

<file path=ppt/slides/_rels/slide89.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175.png"/><Relationship Id="rId7" Type="http://schemas.openxmlformats.org/officeDocument/2006/relationships/image" Target="../media/image179.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78.png"/><Relationship Id="rId5" Type="http://schemas.openxmlformats.org/officeDocument/2006/relationships/image" Target="../media/image177.png"/><Relationship Id="rId4" Type="http://schemas.openxmlformats.org/officeDocument/2006/relationships/image" Target="../media/image176.png"/></Relationships>
</file>

<file path=ppt/slides/_rels/slide9.xml.rels><?xml version="1.0" encoding="UTF-8" standalone="yes"?>
<Relationships xmlns="http://schemas.openxmlformats.org/package/2006/relationships"><Relationship Id="rId8" Type="http://schemas.openxmlformats.org/officeDocument/2006/relationships/hyperlink" Target="http://ru.wikipedia.org/wiki/%D0%90%D0%BB%D1%8C%D0%B4%D0%B5%D0%B1%D0%B0%D1%80%D0%B0%D0%BD" TargetMode="External"/><Relationship Id="rId13" Type="http://schemas.openxmlformats.org/officeDocument/2006/relationships/image" Target="../media/image3.jpeg"/><Relationship Id="rId3" Type="http://schemas.openxmlformats.org/officeDocument/2006/relationships/hyperlink" Target="http://ru.wikipedia.org/wiki/%D0%9B%D0%B0%D1%82%D0%B8%D0%BD%D1%81%D0%BA%D0%B8%D0%B9_%D1%8F%D0%B7%D1%8B%D0%BA" TargetMode="External"/><Relationship Id="rId7" Type="http://schemas.openxmlformats.org/officeDocument/2006/relationships/hyperlink" Target="http://ru.wikipedia.org/wiki/%D0%9E%D1%80%D0%B8%D0%BE%D0%BD_(%D1%81%D0%BE%D0%B7%D0%B2%D0%B5%D0%B7%D0%B4%D0%B8%D0%B5)" TargetMode="External"/><Relationship Id="rId12" Type="http://schemas.openxmlformats.org/officeDocument/2006/relationships/hyperlink" Target="http://ru.wikipedia.org/wiki/%D0%94%D0%B7%D0%B5%D1%82%D0%B0_%D0%A2%D0%B5%D0%BB%D1%8C%D1%86%D0%B0"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ru.wikipedia.org/wiki/%D0%9E%D0%B2%D0%B5%D0%BD_(%D1%81%D0%BE%D0%B7%D0%B2%D0%B5%D0%B7%D0%B4%D0%B8%D0%B5)" TargetMode="External"/><Relationship Id="rId11" Type="http://schemas.openxmlformats.org/officeDocument/2006/relationships/hyperlink" Target="http://ru.wikipedia.org/wiki/%D0%90%D0%BB%D1%8C%D1%86%D0%B8%D0%BE%D0%BD%D0%B0_(%D0%B7%D0%B2%D0%B5%D0%B7%D0%B4%D0%B0)" TargetMode="External"/><Relationship Id="rId5" Type="http://schemas.openxmlformats.org/officeDocument/2006/relationships/hyperlink" Target="http://ru.wikipedia.org/wiki/%D0%91%D0%BB%D0%B8%D0%B7%D0%BD%D0%B5%D1%86%D1%8B_(%D1%81%D0%BE%D0%B7%D0%B2%D0%B5%D0%B7%D0%B4%D0%B8%D0%B5)" TargetMode="External"/><Relationship Id="rId10" Type="http://schemas.openxmlformats.org/officeDocument/2006/relationships/hyperlink" Target="http://ru.wikipedia.org/wiki/%D0%9D%D0%B0%D1%82_(%D0%B7%D0%B2%D0%B5%D0%B7%D0%B4%D0%B0)" TargetMode="External"/><Relationship Id="rId4" Type="http://schemas.openxmlformats.org/officeDocument/2006/relationships/hyperlink" Target="http://ru.wikipedia.org/wiki/%D0%97%D0%BE%D0%B4%D0%B8%D0%B0%D0%BA%D0%B0%D0%BB%D1%8C%D0%BD%D0%BE%D0%B5_%D1%81%D0%BE%D0%B7%D0%B2%D0%B5%D0%B7%D0%B4%D0%B8%D0%B5" TargetMode="External"/><Relationship Id="rId9" Type="http://schemas.openxmlformats.org/officeDocument/2006/relationships/hyperlink" Target="http://ru.wikipedia.org/wiki/%D0%92%D0%B8%D0%B4%D0%B8%D0%BC%D0%B0%D1%8F_%D0%B7%D0%B2%D1%91%D0%B7%D0%B4%D0%BD%D0%B0%D1%8F_%D0%B2%D0%B5%D0%BB%D0%B8%D1%87%D0%B8%D0%BD%D0%B0" TargetMode="External"/></Relationships>
</file>

<file path=ppt/slides/_rels/slide90.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84.png"/><Relationship Id="rId5" Type="http://schemas.openxmlformats.org/officeDocument/2006/relationships/image" Target="../media/image183.png"/><Relationship Id="rId4" Type="http://schemas.openxmlformats.org/officeDocument/2006/relationships/image" Target="../media/image182.png"/></Relationships>
</file>

<file path=ppt/slides/_rels/slide91.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88.png"/><Relationship Id="rId5" Type="http://schemas.openxmlformats.org/officeDocument/2006/relationships/image" Target="../media/image187.png"/><Relationship Id="rId4" Type="http://schemas.openxmlformats.org/officeDocument/2006/relationships/image" Target="../media/image186.png"/></Relationships>
</file>

<file path=ppt/slides/_rels/slide92.xml.rels><?xml version="1.0" encoding="UTF-8" standalone="yes"?>
<Relationships xmlns="http://schemas.openxmlformats.org/package/2006/relationships"><Relationship Id="rId8" Type="http://schemas.openxmlformats.org/officeDocument/2006/relationships/image" Target="../media/image194.png"/><Relationship Id="rId3" Type="http://schemas.openxmlformats.org/officeDocument/2006/relationships/image" Target="../media/image189.png"/><Relationship Id="rId7" Type="http://schemas.openxmlformats.org/officeDocument/2006/relationships/image" Target="../media/image19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92.png"/><Relationship Id="rId5" Type="http://schemas.openxmlformats.org/officeDocument/2006/relationships/image" Target="../media/image191.png"/><Relationship Id="rId10" Type="http://schemas.openxmlformats.org/officeDocument/2006/relationships/image" Target="../media/image196.png"/><Relationship Id="rId4" Type="http://schemas.openxmlformats.org/officeDocument/2006/relationships/image" Target="../media/image190.png"/><Relationship Id="rId9" Type="http://schemas.openxmlformats.org/officeDocument/2006/relationships/image" Target="../media/image195.png"/></Relationships>
</file>

<file path=ppt/slides/_rels/slide93.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98.png"/></Relationships>
</file>

<file path=ppt/slides/_rels/slide94.xml.rels><?xml version="1.0" encoding="UTF-8" standalone="yes"?>
<Relationships xmlns="http://schemas.openxmlformats.org/package/2006/relationships"><Relationship Id="rId8" Type="http://schemas.openxmlformats.org/officeDocument/2006/relationships/image" Target="../media/image204.png"/><Relationship Id="rId3" Type="http://schemas.openxmlformats.org/officeDocument/2006/relationships/image" Target="../media/image199.png"/><Relationship Id="rId7" Type="http://schemas.openxmlformats.org/officeDocument/2006/relationships/image" Target="../media/image20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02.png"/><Relationship Id="rId5" Type="http://schemas.openxmlformats.org/officeDocument/2006/relationships/image" Target="../media/image201.png"/><Relationship Id="rId10" Type="http://schemas.openxmlformats.org/officeDocument/2006/relationships/image" Target="../media/image206.png"/><Relationship Id="rId4" Type="http://schemas.openxmlformats.org/officeDocument/2006/relationships/image" Target="../media/image200.png"/><Relationship Id="rId9" Type="http://schemas.openxmlformats.org/officeDocument/2006/relationships/image" Target="../media/image205.png"/></Relationships>
</file>

<file path=ppt/slides/_rels/slide95.xml.rels><?xml version="1.0" encoding="UTF-8" standalone="yes"?>
<Relationships xmlns="http://schemas.openxmlformats.org/package/2006/relationships"><Relationship Id="rId8" Type="http://schemas.openxmlformats.org/officeDocument/2006/relationships/image" Target="../media/image212.png"/><Relationship Id="rId3" Type="http://schemas.openxmlformats.org/officeDocument/2006/relationships/image" Target="../media/image207.png"/><Relationship Id="rId7" Type="http://schemas.openxmlformats.org/officeDocument/2006/relationships/image" Target="../media/image211.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10.png"/><Relationship Id="rId5" Type="http://schemas.openxmlformats.org/officeDocument/2006/relationships/image" Target="../media/image209.png"/><Relationship Id="rId10" Type="http://schemas.openxmlformats.org/officeDocument/2006/relationships/image" Target="../media/image214.png"/><Relationship Id="rId4" Type="http://schemas.openxmlformats.org/officeDocument/2006/relationships/image" Target="../media/image208.png"/><Relationship Id="rId9" Type="http://schemas.openxmlformats.org/officeDocument/2006/relationships/image" Target="../media/image213.png"/></Relationships>
</file>

<file path=ppt/slides/_rels/slide96.xml.rels><?xml version="1.0" encoding="UTF-8" standalone="yes"?>
<Relationships xmlns="http://schemas.openxmlformats.org/package/2006/relationships"><Relationship Id="rId3" Type="http://schemas.openxmlformats.org/officeDocument/2006/relationships/image" Target="../media/image215.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16.png"/></Relationships>
</file>

<file path=ppt/slides/_rels/slide97.xml.rels><?xml version="1.0" encoding="UTF-8" standalone="yes"?>
<Relationships xmlns="http://schemas.openxmlformats.org/package/2006/relationships"><Relationship Id="rId3" Type="http://schemas.openxmlformats.org/officeDocument/2006/relationships/image" Target="../media/image217.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19.png"/><Relationship Id="rId4" Type="http://schemas.openxmlformats.org/officeDocument/2006/relationships/image" Target="../media/image218.png"/></Relationships>
</file>

<file path=ppt/slides/_rels/slide98.xml.rels><?xml version="1.0" encoding="UTF-8" standalone="yes"?>
<Relationships xmlns="http://schemas.openxmlformats.org/package/2006/relationships"><Relationship Id="rId3" Type="http://schemas.openxmlformats.org/officeDocument/2006/relationships/image" Target="../media/image21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21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67544" y="1844824"/>
            <a:ext cx="8352928" cy="2862322"/>
          </a:xfrm>
          <a:prstGeom prst="rect">
            <a:avLst/>
          </a:prstGeom>
          <a:noFill/>
        </p:spPr>
        <p:txBody>
          <a:bodyPr wrap="square" lIns="91440" tIns="45720" rIns="91440" bIns="45720">
            <a:spAutoFit/>
          </a:bodyPr>
          <a:lstStyle/>
          <a:p>
            <a:r>
              <a:rPr lang="ru-RU" sz="6000" b="1" cap="none" spc="0"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Загадочный</a:t>
            </a:r>
          </a:p>
          <a:p>
            <a:r>
              <a:rPr lang="ru-RU" sz="6000" b="1"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                 м</a:t>
            </a:r>
            <a:r>
              <a:rPr lang="ru-RU" sz="6000" b="1" cap="none" spc="0"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ир</a:t>
            </a:r>
          </a:p>
          <a:p>
            <a:r>
              <a:rPr lang="ru-RU" sz="6000" b="1"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                    математики</a:t>
            </a:r>
            <a:endParaRPr lang="ru-RU" sz="6000" b="1" cap="none" spc="0" dirty="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187624" y="404664"/>
            <a:ext cx="6480719" cy="830997"/>
          </a:xfrm>
          <a:prstGeom prst="rect">
            <a:avLst/>
          </a:prstGeom>
          <a:noFill/>
        </p:spPr>
        <p:txBody>
          <a:bodyPr wrap="square" lIns="91440" tIns="45720" rIns="91440" bIns="45720">
            <a:spAutoFit/>
          </a:bodyPr>
          <a:lstStyle/>
          <a:p>
            <a:pPr algn="ctr"/>
            <a:r>
              <a:rPr lang="ru-RU" sz="1600" cap="none" spc="0"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Муниципальное бюджетное общеобразовательное учреждение</a:t>
            </a:r>
          </a:p>
          <a:p>
            <a:pPr algn="ctr"/>
            <a:r>
              <a:rPr lang="ru-RU" sz="1600"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Дзержинского района города Новосибирска</a:t>
            </a:r>
            <a:endParaRPr lang="ru-RU" sz="1600" cap="none" spc="0"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endParaRPr>
          </a:p>
          <a:p>
            <a:pPr algn="ctr"/>
            <a:r>
              <a:rPr lang="ru-RU" sz="1600"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Аэрокосмический лицей им. Ю. В. Кондратюка</a:t>
            </a:r>
            <a:endParaRPr lang="ru-RU" sz="1600" cap="none" spc="0" dirty="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084168" y="4941168"/>
            <a:ext cx="2736304" cy="1477328"/>
          </a:xfrm>
          <a:prstGeom prst="rect">
            <a:avLst/>
          </a:prstGeom>
          <a:noFill/>
        </p:spPr>
        <p:txBody>
          <a:bodyPr wrap="square" lIns="91440" tIns="45720" rIns="91440" bIns="45720">
            <a:spAutoFit/>
          </a:bodyPr>
          <a:lstStyle/>
          <a:p>
            <a:r>
              <a:rPr lang="ru-RU"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Выполнил:</a:t>
            </a:r>
          </a:p>
          <a:p>
            <a:r>
              <a:rPr lang="ru-RU"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у</a:t>
            </a:r>
            <a:r>
              <a:rPr lang="ru-RU" cap="none" spc="0"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ченик 8</a:t>
            </a:r>
            <a:r>
              <a:rPr lang="en-US" cap="none" spc="0"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-11</a:t>
            </a:r>
            <a:r>
              <a:rPr lang="ru-RU" cap="none" spc="0"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 «В» класса</a:t>
            </a:r>
          </a:p>
          <a:p>
            <a:r>
              <a:rPr lang="ru-RU"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Даньшин Владислав</a:t>
            </a:r>
          </a:p>
          <a:p>
            <a:r>
              <a:rPr lang="ru-RU" cap="none" spc="0"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Учитель:</a:t>
            </a:r>
          </a:p>
          <a:p>
            <a:r>
              <a:rPr lang="ru-RU" dirty="0" err="1"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Бизяев</a:t>
            </a:r>
            <a:r>
              <a:rPr lang="ru-RU"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  А. Н.</a:t>
            </a:r>
            <a:endParaRPr lang="ru-RU" cap="none" spc="0" dirty="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23528" y="5679832"/>
            <a:ext cx="8496944" cy="923330"/>
          </a:xfrm>
          <a:prstGeom prst="rect">
            <a:avLst/>
          </a:prstGeom>
          <a:noFill/>
        </p:spPr>
        <p:txBody>
          <a:bodyPr wrap="square" lIns="91440" tIns="45720" rIns="91440" bIns="45720">
            <a:spAutoFit/>
          </a:bodyPr>
          <a:lstStyle/>
          <a:p>
            <a:pPr algn="ctr"/>
            <a:endParaRPr lang="ru-RU" b="1" cap="none" spc="0"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endParaRPr>
          </a:p>
          <a:p>
            <a:pPr algn="ctr"/>
            <a:endParaRPr lang="ru-RU" b="1" dirty="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endParaRPr>
          </a:p>
          <a:p>
            <a:pPr algn="ctr"/>
            <a:r>
              <a:rPr lang="ru-RU" cap="none" spc="0"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Новосибирск </a:t>
            </a:r>
            <a:endParaRPr lang="ru-RU" cap="none" spc="0" dirty="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7177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67544" y="1484783"/>
            <a:ext cx="8208912" cy="3785652"/>
          </a:xfrm>
          <a:prstGeom prst="rect">
            <a:avLst/>
          </a:prstGeom>
        </p:spPr>
        <p:txBody>
          <a:bodyPr wrap="square">
            <a:spAutoFit/>
          </a:bodyPr>
          <a:lstStyle/>
          <a:p>
            <a:endParaRPr lang="ru-RU" sz="2400" b="1" dirty="0" smtClean="0">
              <a:solidFill>
                <a:srgbClr val="C00000"/>
              </a:solidFill>
              <a:latin typeface="Times New Roman" panose="02020603050405020304" pitchFamily="18" charset="0"/>
              <a:cs typeface="Times New Roman" panose="02020603050405020304" pitchFamily="18" charset="0"/>
            </a:endParaRPr>
          </a:p>
          <a:p>
            <a:r>
              <a:rPr lang="ru-RU" sz="2400" b="1" dirty="0" err="1" smtClean="0">
                <a:solidFill>
                  <a:srgbClr val="C00000"/>
                </a:solidFill>
                <a:latin typeface="Times New Roman" panose="02020603050405020304" pitchFamily="18" charset="0"/>
                <a:cs typeface="Times New Roman" panose="02020603050405020304" pitchFamily="18" charset="0"/>
              </a:rPr>
              <a:t>Владисла́в</a:t>
            </a:r>
            <a:r>
              <a:rPr lang="ru-RU" sz="2400" dirty="0">
                <a:latin typeface="Times New Roman" panose="02020603050405020304" pitchFamily="18" charset="0"/>
                <a:cs typeface="Times New Roman" panose="02020603050405020304" pitchFamily="18" charset="0"/>
              </a:rPr>
              <a:t> — </a:t>
            </a:r>
            <a:r>
              <a:rPr lang="ru-RU" sz="2400" dirty="0">
                <a:solidFill>
                  <a:schemeClr val="tx2">
                    <a:lumMod val="50000"/>
                  </a:schemeClr>
                </a:solidFill>
                <a:latin typeface="Times New Roman" panose="02020603050405020304" pitchFamily="18" charset="0"/>
                <a:cs typeface="Times New Roman" panose="02020603050405020304" pitchFamily="18" charset="0"/>
              </a:rPr>
              <a:t>мужское </a:t>
            </a:r>
            <a:r>
              <a:rPr lang="ru-RU" sz="2400" u="sng" dirty="0">
                <a:solidFill>
                  <a:schemeClr val="tx2">
                    <a:lumMod val="50000"/>
                  </a:schemeClr>
                </a:solidFill>
                <a:latin typeface="Times New Roman" panose="02020603050405020304" pitchFamily="18" charset="0"/>
                <a:cs typeface="Times New Roman" panose="02020603050405020304" pitchFamily="18" charset="0"/>
                <a:hlinkClick r:id="rId3" tooltip="Двухосновные имена (страница отсутствует)"/>
              </a:rPr>
              <a:t>двухосновное</a:t>
            </a:r>
            <a:r>
              <a:rPr lang="ru-RU" sz="2400" dirty="0">
                <a:solidFill>
                  <a:schemeClr val="tx2">
                    <a:lumMod val="50000"/>
                  </a:schemeClr>
                </a:solidFill>
                <a:latin typeface="Times New Roman" panose="02020603050405020304" pitchFamily="18" charset="0"/>
                <a:cs typeface="Times New Roman" panose="02020603050405020304" pitchFamily="18" charset="0"/>
              </a:rPr>
              <a:t> </a:t>
            </a:r>
            <a:r>
              <a:rPr lang="ru-RU" sz="2400" u="sng" dirty="0">
                <a:solidFill>
                  <a:schemeClr val="tx2">
                    <a:lumMod val="50000"/>
                  </a:schemeClr>
                </a:solidFill>
                <a:latin typeface="Times New Roman" panose="02020603050405020304" pitchFamily="18" charset="0"/>
                <a:cs typeface="Times New Roman" panose="02020603050405020304" pitchFamily="18" charset="0"/>
                <a:hlinkClick r:id="rId4" tooltip="Русское личное имя"/>
              </a:rPr>
              <a:t>русское личное имя</a:t>
            </a:r>
            <a:r>
              <a:rPr lang="ru-RU" sz="2400" dirty="0">
                <a:solidFill>
                  <a:schemeClr val="tx2">
                    <a:lumMod val="50000"/>
                  </a:schemeClr>
                </a:solidFill>
                <a:latin typeface="Times New Roman" panose="02020603050405020304" pitchFamily="18" charset="0"/>
                <a:cs typeface="Times New Roman" panose="02020603050405020304" pitchFamily="18" charset="0"/>
              </a:rPr>
              <a:t> </a:t>
            </a:r>
            <a:r>
              <a:rPr lang="ru-RU" sz="2400" u="sng" dirty="0">
                <a:solidFill>
                  <a:schemeClr val="tx2">
                    <a:lumMod val="50000"/>
                  </a:schemeClr>
                </a:solidFill>
                <a:latin typeface="Times New Roman" panose="02020603050405020304" pitchFamily="18" charset="0"/>
                <a:cs typeface="Times New Roman" panose="02020603050405020304" pitchFamily="18" charset="0"/>
                <a:hlinkClick r:id="rId5" tooltip="Славянские языки"/>
              </a:rPr>
              <a:t>славянского</a:t>
            </a:r>
            <a:r>
              <a:rPr lang="ru-RU" sz="2400" dirty="0">
                <a:solidFill>
                  <a:schemeClr val="tx2">
                    <a:lumMod val="50000"/>
                  </a:schemeClr>
                </a:solidFill>
                <a:latin typeface="Times New Roman" panose="02020603050405020304" pitchFamily="18" charset="0"/>
                <a:cs typeface="Times New Roman" panose="02020603050405020304" pitchFamily="18" charset="0"/>
              </a:rPr>
              <a:t> происхождения. Образовано сложением основ </a:t>
            </a:r>
            <a:r>
              <a:rPr lang="ru-RU" sz="2400" dirty="0" err="1">
                <a:solidFill>
                  <a:schemeClr val="tx2">
                    <a:lumMod val="50000"/>
                  </a:schemeClr>
                </a:solidFill>
                <a:latin typeface="Times New Roman" panose="02020603050405020304" pitchFamily="18" charset="0"/>
                <a:cs typeface="Times New Roman" panose="02020603050405020304" pitchFamily="18" charset="0"/>
              </a:rPr>
              <a:t>влад</a:t>
            </a:r>
            <a:r>
              <a:rPr lang="ru-RU" sz="2400" dirty="0">
                <a:solidFill>
                  <a:schemeClr val="tx2">
                    <a:lumMod val="50000"/>
                  </a:schemeClr>
                </a:solidFill>
                <a:latin typeface="Times New Roman" panose="02020603050405020304" pitchFamily="18" charset="0"/>
                <a:cs typeface="Times New Roman" panose="02020603050405020304" pitchFamily="18" charset="0"/>
              </a:rPr>
              <a:t> — (ср. «владеть») и </a:t>
            </a:r>
            <a:r>
              <a:rPr lang="ru-RU" sz="2400" u="sng" dirty="0">
                <a:solidFill>
                  <a:schemeClr val="tx2">
                    <a:lumMod val="50000"/>
                  </a:schemeClr>
                </a:solidFill>
                <a:latin typeface="Times New Roman" panose="02020603050405020304" pitchFamily="18" charset="0"/>
                <a:cs typeface="Times New Roman" panose="02020603050405020304" pitchFamily="18" charset="0"/>
                <a:hlinkClick r:id="rId6" tooltip="-слав (страница отсутствует)"/>
              </a:rPr>
              <a:t>-[слав]</a:t>
            </a:r>
            <a:r>
              <a:rPr lang="ru-RU" sz="2400" dirty="0">
                <a:solidFill>
                  <a:schemeClr val="tx2">
                    <a:lumMod val="50000"/>
                  </a:schemeClr>
                </a:solidFill>
                <a:latin typeface="Times New Roman" panose="02020603050405020304" pitchFamily="18" charset="0"/>
                <a:cs typeface="Times New Roman" panose="02020603050405020304" pitchFamily="18" charset="0"/>
              </a:rPr>
              <a:t> (ср. «слава»). Возможно, является </a:t>
            </a:r>
            <a:r>
              <a:rPr lang="ru-RU" sz="2400" u="sng" dirty="0">
                <a:solidFill>
                  <a:schemeClr val="tx2">
                    <a:lumMod val="50000"/>
                  </a:schemeClr>
                </a:solidFill>
                <a:latin typeface="Times New Roman" panose="02020603050405020304" pitchFamily="18" charset="0"/>
                <a:cs typeface="Times New Roman" panose="02020603050405020304" pitchFamily="18" charset="0"/>
                <a:hlinkClick r:id="rId7" tooltip="Калька (лексика)"/>
              </a:rPr>
              <a:t>калькой</a:t>
            </a:r>
            <a:r>
              <a:rPr lang="ru-RU" sz="2400" dirty="0">
                <a:solidFill>
                  <a:schemeClr val="tx2">
                    <a:lumMod val="50000"/>
                  </a:schemeClr>
                </a:solidFill>
                <a:latin typeface="Times New Roman" panose="02020603050405020304" pitchFamily="18" charset="0"/>
                <a:cs typeface="Times New Roman" panose="02020603050405020304" pitchFamily="18" charset="0"/>
              </a:rPr>
              <a:t> древнегерманского имени </a:t>
            </a:r>
            <a:r>
              <a:rPr lang="ru-RU" sz="2400" u="sng" dirty="0" err="1">
                <a:solidFill>
                  <a:schemeClr val="tx2">
                    <a:lumMod val="50000"/>
                  </a:schemeClr>
                </a:solidFill>
                <a:latin typeface="Times New Roman" panose="02020603050405020304" pitchFamily="18" charset="0"/>
                <a:cs typeface="Times New Roman" panose="02020603050405020304" pitchFamily="18" charset="0"/>
                <a:hlinkClick r:id="rId8" tooltip="Вальдемар"/>
              </a:rPr>
              <a:t>Вальдемар</a:t>
            </a:r>
            <a:r>
              <a:rPr lang="ru-RU" sz="2400" dirty="0">
                <a:solidFill>
                  <a:schemeClr val="tx2">
                    <a:lumMod val="50000"/>
                  </a:schemeClr>
                </a:solidFill>
                <a:latin typeface="Times New Roman" panose="02020603050405020304" pitchFamily="18" charset="0"/>
                <a:cs typeface="Times New Roman" panose="02020603050405020304" pitchFamily="18" charset="0"/>
              </a:rPr>
              <a:t>  (</a:t>
            </a:r>
            <a:r>
              <a:rPr lang="ru-RU" sz="2400" dirty="0" err="1">
                <a:solidFill>
                  <a:schemeClr val="tx2">
                    <a:lumMod val="50000"/>
                  </a:schemeClr>
                </a:solidFill>
                <a:latin typeface="Times New Roman" panose="02020603050405020304" pitchFamily="18" charset="0"/>
                <a:cs typeface="Times New Roman" panose="02020603050405020304" pitchFamily="18" charset="0"/>
              </a:rPr>
              <a:t>Waldemar</a:t>
            </a:r>
            <a:r>
              <a:rPr lang="ru-RU" sz="2400" dirty="0">
                <a:solidFill>
                  <a:schemeClr val="tx2">
                    <a:lumMod val="50000"/>
                  </a:schemeClr>
                </a:solidFill>
                <a:latin typeface="Times New Roman" panose="02020603050405020304" pitchFamily="18" charset="0"/>
                <a:cs typeface="Times New Roman" panose="02020603050405020304" pitchFamily="18" charset="0"/>
              </a:rPr>
              <a:t>), образованного от основ «</a:t>
            </a:r>
            <a:r>
              <a:rPr lang="ru-RU" sz="2400" dirty="0" err="1">
                <a:solidFill>
                  <a:schemeClr val="tx2">
                    <a:lumMod val="50000"/>
                  </a:schemeClr>
                </a:solidFill>
                <a:latin typeface="Times New Roman" panose="02020603050405020304" pitchFamily="18" charset="0"/>
                <a:cs typeface="Times New Roman" panose="02020603050405020304" pitchFamily="18" charset="0"/>
              </a:rPr>
              <a:t>waltan</a:t>
            </a:r>
            <a:r>
              <a:rPr lang="ru-RU" sz="2400" dirty="0">
                <a:solidFill>
                  <a:schemeClr val="tx2">
                    <a:lumMod val="50000"/>
                  </a:schemeClr>
                </a:solidFill>
                <a:latin typeface="Times New Roman" panose="02020603050405020304" pitchFamily="18" charset="0"/>
                <a:cs typeface="Times New Roman" panose="02020603050405020304" pitchFamily="18" charset="0"/>
              </a:rPr>
              <a:t>» («царить, господствовать») и «</a:t>
            </a:r>
            <a:r>
              <a:rPr lang="ru-RU" sz="2400" dirty="0" err="1">
                <a:solidFill>
                  <a:schemeClr val="tx2">
                    <a:lumMod val="50000"/>
                  </a:schemeClr>
                </a:solidFill>
                <a:latin typeface="Times New Roman" panose="02020603050405020304" pitchFamily="18" charset="0"/>
                <a:cs typeface="Times New Roman" panose="02020603050405020304" pitchFamily="18" charset="0"/>
              </a:rPr>
              <a:t>mari</a:t>
            </a:r>
            <a:r>
              <a:rPr lang="ru-RU" sz="2400" dirty="0">
                <a:solidFill>
                  <a:schemeClr val="tx2">
                    <a:lumMod val="50000"/>
                  </a:schemeClr>
                </a:solidFill>
                <a:latin typeface="Times New Roman" panose="02020603050405020304" pitchFamily="18" charset="0"/>
                <a:cs typeface="Times New Roman" panose="02020603050405020304" pitchFamily="18" charset="0"/>
              </a:rPr>
              <a:t>» («славный, знаменитый»). В русском языке </a:t>
            </a:r>
            <a:r>
              <a:rPr lang="ru-RU" sz="2400" u="sng" dirty="0">
                <a:solidFill>
                  <a:schemeClr val="tx2">
                    <a:lumMod val="50000"/>
                  </a:schemeClr>
                </a:solidFill>
                <a:latin typeface="Times New Roman" panose="02020603050405020304" pitchFamily="18" charset="0"/>
                <a:cs typeface="Times New Roman" panose="02020603050405020304" pitchFamily="18" charset="0"/>
                <a:hlinkClick r:id="rId9" tooltip="Заимствование"/>
              </a:rPr>
              <a:t>заимствовано</a:t>
            </a:r>
            <a:r>
              <a:rPr lang="ru-RU" sz="2400" dirty="0">
                <a:solidFill>
                  <a:schemeClr val="tx2">
                    <a:lumMod val="50000"/>
                  </a:schemeClr>
                </a:solidFill>
                <a:latin typeface="Times New Roman" panose="02020603050405020304" pitchFamily="18" charset="0"/>
                <a:cs typeface="Times New Roman" panose="02020603050405020304" pitchFamily="18" charset="0"/>
              </a:rPr>
              <a:t> (русская форма была бы </a:t>
            </a:r>
            <a:r>
              <a:rPr lang="ru-RU" sz="2400" dirty="0" err="1">
                <a:solidFill>
                  <a:schemeClr val="tx2">
                    <a:lumMod val="50000"/>
                  </a:schemeClr>
                </a:solidFill>
                <a:latin typeface="Times New Roman" panose="02020603050405020304" pitchFamily="18" charset="0"/>
                <a:cs typeface="Times New Roman" panose="02020603050405020304" pitchFamily="18" charset="0"/>
              </a:rPr>
              <a:t>Володислав</a:t>
            </a:r>
            <a:r>
              <a:rPr lang="ru-RU" sz="2400" dirty="0">
                <a:solidFill>
                  <a:schemeClr val="tx2">
                    <a:lumMod val="50000"/>
                  </a:schemeClr>
                </a:solidFill>
                <a:latin typeface="Times New Roman" panose="02020603050405020304" pitchFamily="18" charset="0"/>
                <a:cs typeface="Times New Roman" panose="02020603050405020304" pitchFamily="18" charset="0"/>
              </a:rPr>
              <a:t>) из </a:t>
            </a:r>
            <a:r>
              <a:rPr lang="ru-RU" sz="2400" u="sng" dirty="0">
                <a:solidFill>
                  <a:schemeClr val="tx2">
                    <a:lumMod val="50000"/>
                  </a:schemeClr>
                </a:solidFill>
                <a:latin typeface="Times New Roman" panose="02020603050405020304" pitchFamily="18" charset="0"/>
                <a:cs typeface="Times New Roman" panose="02020603050405020304" pitchFamily="18" charset="0"/>
                <a:hlinkClick r:id="rId10" tooltip="Польский язык"/>
              </a:rPr>
              <a:t>польск.</a:t>
            </a:r>
            <a:r>
              <a:rPr lang="ru-RU" sz="2400" dirty="0">
                <a:solidFill>
                  <a:schemeClr val="tx2">
                    <a:lumMod val="50000"/>
                  </a:schemeClr>
                </a:solidFill>
                <a:latin typeface="Times New Roman" panose="02020603050405020304" pitchFamily="18" charset="0"/>
                <a:cs typeface="Times New Roman" panose="02020603050405020304" pitchFamily="18" charset="0"/>
              </a:rPr>
              <a:t> </a:t>
            </a:r>
            <a:r>
              <a:rPr lang="pl-PL" sz="2400" dirty="0">
                <a:solidFill>
                  <a:schemeClr val="tx2">
                    <a:lumMod val="50000"/>
                  </a:schemeClr>
                </a:solidFill>
                <a:latin typeface="Times New Roman" panose="02020603050405020304" pitchFamily="18" charset="0"/>
                <a:cs typeface="Times New Roman" panose="02020603050405020304" pitchFamily="18" charset="0"/>
              </a:rPr>
              <a:t>Władysław</a:t>
            </a:r>
            <a:r>
              <a:rPr lang="ru-RU" sz="2400" dirty="0">
                <a:solidFill>
                  <a:schemeClr val="tx2">
                    <a:lumMod val="50000"/>
                  </a:schemeClr>
                </a:solidFill>
                <a:latin typeface="Times New Roman" panose="02020603050405020304" pitchFamily="18" charset="0"/>
                <a:cs typeface="Times New Roman" panose="02020603050405020304" pitchFamily="18" charset="0"/>
              </a:rPr>
              <a:t>, которое, в свою очередь, заимствовано от </a:t>
            </a:r>
            <a:r>
              <a:rPr lang="ru-RU" sz="2400" u="sng" dirty="0" err="1">
                <a:solidFill>
                  <a:schemeClr val="tx2">
                    <a:lumMod val="50000"/>
                  </a:schemeClr>
                </a:solidFill>
                <a:latin typeface="Times New Roman" panose="02020603050405020304" pitchFamily="18" charset="0"/>
                <a:cs typeface="Times New Roman" panose="02020603050405020304" pitchFamily="18" charset="0"/>
                <a:hlinkClick r:id="rId11" tooltip="Чешский язык"/>
              </a:rPr>
              <a:t>чеш</a:t>
            </a:r>
            <a:r>
              <a:rPr lang="ru-RU" sz="2400" u="sng" dirty="0">
                <a:solidFill>
                  <a:schemeClr val="tx2">
                    <a:lumMod val="50000"/>
                  </a:schemeClr>
                </a:solidFill>
                <a:latin typeface="Times New Roman" panose="02020603050405020304" pitchFamily="18" charset="0"/>
                <a:cs typeface="Times New Roman" panose="02020603050405020304" pitchFamily="18" charset="0"/>
                <a:hlinkClick r:id="rId11" tooltip="Чешский язык"/>
              </a:rPr>
              <a:t>.</a:t>
            </a:r>
            <a:r>
              <a:rPr lang="ru-RU" sz="2400" dirty="0">
                <a:solidFill>
                  <a:schemeClr val="tx2">
                    <a:lumMod val="50000"/>
                  </a:schemeClr>
                </a:solidFill>
                <a:latin typeface="Times New Roman" panose="02020603050405020304" pitchFamily="18" charset="0"/>
                <a:cs typeface="Times New Roman" panose="02020603050405020304" pitchFamily="18" charset="0"/>
              </a:rPr>
              <a:t> </a:t>
            </a:r>
            <a:r>
              <a:rPr lang="cs-CZ" sz="2400" dirty="0">
                <a:solidFill>
                  <a:schemeClr val="tx2">
                    <a:lumMod val="50000"/>
                  </a:schemeClr>
                </a:solidFill>
                <a:latin typeface="Times New Roman" panose="02020603050405020304" pitchFamily="18" charset="0"/>
                <a:cs typeface="Times New Roman" panose="02020603050405020304" pitchFamily="18" charset="0"/>
              </a:rPr>
              <a:t>Vladislav</a:t>
            </a:r>
            <a:r>
              <a:rPr lang="ru-RU" sz="2400" dirty="0" smtClean="0">
                <a:solidFill>
                  <a:schemeClr val="tx2">
                    <a:lumMod val="50000"/>
                  </a:schemeClr>
                </a:solidFill>
                <a:latin typeface="Times New Roman" panose="02020603050405020304" pitchFamily="18" charset="0"/>
                <a:cs typeface="Times New Roman" panose="02020603050405020304" pitchFamily="18" charset="0"/>
              </a:rPr>
              <a:t>.</a:t>
            </a:r>
            <a:endParaRPr lang="ru-RU" sz="24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95536" y="332656"/>
            <a:ext cx="8280919" cy="923330"/>
          </a:xfrm>
          <a:prstGeom prst="rect">
            <a:avLst/>
          </a:prstGeom>
          <a:noFill/>
        </p:spPr>
        <p:txBody>
          <a:bodyPr wrap="square" lIns="91440" tIns="45720" rIns="91440" bIns="45720">
            <a:spAutoFit/>
          </a:bodyPr>
          <a:lstStyle/>
          <a:p>
            <a:r>
              <a:rPr lang="ru-RU" sz="5400" b="1" cap="none" spc="0" dirty="0" smtClean="0">
                <a:ln w="12700">
                  <a:solidFill>
                    <a:schemeClr val="tx2">
                      <a:satMod val="155000"/>
                    </a:schemeClr>
                  </a:solidFill>
                  <a:prstDash val="solid"/>
                </a:ln>
                <a:solidFill>
                  <a:schemeClr val="tx2">
                    <a:lumMod val="50000"/>
                  </a:schemeClr>
                </a:solidFill>
                <a:effectLst>
                  <a:outerShdw blurRad="41275" dist="20320" dir="1800000" algn="tl" rotWithShape="0">
                    <a:srgbClr val="000000">
                      <a:alpha val="40000"/>
                    </a:srgbClr>
                  </a:outerShdw>
                </a:effectLst>
              </a:rPr>
              <a:t>3.2.                </a:t>
            </a:r>
            <a:r>
              <a:rPr lang="ru-RU" sz="4000" b="1" cap="none" spc="0" dirty="0" smtClean="0">
                <a:ln w="12700">
                  <a:solidFill>
                    <a:schemeClr val="tx2">
                      <a:satMod val="155000"/>
                    </a:schemeClr>
                  </a:solidFill>
                  <a:prstDash val="solid"/>
                </a:ln>
                <a:solidFill>
                  <a:schemeClr val="tx2">
                    <a:lumMod val="50000"/>
                  </a:schemeClr>
                </a:solidFill>
              </a:rPr>
              <a:t>Имя</a:t>
            </a:r>
            <a:endParaRPr lang="ru-RU" sz="4000" b="1" cap="none" spc="0" dirty="0">
              <a:ln w="12700">
                <a:solidFill>
                  <a:schemeClr val="tx2">
                    <a:satMod val="155000"/>
                  </a:schemeClr>
                </a:solidFill>
                <a:prstDash val="solid"/>
              </a:ln>
              <a:solidFill>
                <a:schemeClr val="tx2">
                  <a:lumMod val="50000"/>
                </a:schemeClr>
              </a:solidFill>
            </a:endParaRPr>
          </a:p>
        </p:txBody>
      </p:sp>
      <p:sp>
        <p:nvSpPr>
          <p:cNvPr id="5" name="TextBox 4"/>
          <p:cNvSpPr txBox="1"/>
          <p:nvPr/>
        </p:nvSpPr>
        <p:spPr>
          <a:xfrm>
            <a:off x="8820472" y="6525344"/>
            <a:ext cx="301686" cy="369332"/>
          </a:xfrm>
          <a:prstGeom prst="rect">
            <a:avLst/>
          </a:prstGeom>
          <a:noFill/>
        </p:spPr>
        <p:txBody>
          <a:bodyPr wrap="none" rtlCol="0">
            <a:spAutoFit/>
          </a:bodyPr>
          <a:lstStyle/>
          <a:p>
            <a:r>
              <a:rPr lang="ru-RU" dirty="0" smtClean="0"/>
              <a:t>9</a:t>
            </a:r>
            <a:endParaRPr lang="ru-RU" dirty="0"/>
          </a:p>
        </p:txBody>
      </p:sp>
    </p:spTree>
    <p:extLst>
      <p:ext uri="{BB962C8B-B14F-4D97-AF65-F5344CB8AC3E}">
        <p14:creationId xmlns:p14="http://schemas.microsoft.com/office/powerpoint/2010/main" val="154818339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95536" y="404664"/>
            <a:ext cx="8352928" cy="584775"/>
          </a:xfrm>
          <a:prstGeom prst="rect">
            <a:avLst/>
          </a:prstGeom>
        </p:spPr>
        <p:txBody>
          <a:bodyPr wrap="square">
            <a:spAutoFit/>
          </a:bodyPr>
          <a:lstStyle/>
          <a:p>
            <a:pPr lvl="0" algn="ctr"/>
            <a:r>
              <a:rPr lang="ru-RU" sz="3200" b="1" dirty="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Методы решения геометрических задач</a:t>
            </a:r>
            <a:endParaRPr lang="ru-RU" dirty="0">
              <a:solidFill>
                <a:prstClr val="black"/>
              </a:solidFill>
            </a:endParaRPr>
          </a:p>
        </p:txBody>
      </p:sp>
      <p:pic>
        <p:nvPicPr>
          <p:cNvPr id="1026" name="Picture 2" descr="D:\Документы Евгений\Сканированные документы\Математика\img1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53" y="1700808"/>
            <a:ext cx="7814891" cy="4176464"/>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06040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796176" y="476671"/>
            <a:ext cx="1551643" cy="646331"/>
          </a:xfrm>
          <a:prstGeom prst="rect">
            <a:avLst/>
          </a:prstGeom>
        </p:spPr>
        <p:txBody>
          <a:bodyPr wrap="none">
            <a:spAutoFit/>
          </a:bodyPr>
          <a:lstStyle/>
          <a:p>
            <a:r>
              <a:rPr lang="ru-RU" sz="3600" b="1" dirty="0" smtClean="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Вывод</a:t>
            </a:r>
            <a:endParaRPr lang="ru-RU" dirty="0"/>
          </a:p>
        </p:txBody>
      </p:sp>
      <p:sp>
        <p:nvSpPr>
          <p:cNvPr id="4" name="TextBox 3"/>
          <p:cNvSpPr txBox="1"/>
          <p:nvPr/>
        </p:nvSpPr>
        <p:spPr>
          <a:xfrm>
            <a:off x="683568" y="1988840"/>
            <a:ext cx="7554825" cy="1938992"/>
          </a:xfrm>
          <a:prstGeom prst="rect">
            <a:avLst/>
          </a:prstGeom>
          <a:noFill/>
        </p:spPr>
        <p:txBody>
          <a:bodyPr wrap="none" rtlCol="0">
            <a:spAutoFit/>
          </a:bodyPr>
          <a:lstStyle/>
          <a:p>
            <a:pPr marL="342900" indent="-342900" algn="ctr">
              <a:buFont typeface="+mj-lt"/>
              <a:buAutoNum type="arabicPeriod"/>
            </a:pPr>
            <a:r>
              <a:rPr lang="ru-RU" sz="2400" dirty="0" smtClean="0">
                <a:solidFill>
                  <a:schemeClr val="tx2">
                    <a:lumMod val="75000"/>
                  </a:schemeClr>
                </a:solidFill>
              </a:rPr>
              <a:t>Расширен кругозор знаний.</a:t>
            </a:r>
          </a:p>
          <a:p>
            <a:pPr marL="342900" indent="-342900" algn="ctr">
              <a:buFont typeface="+mj-lt"/>
              <a:buAutoNum type="arabicPeriod"/>
            </a:pPr>
            <a:endParaRPr lang="ru-RU" sz="2400" dirty="0" smtClean="0">
              <a:solidFill>
                <a:schemeClr val="tx2">
                  <a:lumMod val="75000"/>
                </a:schemeClr>
              </a:solidFill>
            </a:endParaRPr>
          </a:p>
          <a:p>
            <a:pPr marL="342900" indent="-342900" algn="ctr">
              <a:buFont typeface="+mj-lt"/>
              <a:buAutoNum type="arabicPeriod"/>
            </a:pPr>
            <a:r>
              <a:rPr lang="ru-RU" sz="2400" dirty="0">
                <a:solidFill>
                  <a:schemeClr val="tx2">
                    <a:lumMod val="75000"/>
                  </a:schemeClr>
                </a:solidFill>
              </a:rPr>
              <a:t>З</a:t>
            </a:r>
            <a:r>
              <a:rPr lang="ru-RU" sz="2400" dirty="0" smtClean="0">
                <a:solidFill>
                  <a:schemeClr val="tx2">
                    <a:lumMod val="75000"/>
                  </a:schemeClr>
                </a:solidFill>
              </a:rPr>
              <a:t>акреплено изученное.</a:t>
            </a:r>
          </a:p>
          <a:p>
            <a:pPr marL="342900" indent="-342900" algn="ctr">
              <a:buFont typeface="+mj-lt"/>
              <a:buAutoNum type="arabicPeriod"/>
            </a:pPr>
            <a:endParaRPr lang="ru-RU" sz="2400" dirty="0" smtClean="0">
              <a:solidFill>
                <a:schemeClr val="tx2">
                  <a:lumMod val="75000"/>
                </a:schemeClr>
              </a:solidFill>
            </a:endParaRPr>
          </a:p>
          <a:p>
            <a:pPr marL="342900" indent="-342900" algn="ctr">
              <a:buFont typeface="+mj-lt"/>
              <a:buAutoNum type="arabicPeriod"/>
            </a:pPr>
            <a:r>
              <a:rPr lang="ru-RU" sz="2400" dirty="0" smtClean="0">
                <a:solidFill>
                  <a:schemeClr val="tx2">
                    <a:lumMod val="75000"/>
                  </a:schemeClr>
                </a:solidFill>
              </a:rPr>
              <a:t>Получены навыки в решении геометрических задач.</a:t>
            </a:r>
            <a:r>
              <a:rPr lang="ru-RU" sz="2400" dirty="0" smtClean="0"/>
              <a:t>  </a:t>
            </a:r>
            <a:endParaRPr lang="ru-RU" sz="2400" dirty="0"/>
          </a:p>
        </p:txBody>
      </p:sp>
    </p:spTree>
    <p:extLst>
      <p:ext uri="{BB962C8B-B14F-4D97-AF65-F5344CB8AC3E}">
        <p14:creationId xmlns:p14="http://schemas.microsoft.com/office/powerpoint/2010/main" val="397449214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30726" y="404664"/>
            <a:ext cx="8187765" cy="646331"/>
          </a:xfrm>
          <a:prstGeom prst="rect">
            <a:avLst/>
          </a:prstGeom>
        </p:spPr>
        <p:txBody>
          <a:bodyPr wrap="square">
            <a:spAutoFit/>
          </a:bodyPr>
          <a:lstStyle/>
          <a:p>
            <a:pPr lvl="0" algn="ctr"/>
            <a:r>
              <a:rPr lang="ru-RU" sz="3600" b="1" dirty="0" smtClean="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16. Тригонометрические уравнения</a:t>
            </a:r>
            <a:endParaRPr lang="ru-RU" dirty="0">
              <a:solidFill>
                <a:prstClr val="black"/>
              </a:solidFill>
            </a:endParaRPr>
          </a:p>
        </p:txBody>
      </p:sp>
      <p:sp>
        <p:nvSpPr>
          <p:cNvPr id="4" name="Прямоугольник 3"/>
          <p:cNvSpPr/>
          <p:nvPr/>
        </p:nvSpPr>
        <p:spPr>
          <a:xfrm>
            <a:off x="395536" y="1268760"/>
            <a:ext cx="8280920" cy="1200329"/>
          </a:xfrm>
          <a:prstGeom prst="rect">
            <a:avLst/>
          </a:prstGeom>
        </p:spPr>
        <p:txBody>
          <a:bodyPr wrap="square">
            <a:spAutoFit/>
          </a:bodyPr>
          <a:lstStyle/>
          <a:p>
            <a:pPr algn="ctr"/>
            <a:r>
              <a:rPr lang="ru-RU" sz="2400" dirty="0">
                <a:solidFill>
                  <a:srgbClr val="FF0000"/>
                </a:solidFill>
                <a:latin typeface="Times New Roman" panose="02020603050405020304" pitchFamily="18" charset="0"/>
                <a:cs typeface="Times New Roman" panose="02020603050405020304" pitchFamily="18" charset="0"/>
              </a:rPr>
              <a:t>Тригонометрическим уравнением </a:t>
            </a:r>
            <a:r>
              <a:rPr lang="ru-RU" sz="2400" dirty="0">
                <a:solidFill>
                  <a:schemeClr val="tx2">
                    <a:lumMod val="75000"/>
                  </a:schemeClr>
                </a:solidFill>
                <a:latin typeface="Times New Roman" panose="02020603050405020304" pitchFamily="18" charset="0"/>
                <a:cs typeface="Times New Roman" panose="02020603050405020304" pitchFamily="18" charset="0"/>
              </a:rPr>
              <a:t>называется уравнение, содержащее переменную под знаком  тригонометрических функций.</a:t>
            </a:r>
          </a:p>
        </p:txBody>
      </p:sp>
      <p:sp>
        <p:nvSpPr>
          <p:cNvPr id="5" name="Прямоугольник 4"/>
          <p:cNvSpPr/>
          <p:nvPr/>
        </p:nvSpPr>
        <p:spPr>
          <a:xfrm>
            <a:off x="430726" y="3143150"/>
            <a:ext cx="8280920" cy="646331"/>
          </a:xfrm>
          <a:prstGeom prst="rect">
            <a:avLst/>
          </a:prstGeom>
        </p:spPr>
        <p:txBody>
          <a:bodyPr wrap="square">
            <a:spAutoFit/>
          </a:bodyPr>
          <a:lstStyle/>
          <a:p>
            <a:r>
              <a:rPr lang="ru-RU" dirty="0">
                <a:solidFill>
                  <a:schemeClr val="tx2">
                    <a:lumMod val="75000"/>
                  </a:schemeClr>
                </a:solidFill>
              </a:rPr>
              <a:t>Простейшими тригонометрическими уравнениями являются уравнения </a:t>
            </a:r>
            <a:r>
              <a:rPr lang="ru-RU" dirty="0" smtClean="0">
                <a:solidFill>
                  <a:schemeClr val="tx2">
                    <a:lumMod val="75000"/>
                  </a:schemeClr>
                </a:solidFill>
              </a:rPr>
              <a:t>вида</a:t>
            </a:r>
            <a:r>
              <a:rPr lang="en-US" dirty="0" smtClean="0">
                <a:solidFill>
                  <a:schemeClr val="tx2">
                    <a:lumMod val="75000"/>
                  </a:schemeClr>
                </a:solidFill>
              </a:rPr>
              <a:t>:</a:t>
            </a:r>
          </a:p>
          <a:p>
            <a:r>
              <a:rPr lang="ru-RU" dirty="0" smtClean="0">
                <a:solidFill>
                  <a:srgbClr val="FF0000"/>
                </a:solidFill>
              </a:rPr>
              <a:t>         </a:t>
            </a:r>
            <a:r>
              <a:rPr lang="en-US" dirty="0" err="1" smtClean="0">
                <a:solidFill>
                  <a:srgbClr val="FF0000"/>
                </a:solidFill>
              </a:rPr>
              <a:t>sinx</a:t>
            </a:r>
            <a:r>
              <a:rPr lang="en-US" dirty="0" smtClean="0">
                <a:solidFill>
                  <a:srgbClr val="FF0000"/>
                </a:solidFill>
              </a:rPr>
              <a:t> = a</a:t>
            </a:r>
            <a:r>
              <a:rPr lang="ru-RU" dirty="0" smtClean="0">
                <a:solidFill>
                  <a:srgbClr val="FF0000"/>
                </a:solidFill>
              </a:rPr>
              <a:t>,</a:t>
            </a:r>
            <a:r>
              <a:rPr lang="en-US" dirty="0" smtClean="0">
                <a:solidFill>
                  <a:srgbClr val="FF0000"/>
                </a:solidFill>
              </a:rPr>
              <a:t>                          </a:t>
            </a:r>
            <a:r>
              <a:rPr lang="en-US" dirty="0" err="1" smtClean="0">
                <a:solidFill>
                  <a:srgbClr val="FF0000"/>
                </a:solidFill>
              </a:rPr>
              <a:t>cosx</a:t>
            </a:r>
            <a:r>
              <a:rPr lang="en-US" dirty="0" smtClean="0">
                <a:solidFill>
                  <a:srgbClr val="FF0000"/>
                </a:solidFill>
              </a:rPr>
              <a:t> = a,                          </a:t>
            </a:r>
            <a:r>
              <a:rPr lang="en-US" dirty="0" err="1" smtClean="0">
                <a:solidFill>
                  <a:srgbClr val="FF0000"/>
                </a:solidFill>
              </a:rPr>
              <a:t>tgx</a:t>
            </a:r>
            <a:r>
              <a:rPr lang="en-US" dirty="0" smtClean="0">
                <a:solidFill>
                  <a:srgbClr val="FF0000"/>
                </a:solidFill>
              </a:rPr>
              <a:t> = a,                                 </a:t>
            </a:r>
            <a:r>
              <a:rPr lang="en-US" dirty="0" err="1" smtClean="0">
                <a:solidFill>
                  <a:srgbClr val="FF0000"/>
                </a:solidFill>
              </a:rPr>
              <a:t>ctgx</a:t>
            </a:r>
            <a:r>
              <a:rPr lang="en-US" dirty="0" smtClean="0">
                <a:solidFill>
                  <a:srgbClr val="FF0000"/>
                </a:solidFill>
              </a:rPr>
              <a:t> = a.</a:t>
            </a:r>
            <a:r>
              <a:rPr lang="ru-RU" dirty="0" smtClean="0">
                <a:solidFill>
                  <a:srgbClr val="FF0000"/>
                </a:solidFill>
              </a:rPr>
              <a:t> </a:t>
            </a:r>
          </a:p>
        </p:txBody>
      </p:sp>
      <p:pic>
        <p:nvPicPr>
          <p:cNvPr id="1030" name="Picture 6" descr="http://diffur.kemsu.ru/1/teori/trigonometr/trigon3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283" y="4045598"/>
            <a:ext cx="2019300" cy="4953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02586" y="4653136"/>
            <a:ext cx="551754" cy="369332"/>
          </a:xfrm>
          <a:prstGeom prst="rect">
            <a:avLst/>
          </a:prstGeom>
          <a:noFill/>
        </p:spPr>
        <p:txBody>
          <a:bodyPr wrap="none" rtlCol="0">
            <a:spAutoFit/>
          </a:bodyPr>
          <a:lstStyle/>
          <a:p>
            <a:r>
              <a:rPr lang="ru-RU" dirty="0" smtClean="0">
                <a:solidFill>
                  <a:schemeClr val="tx2">
                    <a:lumMod val="75000"/>
                  </a:schemeClr>
                </a:solidFill>
                <a:latin typeface="Times New Roman" panose="02020603050405020304" pitchFamily="18" charset="0"/>
                <a:cs typeface="Times New Roman" panose="02020603050405020304" pitchFamily="18" charset="0"/>
              </a:rPr>
              <a:t>или</a:t>
            </a:r>
            <a:endParaRPr lang="ru-RU"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1032" name="Picture 8" descr="http://diffur.kemsu.ru/1/teori/trigonometr/trigon37.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726" y="5157192"/>
            <a:ext cx="18954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diffur.kemsu.ru/1/teori/trigonometr/trigon46.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5807" y="4188474"/>
            <a:ext cx="17526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diffur.kemsu.ru/1/teori/trigonometr/trigon54.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4168192"/>
            <a:ext cx="1476375" cy="2095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diffur.kemsu.ru/1/teori/trigonometr/trigon63.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6272" y="4188474"/>
            <a:ext cx="1552575" cy="20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99680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31539" y="548680"/>
            <a:ext cx="8280920" cy="492443"/>
          </a:xfrm>
          <a:prstGeom prst="rect">
            <a:avLst/>
          </a:prstGeom>
        </p:spPr>
        <p:txBody>
          <a:bodyPr wrap="square">
            <a:spAutoFit/>
          </a:bodyPr>
          <a:lstStyle/>
          <a:p>
            <a:pPr lvl="0" algn="ctr"/>
            <a:r>
              <a:rPr lang="ru-RU" sz="2600" b="1" dirty="0" smtClean="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17. Методы решения тригонометрических уравнений</a:t>
            </a:r>
            <a:endParaRPr lang="ru-RU" sz="2600" dirty="0">
              <a:solidFill>
                <a:prstClr val="black"/>
              </a:solidFill>
            </a:endParaRPr>
          </a:p>
        </p:txBody>
      </p:sp>
      <p:sp>
        <p:nvSpPr>
          <p:cNvPr id="4" name="TextBox 3"/>
          <p:cNvSpPr txBox="1"/>
          <p:nvPr/>
        </p:nvSpPr>
        <p:spPr>
          <a:xfrm>
            <a:off x="446326" y="1268760"/>
            <a:ext cx="550151" cy="369332"/>
          </a:xfrm>
          <a:prstGeom prst="rect">
            <a:avLst/>
          </a:prstGeom>
          <a:noFill/>
        </p:spPr>
        <p:txBody>
          <a:bodyPr wrap="none" rtlCol="0">
            <a:spAutoFit/>
          </a:bodyPr>
          <a:lstStyle/>
          <a:p>
            <a:r>
              <a:rPr lang="ru-RU" u="sng" dirty="0" smtClean="0">
                <a:solidFill>
                  <a:srgbClr val="FF0000"/>
                </a:solidFill>
                <a:latin typeface="Comic Sans MS" panose="030F0702030302020204" pitchFamily="66" charset="0"/>
              </a:rPr>
              <a:t>М1.</a:t>
            </a:r>
            <a:endParaRPr lang="ru-RU" u="sng"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446326" y="1891919"/>
                <a:ext cx="279121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𝑎</m:t>
                      </m:r>
                      <m:func>
                        <m:funcPr>
                          <m:ctrlPr>
                            <a:rPr lang="en-US" b="0" i="1" smtClean="0">
                              <a:latin typeface="Cambria Math" panose="02040503050406030204" pitchFamily="18" charset="0"/>
                            </a:rPr>
                          </m:ctrlPr>
                        </m:funcPr>
                        <m:fName>
                          <m:r>
                            <m:rPr>
                              <m:sty m:val="p"/>
                            </m:rPr>
                            <a:rPr lang="en-US" b="0" i="0" smtClean="0">
                              <a:latin typeface="Cambria Math"/>
                            </a:rPr>
                            <m:t>si</m:t>
                          </m:r>
                          <m:sSup>
                            <m:sSupPr>
                              <m:ctrlPr>
                                <a:rPr lang="en-US" b="0" i="1" smtClean="0">
                                  <a:latin typeface="Cambria Math" panose="02040503050406030204" pitchFamily="18" charset="0"/>
                                </a:rPr>
                              </m:ctrlPr>
                            </m:sSupPr>
                            <m:e>
                              <m:r>
                                <a:rPr lang="en-US" b="0" i="1" smtClean="0">
                                  <a:latin typeface="Cambria Math"/>
                                </a:rPr>
                                <m:t>𝑛</m:t>
                              </m:r>
                            </m:e>
                            <m:sup>
                              <m:r>
                                <a:rPr lang="en-US" b="0" i="1" smtClean="0">
                                  <a:latin typeface="Cambria Math"/>
                                </a:rPr>
                                <m:t>2</m:t>
                              </m:r>
                            </m:sup>
                          </m:sSup>
                        </m:fName>
                        <m:e>
                          <m:r>
                            <a:rPr lang="en-US" b="0" i="1" smtClean="0">
                              <a:latin typeface="Cambria Math"/>
                            </a:rPr>
                            <m:t>𝑥</m:t>
                          </m:r>
                        </m:e>
                      </m:func>
                      <m:r>
                        <a:rPr lang="en-US" b="0" i="1" smtClean="0">
                          <a:latin typeface="Cambria Math"/>
                        </a:rPr>
                        <m:t>+</m:t>
                      </m:r>
                      <m:r>
                        <a:rPr lang="en-US" b="0" i="1" smtClean="0">
                          <a:latin typeface="Cambria Math"/>
                        </a:rPr>
                        <m:t>𝑏</m:t>
                      </m:r>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𝑥</m:t>
                          </m:r>
                        </m:e>
                      </m:func>
                      <m:r>
                        <a:rPr lang="en-US" b="0" i="1" smtClean="0">
                          <a:latin typeface="Cambria Math"/>
                        </a:rPr>
                        <m:t>+</m:t>
                      </m:r>
                      <m:r>
                        <a:rPr lang="en-US" b="0" i="1" smtClean="0">
                          <a:latin typeface="Cambria Math"/>
                        </a:rPr>
                        <m:t>𝑐</m:t>
                      </m:r>
                      <m:r>
                        <a:rPr lang="en-US" b="0" i="1" smtClean="0">
                          <a:latin typeface="Cambria Math"/>
                        </a:rPr>
                        <m:t>=</m:t>
                      </m:r>
                      <m:r>
                        <a:rPr lang="en-US" b="0" i="1" smtClean="0">
                          <a:latin typeface="Cambria Math"/>
                        </a:rPr>
                        <m:t>0</m:t>
                      </m:r>
                    </m:oMath>
                  </m:oMathPara>
                </a14:m>
                <a:endParaRPr lang="ru-RU" dirty="0"/>
              </a:p>
            </p:txBody>
          </p:sp>
        </mc:Choice>
        <mc:Fallback xmlns="">
          <p:sp>
            <p:nvSpPr>
              <p:cNvPr id="7" name="TextBox 6"/>
              <p:cNvSpPr txBox="1">
                <a:spLocks noRot="1" noChangeAspect="1" noMove="1" noResize="1" noEditPoints="1" noAdjustHandles="1" noChangeArrowheads="1" noChangeShapeType="1" noTextEdit="1"/>
              </p:cNvSpPr>
              <p:nvPr/>
            </p:nvSpPr>
            <p:spPr>
              <a:xfrm>
                <a:off x="446326" y="1891919"/>
                <a:ext cx="2791213" cy="369332"/>
              </a:xfrm>
              <a:prstGeom prst="rect">
                <a:avLst/>
              </a:prstGeom>
              <a:blipFill rotWithShape="1">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309400" y="1772815"/>
                <a:ext cx="2393540" cy="6075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ru-RU" i="1" smtClean="0">
                              <a:latin typeface="Cambria Math" panose="02040503050406030204" pitchFamily="18" charset="0"/>
                            </a:rPr>
                          </m:ctrlPr>
                        </m:dPr>
                        <m:e>
                          <m:eqArr>
                            <m:eqArrPr>
                              <m:ctrlPr>
                                <a:rPr lang="ru-RU" i="1" smtClean="0">
                                  <a:latin typeface="Cambria Math" panose="02040503050406030204" pitchFamily="18" charset="0"/>
                                </a:rPr>
                              </m:ctrlPr>
                            </m:eqArrPr>
                            <m:e>
                              <m:func>
                                <m:funcPr>
                                  <m:ctrlPr>
                                    <a:rPr lang="en-US" i="1" smtClean="0">
                                      <a:latin typeface="Cambria Math" panose="02040503050406030204" pitchFamily="18" charset="0"/>
                                    </a:rPr>
                                  </m:ctrlPr>
                                </m:funcPr>
                                <m:fName>
                                  <m:r>
                                    <m:rPr>
                                      <m:sty m:val="p"/>
                                    </m:rPr>
                                    <a:rPr lang="en-US" i="0" smtClean="0">
                                      <a:latin typeface="Cambria Math"/>
                                    </a:rPr>
                                    <m:t>sin</m:t>
                                  </m:r>
                                </m:fName>
                                <m:e>
                                  <m:r>
                                    <a:rPr lang="en-US" b="0" i="1" smtClean="0">
                                      <a:latin typeface="Cambria Math"/>
                                    </a:rPr>
                                    <m:t>𝑥</m:t>
                                  </m:r>
                                </m:e>
                              </m:func>
                              <m:r>
                                <a:rPr lang="en-US" b="0" i="1" smtClean="0">
                                  <a:latin typeface="Cambria Math"/>
                                </a:rPr>
                                <m:t>=</m:t>
                              </m:r>
                              <m:r>
                                <a:rPr lang="en-US" b="0" i="1" smtClean="0">
                                  <a:latin typeface="Cambria Math"/>
                                </a:rPr>
                                <m:t>𝑡</m:t>
                              </m:r>
                              <m:r>
                                <a:rPr lang="en-US" b="0" i="1" smtClean="0">
                                  <a:latin typeface="Cambria Math"/>
                                </a:rPr>
                                <m:t>, </m:t>
                              </m:r>
                              <m:r>
                                <a:rPr lang="en-US" b="0" i="1" smtClean="0">
                                  <a:latin typeface="Cambria Math"/>
                                </a:rPr>
                                <m:t>𝑡</m:t>
                              </m:r>
                              <m:r>
                                <a:rPr lang="en-US" b="0" i="1" smtClean="0">
                                  <a:latin typeface="Cambria Math"/>
                                  <a:ea typeface="Cambria Math"/>
                                </a:rPr>
                                <m:t>∈</m:t>
                              </m:r>
                              <m:d>
                                <m:dPr>
                                  <m:begChr m:val="["/>
                                  <m:endChr m:val="]"/>
                                  <m:ctrlPr>
                                    <a:rPr lang="en-US" b="0" i="1" smtClean="0">
                                      <a:latin typeface="Cambria Math" panose="02040503050406030204" pitchFamily="18" charset="0"/>
                                      <a:ea typeface="Cambria Math"/>
                                    </a:rPr>
                                  </m:ctrlPr>
                                </m:dPr>
                                <m:e>
                                  <m:r>
                                    <a:rPr lang="en-US" b="0" i="1" smtClean="0">
                                      <a:latin typeface="Cambria Math"/>
                                      <a:ea typeface="Cambria Math"/>
                                    </a:rPr>
                                    <m:t>−</m:t>
                                  </m:r>
                                  <m:r>
                                    <a:rPr lang="en-US" b="0" i="1" smtClean="0">
                                      <a:latin typeface="Cambria Math"/>
                                      <a:ea typeface="Cambria Math"/>
                                    </a:rPr>
                                    <m:t>1</m:t>
                                  </m:r>
                                  <m:r>
                                    <a:rPr lang="en-US" b="0" i="1" smtClean="0">
                                      <a:latin typeface="Cambria Math"/>
                                      <a:ea typeface="Cambria Math"/>
                                    </a:rPr>
                                    <m:t>;</m:t>
                                  </m:r>
                                  <m:r>
                                    <a:rPr lang="en-US" b="0" i="1" smtClean="0">
                                      <a:latin typeface="Cambria Math"/>
                                      <a:ea typeface="Cambria Math"/>
                                    </a:rPr>
                                    <m:t>1</m:t>
                                  </m:r>
                                </m:e>
                              </m:d>
                              <m:r>
                                <a:rPr lang="en-US" b="0" i="1" smtClean="0">
                                  <a:latin typeface="Cambria Math"/>
                                  <a:ea typeface="Cambria Math"/>
                                </a:rPr>
                                <m:t>;</m:t>
                              </m:r>
                            </m:e>
                            <m:e>
                              <m:r>
                                <a:rPr lang="en-US" b="0" i="1" smtClean="0">
                                  <a:latin typeface="Cambria Math"/>
                                </a:rPr>
                                <m:t>𝑎</m:t>
                              </m:r>
                              <m:sSup>
                                <m:sSupPr>
                                  <m:ctrlPr>
                                    <a:rPr lang="en-US" b="0" i="1" smtClean="0">
                                      <a:latin typeface="Cambria Math" panose="02040503050406030204" pitchFamily="18" charset="0"/>
                                    </a:rPr>
                                  </m:ctrlPr>
                                </m:sSupPr>
                                <m:e>
                                  <m:r>
                                    <a:rPr lang="en-US" b="0" i="1" smtClean="0">
                                      <a:latin typeface="Cambria Math"/>
                                    </a:rPr>
                                    <m:t>𝑡</m:t>
                                  </m:r>
                                </m:e>
                                <m:sup>
                                  <m:r>
                                    <a:rPr lang="en-US" b="0" i="1" smtClean="0">
                                      <a:latin typeface="Cambria Math"/>
                                    </a:rPr>
                                    <m:t>2</m:t>
                                  </m:r>
                                </m:sup>
                              </m:sSup>
                              <m:r>
                                <a:rPr lang="en-US" b="0" i="1" smtClean="0">
                                  <a:latin typeface="Cambria Math"/>
                                </a:rPr>
                                <m:t>+</m:t>
                              </m:r>
                              <m:r>
                                <a:rPr lang="en-US" b="0" i="1" smtClean="0">
                                  <a:latin typeface="Cambria Math"/>
                                </a:rPr>
                                <m:t>𝑏𝑡</m:t>
                              </m:r>
                              <m:r>
                                <a:rPr lang="en-US" b="0" i="1" smtClean="0">
                                  <a:latin typeface="Cambria Math"/>
                                </a:rPr>
                                <m:t>+</m:t>
                              </m:r>
                              <m:r>
                                <a:rPr lang="en-US" b="0" i="1" smtClean="0">
                                  <a:latin typeface="Cambria Math"/>
                                </a:rPr>
                                <m:t>𝑐</m:t>
                              </m:r>
                              <m:r>
                                <a:rPr lang="en-US" b="0" i="1" smtClean="0">
                                  <a:latin typeface="Cambria Math"/>
                                </a:rPr>
                                <m:t>=</m:t>
                              </m:r>
                              <m:r>
                                <a:rPr lang="en-US" b="0" i="1" smtClean="0">
                                  <a:latin typeface="Cambria Math"/>
                                </a:rPr>
                                <m:t>0</m:t>
                              </m:r>
                            </m:e>
                          </m:eqArr>
                        </m:e>
                      </m:d>
                    </m:oMath>
                  </m:oMathPara>
                </a14:m>
                <a:endParaRPr lang="ru-RU" dirty="0"/>
              </a:p>
            </p:txBody>
          </p:sp>
        </mc:Choice>
        <mc:Fallback xmlns="">
          <p:sp>
            <p:nvSpPr>
              <p:cNvPr id="8" name="TextBox 7"/>
              <p:cNvSpPr txBox="1">
                <a:spLocks noRot="1" noChangeAspect="1" noMove="1" noResize="1" noEditPoints="1" noAdjustHandles="1" noChangeArrowheads="1" noChangeShapeType="1" noTextEdit="1"/>
              </p:cNvSpPr>
              <p:nvPr/>
            </p:nvSpPr>
            <p:spPr>
              <a:xfrm>
                <a:off x="4309400" y="1772815"/>
                <a:ext cx="2393540" cy="607539"/>
              </a:xfrm>
              <a:prstGeom prst="rect">
                <a:avLst/>
              </a:prstGeom>
              <a:blipFill rotWithShape="1">
                <a:blip r:embed="rId4"/>
                <a:stretch>
                  <a:fillRect/>
                </a:stretch>
              </a:blipFill>
            </p:spPr>
            <p:txBody>
              <a:bodyPr/>
              <a:lstStyle/>
              <a:p>
                <a:r>
                  <a:rPr lang="ru-RU">
                    <a:noFill/>
                  </a:rPr>
                  <a:t> </a:t>
                </a:r>
              </a:p>
            </p:txBody>
          </p:sp>
        </mc:Fallback>
      </mc:AlternateContent>
      <p:sp>
        <p:nvSpPr>
          <p:cNvPr id="9" name="Прямоугольник 8"/>
          <p:cNvSpPr/>
          <p:nvPr/>
        </p:nvSpPr>
        <p:spPr>
          <a:xfrm>
            <a:off x="446328" y="2489277"/>
            <a:ext cx="529312" cy="369332"/>
          </a:xfrm>
          <a:prstGeom prst="rect">
            <a:avLst/>
          </a:prstGeom>
        </p:spPr>
        <p:txBody>
          <a:bodyPr wrap="none">
            <a:spAutoFit/>
          </a:bodyPr>
          <a:lstStyle/>
          <a:p>
            <a:pPr lvl="0"/>
            <a:r>
              <a:rPr lang="ru-RU" u="sng" dirty="0" smtClean="0">
                <a:solidFill>
                  <a:srgbClr val="FF0000"/>
                </a:solidFill>
                <a:latin typeface="Comic Sans MS" panose="030F0702030302020204" pitchFamily="66" charset="0"/>
              </a:rPr>
              <a:t>М</a:t>
            </a:r>
            <a:r>
              <a:rPr lang="en-US" u="sng" dirty="0" smtClean="0">
                <a:solidFill>
                  <a:srgbClr val="FF0000"/>
                </a:solidFill>
                <a:latin typeface="Comic Sans MS" panose="030F0702030302020204" pitchFamily="66" charset="0"/>
              </a:rPr>
              <a:t>2</a:t>
            </a:r>
            <a:endParaRPr lang="ru-RU" u="sng"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 name="TextBox 9"/>
              <p:cNvSpPr txBox="1"/>
              <p:nvPr/>
            </p:nvSpPr>
            <p:spPr>
              <a:xfrm>
                <a:off x="457177" y="3111248"/>
                <a:ext cx="4986109" cy="6182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𝑎</m:t>
                      </m:r>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𝑥</m:t>
                          </m:r>
                        </m:e>
                      </m:func>
                      <m:r>
                        <a:rPr lang="en-US" b="0" i="1" smtClean="0">
                          <a:latin typeface="Cambria Math"/>
                        </a:rPr>
                        <m:t>+</m:t>
                      </m:r>
                      <m:r>
                        <a:rPr lang="en-US" b="0" i="1" smtClean="0">
                          <a:latin typeface="Cambria Math"/>
                        </a:rPr>
                        <m:t>𝑏</m:t>
                      </m:r>
                      <m:func>
                        <m:funcPr>
                          <m:ctrlPr>
                            <a:rPr lang="en-US" b="0" i="1" smtClean="0">
                              <a:latin typeface="Cambria Math" panose="02040503050406030204" pitchFamily="18" charset="0"/>
                            </a:rPr>
                          </m:ctrlPr>
                        </m:funcPr>
                        <m:fName>
                          <m:r>
                            <m:rPr>
                              <m:sty m:val="p"/>
                            </m:rPr>
                            <a:rPr lang="en-US" b="0" i="0" smtClean="0">
                              <a:latin typeface="Cambria Math"/>
                            </a:rPr>
                            <m:t>cos</m:t>
                          </m:r>
                        </m:fName>
                        <m:e>
                          <m:r>
                            <a:rPr lang="en-US" b="0" i="1" smtClean="0">
                              <a:latin typeface="Cambria Math"/>
                            </a:rPr>
                            <m:t>𝑥</m:t>
                          </m:r>
                        </m:e>
                      </m:func>
                      <m:r>
                        <a:rPr lang="en-US" b="0" i="1" smtClean="0">
                          <a:latin typeface="Cambria Math"/>
                        </a:rPr>
                        <m:t>=</m:t>
                      </m:r>
                      <m:r>
                        <a:rPr lang="en-US" b="0" i="1" smtClean="0">
                          <a:latin typeface="Cambria Math"/>
                        </a:rPr>
                        <m:t>0</m:t>
                      </m:r>
                      <m:r>
                        <a:rPr lang="en-US" b="0" i="1" smtClean="0">
                          <a:latin typeface="Cambria Math"/>
                        </a:rPr>
                        <m:t>/÷</m:t>
                      </m:r>
                      <m:func>
                        <m:funcPr>
                          <m:ctrlPr>
                            <a:rPr lang="en-US" b="0" i="1" smtClean="0">
                              <a:latin typeface="Cambria Math" panose="02040503050406030204" pitchFamily="18" charset="0"/>
                              <a:ea typeface="Cambria Math"/>
                            </a:rPr>
                          </m:ctrlPr>
                        </m:funcPr>
                        <m:fName>
                          <m:r>
                            <m:rPr>
                              <m:sty m:val="p"/>
                            </m:rPr>
                            <a:rPr lang="en-US" b="0" i="0" smtClean="0">
                              <a:latin typeface="Cambria Math"/>
                              <a:ea typeface="Cambria Math"/>
                            </a:rPr>
                            <m:t>cos</m:t>
                          </m:r>
                        </m:fName>
                        <m:e>
                          <m:r>
                            <a:rPr lang="en-US" b="0" i="1" smtClean="0">
                              <a:latin typeface="Cambria Math"/>
                              <a:ea typeface="Cambria Math"/>
                            </a:rPr>
                            <m:t>𝑥</m:t>
                          </m:r>
                        </m:e>
                      </m:func>
                      <m:r>
                        <a:rPr lang="en-US" b="0" i="1" smtClean="0">
                          <a:latin typeface="Cambria Math"/>
                          <a:ea typeface="Cambria Math"/>
                        </a:rPr>
                        <m:t>≠</m:t>
                      </m:r>
                      <m:r>
                        <a:rPr lang="en-US" b="0" i="1" smtClean="0">
                          <a:latin typeface="Cambria Math"/>
                          <a:ea typeface="Cambria Math"/>
                        </a:rPr>
                        <m:t>0</m:t>
                      </m:r>
                      <m:r>
                        <a:rPr lang="en-US" b="0" i="1" smtClean="0">
                          <a:latin typeface="Cambria Math"/>
                          <a:ea typeface="Cambria Math"/>
                        </a:rPr>
                        <m:t>⟹</m:t>
                      </m:r>
                      <m:r>
                        <a:rPr lang="en-US" b="0" i="1" smtClean="0">
                          <a:latin typeface="Cambria Math"/>
                          <a:ea typeface="Cambria Math"/>
                        </a:rPr>
                        <m:t>𝑡𝑔𝑥</m:t>
                      </m:r>
                      <m:r>
                        <a:rPr lang="en-US" b="0" i="1" smtClean="0">
                          <a:latin typeface="Cambria Math"/>
                          <a:ea typeface="Cambria Math"/>
                        </a:rPr>
                        <m:t>=−</m:t>
                      </m:r>
                      <m:f>
                        <m:fPr>
                          <m:ctrlPr>
                            <a:rPr lang="en-US" b="0" i="1" smtClean="0">
                              <a:latin typeface="Cambria Math" panose="02040503050406030204" pitchFamily="18" charset="0"/>
                              <a:ea typeface="Cambria Math"/>
                            </a:rPr>
                          </m:ctrlPr>
                        </m:fPr>
                        <m:num>
                          <m:r>
                            <a:rPr lang="en-US" b="0" i="1" smtClean="0">
                              <a:latin typeface="Cambria Math"/>
                              <a:ea typeface="Cambria Math"/>
                            </a:rPr>
                            <m:t>𝑏</m:t>
                          </m:r>
                        </m:num>
                        <m:den>
                          <m:r>
                            <a:rPr lang="en-US" b="0" i="1" smtClean="0">
                              <a:latin typeface="Cambria Math"/>
                              <a:ea typeface="Cambria Math"/>
                            </a:rPr>
                            <m:t>𝑎</m:t>
                          </m:r>
                        </m:den>
                      </m:f>
                    </m:oMath>
                  </m:oMathPara>
                </a14:m>
                <a:endParaRPr lang="ru-RU" dirty="0"/>
              </a:p>
            </p:txBody>
          </p:sp>
        </mc:Choice>
        <mc:Fallback xmlns="">
          <p:sp>
            <p:nvSpPr>
              <p:cNvPr id="10" name="TextBox 9"/>
              <p:cNvSpPr txBox="1">
                <a:spLocks noRot="1" noChangeAspect="1" noMove="1" noResize="1" noEditPoints="1" noAdjustHandles="1" noChangeArrowheads="1" noChangeShapeType="1" noTextEdit="1"/>
              </p:cNvSpPr>
              <p:nvPr/>
            </p:nvSpPr>
            <p:spPr>
              <a:xfrm>
                <a:off x="457177" y="3111248"/>
                <a:ext cx="4986109" cy="618246"/>
              </a:xfrm>
              <a:prstGeom prst="rect">
                <a:avLst/>
              </a:prstGeom>
              <a:blipFill rotWithShape="1">
                <a:blip r:embed="rId5"/>
                <a:stretch>
                  <a:fillRect/>
                </a:stretch>
              </a:blipFill>
            </p:spPr>
            <p:txBody>
              <a:bodyPr/>
              <a:lstStyle/>
              <a:p>
                <a:r>
                  <a:rPr lang="ru-RU">
                    <a:noFill/>
                  </a:rPr>
                  <a:t> </a:t>
                </a:r>
              </a:p>
            </p:txBody>
          </p:sp>
        </mc:Fallback>
      </mc:AlternateContent>
      <p:sp>
        <p:nvSpPr>
          <p:cNvPr id="11" name="Прямоугольник 10"/>
          <p:cNvSpPr/>
          <p:nvPr/>
        </p:nvSpPr>
        <p:spPr>
          <a:xfrm>
            <a:off x="457177" y="4149080"/>
            <a:ext cx="529312" cy="369332"/>
          </a:xfrm>
          <a:prstGeom prst="rect">
            <a:avLst/>
          </a:prstGeom>
        </p:spPr>
        <p:txBody>
          <a:bodyPr wrap="none">
            <a:spAutoFit/>
          </a:bodyPr>
          <a:lstStyle/>
          <a:p>
            <a:pPr lvl="0"/>
            <a:r>
              <a:rPr lang="ru-RU" u="sng" dirty="0" smtClean="0">
                <a:solidFill>
                  <a:srgbClr val="FF0000"/>
                </a:solidFill>
                <a:latin typeface="Comic Sans MS" panose="030F0702030302020204" pitchFamily="66" charset="0"/>
              </a:rPr>
              <a:t>М</a:t>
            </a:r>
            <a:r>
              <a:rPr lang="en-US" u="sng" dirty="0" smtClean="0">
                <a:solidFill>
                  <a:srgbClr val="FF0000"/>
                </a:solidFill>
                <a:latin typeface="Comic Sans MS" panose="030F0702030302020204" pitchFamily="66" charset="0"/>
              </a:rPr>
              <a:t>3</a:t>
            </a:r>
            <a:endParaRPr lang="ru-RU" u="sng"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2" name="TextBox 11"/>
              <p:cNvSpPr txBox="1"/>
              <p:nvPr/>
            </p:nvSpPr>
            <p:spPr>
              <a:xfrm>
                <a:off x="457177" y="5060140"/>
                <a:ext cx="8352928" cy="6699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𝑎</m:t>
                      </m:r>
                      <m:func>
                        <m:funcPr>
                          <m:ctrlPr>
                            <a:rPr lang="en-US" b="0" i="1" smtClean="0">
                              <a:latin typeface="Cambria Math" panose="02040503050406030204" pitchFamily="18" charset="0"/>
                            </a:rPr>
                          </m:ctrlPr>
                        </m:funcPr>
                        <m:fName>
                          <m:r>
                            <m:rPr>
                              <m:sty m:val="p"/>
                            </m:rPr>
                            <a:rPr lang="en-US" b="0" i="0" smtClean="0">
                              <a:latin typeface="Cambria Math"/>
                            </a:rPr>
                            <m:t>si</m:t>
                          </m:r>
                          <m:sSup>
                            <m:sSupPr>
                              <m:ctrlPr>
                                <a:rPr lang="en-US" b="0" i="1" smtClean="0">
                                  <a:latin typeface="Cambria Math" panose="02040503050406030204" pitchFamily="18" charset="0"/>
                                </a:rPr>
                              </m:ctrlPr>
                            </m:sSupPr>
                            <m:e>
                              <m:r>
                                <a:rPr lang="en-US" b="0" i="1" smtClean="0">
                                  <a:latin typeface="Cambria Math"/>
                                </a:rPr>
                                <m:t>𝑛</m:t>
                              </m:r>
                            </m:e>
                            <m:sup>
                              <m:r>
                                <a:rPr lang="en-US" b="0" i="1" smtClean="0">
                                  <a:latin typeface="Cambria Math"/>
                                </a:rPr>
                                <m:t>2</m:t>
                              </m:r>
                            </m:sup>
                          </m:sSup>
                        </m:fName>
                        <m:e>
                          <m:r>
                            <a:rPr lang="en-US" b="0" i="1" smtClean="0">
                              <a:latin typeface="Cambria Math"/>
                            </a:rPr>
                            <m:t>𝑥</m:t>
                          </m:r>
                        </m:e>
                      </m:func>
                      <m:r>
                        <a:rPr lang="en-US" b="0" i="1" smtClean="0">
                          <a:latin typeface="Cambria Math"/>
                        </a:rPr>
                        <m:t>+</m:t>
                      </m:r>
                      <m:r>
                        <a:rPr lang="en-US" b="0" i="1" smtClean="0">
                          <a:latin typeface="Cambria Math"/>
                        </a:rPr>
                        <m:t>𝑏</m:t>
                      </m:r>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𝑥</m:t>
                          </m:r>
                        </m:e>
                      </m:func>
                      <m:r>
                        <a:rPr lang="en-US" b="0" i="1" smtClean="0">
                          <a:latin typeface="Cambria Math"/>
                          <a:ea typeface="Cambria Math"/>
                        </a:rPr>
                        <m:t>∙</m:t>
                      </m:r>
                      <m:func>
                        <m:funcPr>
                          <m:ctrlPr>
                            <a:rPr lang="en-US" b="0" i="1" smtClean="0">
                              <a:latin typeface="Cambria Math" panose="02040503050406030204" pitchFamily="18" charset="0"/>
                              <a:ea typeface="Cambria Math"/>
                            </a:rPr>
                          </m:ctrlPr>
                        </m:funcPr>
                        <m:fName>
                          <m:r>
                            <m:rPr>
                              <m:sty m:val="p"/>
                            </m:rPr>
                            <a:rPr lang="en-US" b="0" i="0" smtClean="0">
                              <a:latin typeface="Cambria Math"/>
                              <a:ea typeface="Cambria Math"/>
                            </a:rPr>
                            <m:t>cos</m:t>
                          </m:r>
                        </m:fName>
                        <m:e>
                          <m:r>
                            <a:rPr lang="en-US" b="0" i="1" smtClean="0">
                              <a:latin typeface="Cambria Math"/>
                              <a:ea typeface="Cambria Math"/>
                            </a:rPr>
                            <m:t>𝑥</m:t>
                          </m:r>
                        </m:e>
                      </m:func>
                      <m:r>
                        <a:rPr lang="en-US" b="0" i="1" smtClean="0">
                          <a:latin typeface="Cambria Math"/>
                          <a:ea typeface="Cambria Math"/>
                        </a:rPr>
                        <m:t>+</m:t>
                      </m:r>
                      <m:r>
                        <a:rPr lang="en-US" b="0" i="1" smtClean="0">
                          <a:latin typeface="Cambria Math"/>
                          <a:ea typeface="Cambria Math"/>
                        </a:rPr>
                        <m:t>𝑐</m:t>
                      </m:r>
                      <m:func>
                        <m:funcPr>
                          <m:ctrlPr>
                            <a:rPr lang="en-US" b="0" i="1" smtClean="0">
                              <a:latin typeface="Cambria Math" panose="02040503050406030204" pitchFamily="18" charset="0"/>
                              <a:ea typeface="Cambria Math"/>
                            </a:rPr>
                          </m:ctrlPr>
                        </m:funcPr>
                        <m:fName>
                          <m:r>
                            <m:rPr>
                              <m:sty m:val="p"/>
                            </m:rPr>
                            <a:rPr lang="en-US" b="0" i="0" smtClean="0">
                              <a:latin typeface="Cambria Math"/>
                              <a:ea typeface="Cambria Math"/>
                            </a:rPr>
                            <m:t>co</m:t>
                          </m:r>
                          <m:sSup>
                            <m:sSupPr>
                              <m:ctrlPr>
                                <a:rPr lang="en-US" b="0" i="1" smtClean="0">
                                  <a:latin typeface="Cambria Math" panose="02040503050406030204" pitchFamily="18" charset="0"/>
                                  <a:ea typeface="Cambria Math"/>
                                </a:rPr>
                              </m:ctrlPr>
                            </m:sSupPr>
                            <m:e>
                              <m:r>
                                <a:rPr lang="en-US" b="0" i="1" smtClean="0">
                                  <a:latin typeface="Cambria Math"/>
                                  <a:ea typeface="Cambria Math"/>
                                </a:rPr>
                                <m:t>𝑠</m:t>
                              </m:r>
                            </m:e>
                            <m:sup>
                              <m:r>
                                <a:rPr lang="en-US" b="0" i="1" smtClean="0">
                                  <a:latin typeface="Cambria Math"/>
                                  <a:ea typeface="Cambria Math"/>
                                </a:rPr>
                                <m:t>2</m:t>
                              </m:r>
                            </m:sup>
                          </m:sSup>
                        </m:fName>
                        <m:e>
                          <m:r>
                            <a:rPr lang="en-US" b="0" i="1" smtClean="0">
                              <a:latin typeface="Cambria Math"/>
                              <a:ea typeface="Cambria Math"/>
                            </a:rPr>
                            <m:t>𝑥</m:t>
                          </m:r>
                        </m:e>
                      </m:func>
                      <m:r>
                        <a:rPr lang="en-US" b="0" i="1" smtClean="0">
                          <a:latin typeface="Cambria Math"/>
                          <a:ea typeface="Cambria Math"/>
                        </a:rPr>
                        <m:t>=/÷</m:t>
                      </m:r>
                      <m:func>
                        <m:funcPr>
                          <m:ctrlPr>
                            <a:rPr lang="en-US" b="0" i="1" smtClean="0">
                              <a:latin typeface="Cambria Math" panose="02040503050406030204" pitchFamily="18" charset="0"/>
                              <a:ea typeface="Cambria Math"/>
                            </a:rPr>
                          </m:ctrlPr>
                        </m:funcPr>
                        <m:fName>
                          <m:r>
                            <m:rPr>
                              <m:sty m:val="p"/>
                            </m:rPr>
                            <a:rPr lang="en-US" b="0" i="0" smtClean="0">
                              <a:latin typeface="Cambria Math"/>
                              <a:ea typeface="Cambria Math"/>
                            </a:rPr>
                            <m:t>co</m:t>
                          </m:r>
                          <m:sSup>
                            <m:sSupPr>
                              <m:ctrlPr>
                                <a:rPr lang="en-US" b="0" i="1" smtClean="0">
                                  <a:latin typeface="Cambria Math" panose="02040503050406030204" pitchFamily="18" charset="0"/>
                                  <a:ea typeface="Cambria Math"/>
                                </a:rPr>
                              </m:ctrlPr>
                            </m:sSupPr>
                            <m:e>
                              <m:r>
                                <a:rPr lang="en-US" b="0" i="1" smtClean="0">
                                  <a:latin typeface="Cambria Math"/>
                                  <a:ea typeface="Cambria Math"/>
                                </a:rPr>
                                <m:t>𝑠</m:t>
                              </m:r>
                            </m:e>
                            <m:sup>
                              <m:r>
                                <a:rPr lang="en-US" b="0" i="1" smtClean="0">
                                  <a:latin typeface="Cambria Math"/>
                                  <a:ea typeface="Cambria Math"/>
                                </a:rPr>
                                <m:t>2</m:t>
                              </m:r>
                            </m:sup>
                          </m:sSup>
                        </m:fName>
                        <m:e>
                          <m:r>
                            <a:rPr lang="en-US" b="0" i="1" smtClean="0">
                              <a:latin typeface="Cambria Math"/>
                              <a:ea typeface="Cambria Math"/>
                            </a:rPr>
                            <m:t>𝑥</m:t>
                          </m:r>
                        </m:e>
                      </m:func>
                      <m:r>
                        <a:rPr lang="en-US" b="0" i="1" smtClean="0">
                          <a:latin typeface="Cambria Math"/>
                          <a:ea typeface="Cambria Math"/>
                        </a:rPr>
                        <m:t>≠</m:t>
                      </m:r>
                      <m:r>
                        <a:rPr lang="en-US" b="0" i="1" smtClean="0">
                          <a:latin typeface="Cambria Math"/>
                          <a:ea typeface="Cambria Math"/>
                        </a:rPr>
                        <m:t>0</m:t>
                      </m:r>
                      <m:r>
                        <a:rPr lang="en-US" b="0" i="1" smtClean="0">
                          <a:latin typeface="Cambria Math"/>
                          <a:ea typeface="Cambria Math"/>
                        </a:rPr>
                        <m:t>⟹</m:t>
                      </m:r>
                      <m:r>
                        <a:rPr lang="en-US" b="0" i="1" smtClean="0">
                          <a:latin typeface="Cambria Math"/>
                          <a:ea typeface="Cambria Math"/>
                        </a:rPr>
                        <m:t>𝑎</m:t>
                      </m:r>
                      <m:sSup>
                        <m:sSupPr>
                          <m:ctrlPr>
                            <a:rPr lang="en-US" b="0" i="1" smtClean="0">
                              <a:latin typeface="Cambria Math" panose="02040503050406030204" pitchFamily="18" charset="0"/>
                              <a:ea typeface="Cambria Math"/>
                            </a:rPr>
                          </m:ctrlPr>
                        </m:sSupPr>
                        <m:e>
                          <m:r>
                            <a:rPr lang="en-US" b="0" i="1" smtClean="0">
                              <a:latin typeface="Cambria Math"/>
                              <a:ea typeface="Cambria Math"/>
                            </a:rPr>
                            <m:t>𝑡𝑔</m:t>
                          </m:r>
                        </m:e>
                        <m:sup>
                          <m:r>
                            <a:rPr lang="en-US" b="0" i="1" smtClean="0">
                              <a:latin typeface="Cambria Math"/>
                              <a:ea typeface="Cambria Math"/>
                            </a:rPr>
                            <m:t>2</m:t>
                          </m:r>
                        </m:sup>
                      </m:sSup>
                      <m:r>
                        <a:rPr lang="en-US" b="0" i="1" smtClean="0">
                          <a:latin typeface="Cambria Math"/>
                          <a:ea typeface="Cambria Math"/>
                        </a:rPr>
                        <m:t>𝑥</m:t>
                      </m:r>
                      <m:r>
                        <a:rPr lang="en-US" b="0" i="1" smtClean="0">
                          <a:latin typeface="Cambria Math"/>
                          <a:ea typeface="Cambria Math"/>
                        </a:rPr>
                        <m:t>+</m:t>
                      </m:r>
                      <m:r>
                        <a:rPr lang="en-US" b="0" i="1" smtClean="0">
                          <a:latin typeface="Cambria Math"/>
                          <a:ea typeface="Cambria Math"/>
                        </a:rPr>
                        <m:t>𝑏</m:t>
                      </m:r>
                      <m:sSup>
                        <m:sSupPr>
                          <m:ctrlPr>
                            <a:rPr lang="en-US" b="0" i="1" smtClean="0">
                              <a:latin typeface="Cambria Math" panose="02040503050406030204" pitchFamily="18" charset="0"/>
                              <a:ea typeface="Cambria Math"/>
                            </a:rPr>
                          </m:ctrlPr>
                        </m:sSupPr>
                        <m:e>
                          <m:r>
                            <a:rPr lang="en-US" b="0" i="1" smtClean="0">
                              <a:latin typeface="Cambria Math"/>
                              <a:ea typeface="Cambria Math"/>
                            </a:rPr>
                            <m:t>𝑡𝑔</m:t>
                          </m:r>
                        </m:e>
                        <m:sup>
                          <m:r>
                            <a:rPr lang="en-US" b="0" i="1" smtClean="0">
                              <a:latin typeface="Cambria Math"/>
                              <a:ea typeface="Cambria Math"/>
                            </a:rPr>
                            <m:t>2</m:t>
                          </m:r>
                        </m:sup>
                      </m:sSup>
                      <m:r>
                        <a:rPr lang="en-US" b="0" i="1" smtClean="0">
                          <a:latin typeface="Cambria Math"/>
                          <a:ea typeface="Cambria Math"/>
                        </a:rPr>
                        <m:t>𝑥</m:t>
                      </m:r>
                      <m:r>
                        <a:rPr lang="en-US" b="0" i="1" smtClean="0">
                          <a:latin typeface="Cambria Math"/>
                          <a:ea typeface="Cambria Math"/>
                        </a:rPr>
                        <m:t>+</m:t>
                      </m:r>
                      <m:r>
                        <a:rPr lang="en-US" b="0" i="1" smtClean="0">
                          <a:latin typeface="Cambria Math"/>
                          <a:ea typeface="Cambria Math"/>
                        </a:rPr>
                        <m:t>𝑐</m:t>
                      </m:r>
                      <m:r>
                        <a:rPr lang="en-US" b="0" i="1" smtClean="0">
                          <a:latin typeface="Cambria Math"/>
                          <a:ea typeface="Cambria Math"/>
                        </a:rPr>
                        <m:t>=</m:t>
                      </m:r>
                      <m:r>
                        <a:rPr lang="en-US" b="0" i="1" smtClean="0">
                          <a:latin typeface="Cambria Math"/>
                          <a:ea typeface="Cambria Math"/>
                        </a:rPr>
                        <m:t>0</m:t>
                      </m:r>
                      <m:r>
                        <a:rPr lang="en-US" b="0" i="1" smtClean="0">
                          <a:latin typeface="Cambria Math"/>
                          <a:ea typeface="Cambria Math"/>
                        </a:rPr>
                        <m:t>, </m:t>
                      </m:r>
                    </m:oMath>
                  </m:oMathPara>
                </a14:m>
                <a:endParaRPr lang="en-US" b="0" i="1" dirty="0" smtClean="0">
                  <a:latin typeface="Cambria Math"/>
                  <a:ea typeface="Cambria Math"/>
                </a:endParaRPr>
              </a:p>
              <a:p>
                <a:pPr/>
                <a14:m>
                  <m:oMathPara xmlns:m="http://schemas.openxmlformats.org/officeDocument/2006/math">
                    <m:oMathParaPr>
                      <m:jc m:val="centerGroup"/>
                    </m:oMathParaPr>
                    <m:oMath xmlns:m="http://schemas.openxmlformats.org/officeDocument/2006/math">
                      <m:r>
                        <a:rPr lang="en-US" b="0" i="1" smtClean="0">
                          <a:latin typeface="Cambria Math"/>
                          <a:ea typeface="Cambria Math"/>
                        </a:rPr>
                        <m:t>𝑧</m:t>
                      </m:r>
                      <m:r>
                        <a:rPr lang="en-US" b="0" i="1" smtClean="0">
                          <a:latin typeface="Cambria Math"/>
                          <a:ea typeface="Cambria Math"/>
                        </a:rPr>
                        <m:t>=</m:t>
                      </m:r>
                      <m:r>
                        <a:rPr lang="en-US" b="0" i="1" smtClean="0">
                          <a:latin typeface="Cambria Math"/>
                          <a:ea typeface="Cambria Math"/>
                        </a:rPr>
                        <m:t>𝑡𝑔𝑥</m:t>
                      </m:r>
                    </m:oMath>
                  </m:oMathPara>
                </a14:m>
                <a:endParaRPr lang="ru-RU" dirty="0"/>
              </a:p>
            </p:txBody>
          </p:sp>
        </mc:Choice>
        <mc:Fallback xmlns="">
          <p:sp>
            <p:nvSpPr>
              <p:cNvPr id="12" name="TextBox 11"/>
              <p:cNvSpPr txBox="1">
                <a:spLocks noRot="1" noChangeAspect="1" noMove="1" noResize="1" noEditPoints="1" noAdjustHandles="1" noChangeArrowheads="1" noChangeShapeType="1" noTextEdit="1"/>
              </p:cNvSpPr>
              <p:nvPr/>
            </p:nvSpPr>
            <p:spPr>
              <a:xfrm>
                <a:off x="457177" y="5060140"/>
                <a:ext cx="8352928" cy="669992"/>
              </a:xfrm>
              <a:prstGeom prst="rect">
                <a:avLst/>
              </a:prstGeom>
              <a:blipFill rotWithShape="1">
                <a:blip r:embed="rId6"/>
                <a:stretch>
                  <a:fillRect b="-1818"/>
                </a:stretch>
              </a:blipFill>
            </p:spPr>
            <p:txBody>
              <a:bodyPr/>
              <a:lstStyle/>
              <a:p>
                <a:r>
                  <a:rPr lang="ru-RU">
                    <a:noFill/>
                  </a:rPr>
                  <a:t> </a:t>
                </a:r>
              </a:p>
            </p:txBody>
          </p:sp>
        </mc:Fallback>
      </mc:AlternateContent>
    </p:spTree>
    <p:extLst>
      <p:ext uri="{BB962C8B-B14F-4D97-AF65-F5344CB8AC3E}">
        <p14:creationId xmlns:p14="http://schemas.microsoft.com/office/powerpoint/2010/main" val="337705084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155"/>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31540" y="476672"/>
            <a:ext cx="8280920" cy="523220"/>
          </a:xfrm>
          <a:prstGeom prst="rect">
            <a:avLst/>
          </a:prstGeom>
        </p:spPr>
        <p:txBody>
          <a:bodyPr wrap="square">
            <a:spAutoFit/>
          </a:bodyPr>
          <a:lstStyle/>
          <a:p>
            <a:pPr lvl="0"/>
            <a:r>
              <a:rPr lang="ru-RU" sz="2800" b="1" dirty="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Методы решения тригонометрических уравнений</a:t>
            </a:r>
            <a:endParaRPr lang="ru-RU" sz="1400" dirty="0">
              <a:solidFill>
                <a:prstClr val="black"/>
              </a:solidFill>
            </a:endParaRPr>
          </a:p>
        </p:txBody>
      </p:sp>
      <p:sp>
        <p:nvSpPr>
          <p:cNvPr id="4" name="Прямоугольник 3"/>
          <p:cNvSpPr/>
          <p:nvPr/>
        </p:nvSpPr>
        <p:spPr>
          <a:xfrm>
            <a:off x="431540" y="1268760"/>
            <a:ext cx="529312" cy="369332"/>
          </a:xfrm>
          <a:prstGeom prst="rect">
            <a:avLst/>
          </a:prstGeom>
        </p:spPr>
        <p:txBody>
          <a:bodyPr wrap="none">
            <a:spAutoFit/>
          </a:bodyPr>
          <a:lstStyle/>
          <a:p>
            <a:pPr lvl="0"/>
            <a:r>
              <a:rPr lang="ru-RU" u="sng" dirty="0" smtClean="0">
                <a:solidFill>
                  <a:srgbClr val="FF0000"/>
                </a:solidFill>
                <a:latin typeface="Comic Sans MS" panose="030F0702030302020204" pitchFamily="66" charset="0"/>
              </a:rPr>
              <a:t>М</a:t>
            </a:r>
            <a:r>
              <a:rPr lang="en-US" u="sng" dirty="0" smtClean="0">
                <a:solidFill>
                  <a:srgbClr val="FF0000"/>
                </a:solidFill>
                <a:latin typeface="Comic Sans MS" panose="030F0702030302020204" pitchFamily="66" charset="0"/>
              </a:rPr>
              <a:t>4</a:t>
            </a:r>
            <a:endParaRPr lang="ru-RU" u="sng"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TextBox 4"/>
              <p:cNvSpPr txBox="1"/>
              <p:nvPr/>
            </p:nvSpPr>
            <p:spPr>
              <a:xfrm>
                <a:off x="431540" y="1772816"/>
                <a:ext cx="6931769" cy="5543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𝑎</m:t>
                      </m:r>
                      <m:func>
                        <m:funcPr>
                          <m:ctrlPr>
                            <a:rPr lang="en-US" b="0" i="1" smtClean="0">
                              <a:latin typeface="Cambria Math" panose="02040503050406030204" pitchFamily="18" charset="0"/>
                            </a:rPr>
                          </m:ctrlPr>
                        </m:funcPr>
                        <m:fName>
                          <m:r>
                            <m:rPr>
                              <m:sty m:val="p"/>
                            </m:rPr>
                            <a:rPr lang="en-US" b="0" i="0" smtClean="0">
                              <a:latin typeface="Cambria Math"/>
                            </a:rPr>
                            <m:t>si</m:t>
                          </m:r>
                          <m:sSup>
                            <m:sSupPr>
                              <m:ctrlPr>
                                <a:rPr lang="en-US" b="0" i="1" smtClean="0">
                                  <a:latin typeface="Cambria Math" panose="02040503050406030204" pitchFamily="18" charset="0"/>
                                </a:rPr>
                              </m:ctrlPr>
                            </m:sSupPr>
                            <m:e>
                              <m:r>
                                <a:rPr lang="en-US" b="0" i="1" smtClean="0">
                                  <a:latin typeface="Cambria Math"/>
                                </a:rPr>
                                <m:t>𝑛</m:t>
                              </m:r>
                            </m:e>
                            <m:sup>
                              <m:r>
                                <a:rPr lang="en-US" b="0" i="1" smtClean="0">
                                  <a:latin typeface="Cambria Math"/>
                                </a:rPr>
                                <m:t>2</m:t>
                              </m:r>
                            </m:sup>
                          </m:sSup>
                        </m:fName>
                        <m:e>
                          <m:r>
                            <a:rPr lang="en-US" b="0" i="1" smtClean="0">
                              <a:latin typeface="Cambria Math"/>
                            </a:rPr>
                            <m:t>𝑥</m:t>
                          </m:r>
                        </m:e>
                      </m:func>
                      <m:r>
                        <a:rPr lang="en-US" b="0" i="1" smtClean="0">
                          <a:latin typeface="Cambria Math"/>
                        </a:rPr>
                        <m:t>+</m:t>
                      </m:r>
                      <m:r>
                        <a:rPr lang="en-US" b="0" i="1" smtClean="0">
                          <a:latin typeface="Cambria Math"/>
                        </a:rPr>
                        <m:t>𝑏</m:t>
                      </m:r>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𝑥</m:t>
                          </m:r>
                        </m:e>
                      </m:func>
                      <m:r>
                        <a:rPr lang="en-US" b="0" i="1" smtClean="0">
                          <a:latin typeface="Cambria Math"/>
                          <a:ea typeface="Cambria Math"/>
                        </a:rPr>
                        <m:t>∙</m:t>
                      </m:r>
                      <m:func>
                        <m:funcPr>
                          <m:ctrlPr>
                            <a:rPr lang="en-US" b="0" i="1" smtClean="0">
                              <a:latin typeface="Cambria Math" panose="02040503050406030204" pitchFamily="18" charset="0"/>
                              <a:ea typeface="Cambria Math"/>
                            </a:rPr>
                          </m:ctrlPr>
                        </m:funcPr>
                        <m:fName>
                          <m:r>
                            <m:rPr>
                              <m:sty m:val="p"/>
                            </m:rPr>
                            <a:rPr lang="en-US" b="0" i="0" smtClean="0">
                              <a:latin typeface="Cambria Math"/>
                              <a:ea typeface="Cambria Math"/>
                            </a:rPr>
                            <m:t>cos</m:t>
                          </m:r>
                        </m:fName>
                        <m:e>
                          <m:r>
                            <a:rPr lang="en-US" b="0" i="1" smtClean="0">
                              <a:latin typeface="Cambria Math"/>
                              <a:ea typeface="Cambria Math"/>
                            </a:rPr>
                            <m:t>𝑥</m:t>
                          </m:r>
                        </m:e>
                      </m:func>
                      <m:r>
                        <a:rPr lang="en-US" b="0" i="1" smtClean="0">
                          <a:latin typeface="Cambria Math"/>
                          <a:ea typeface="Cambria Math"/>
                        </a:rPr>
                        <m:t>=0, </m:t>
                      </m:r>
                      <m:d>
                        <m:dPr>
                          <m:begChr m:val="{"/>
                          <m:endChr m:val=""/>
                          <m:ctrlPr>
                            <a:rPr lang="en-US" b="0" i="1" smtClean="0">
                              <a:latin typeface="Cambria Math" panose="02040503050406030204" pitchFamily="18" charset="0"/>
                              <a:ea typeface="Cambria Math"/>
                            </a:rPr>
                          </m:ctrlPr>
                        </m:dPr>
                        <m:e>
                          <m:eqArr>
                            <m:eqArrPr>
                              <m:ctrlPr>
                                <a:rPr lang="en-US" b="0" i="1" smtClean="0">
                                  <a:latin typeface="Cambria Math" panose="02040503050406030204" pitchFamily="18" charset="0"/>
                                  <a:ea typeface="Cambria Math"/>
                                </a:rPr>
                              </m:ctrlPr>
                            </m:eqArrPr>
                            <m:e>
                              <m:r>
                                <a:rPr lang="en-US" b="0" i="1" smtClean="0">
                                  <a:latin typeface="Cambria Math"/>
                                  <a:ea typeface="Cambria Math"/>
                                </a:rPr>
                                <m:t>𝑎</m:t>
                              </m:r>
                              <m:r>
                                <a:rPr lang="en-US" b="0" i="1" smtClean="0">
                                  <a:latin typeface="Cambria Math"/>
                                  <a:ea typeface="Cambria Math"/>
                                </a:rPr>
                                <m:t>=0</m:t>
                              </m:r>
                            </m:e>
                            <m:e>
                              <m:r>
                                <a:rPr lang="en-US" b="0" i="1" smtClean="0">
                                  <a:latin typeface="Cambria Math"/>
                                  <a:ea typeface="Cambria Math"/>
                                </a:rPr>
                                <m:t>𝑐</m:t>
                              </m:r>
                              <m:r>
                                <a:rPr lang="en-US" b="0" i="1" smtClean="0">
                                  <a:latin typeface="Cambria Math"/>
                                  <a:ea typeface="Cambria Math"/>
                                </a:rPr>
                                <m:t>=0</m:t>
                              </m:r>
                            </m:e>
                          </m:eqArr>
                        </m:e>
                      </m:d>
                      <m:r>
                        <a:rPr lang="en-US" b="0" i="1" smtClean="0">
                          <a:latin typeface="Cambria Math"/>
                          <a:ea typeface="Cambria Math"/>
                        </a:rPr>
                        <m:t>⟹</m:t>
                      </m:r>
                      <m:func>
                        <m:funcPr>
                          <m:ctrlPr>
                            <a:rPr lang="en-US" b="0" i="1" smtClean="0">
                              <a:latin typeface="Cambria Math" panose="02040503050406030204" pitchFamily="18" charset="0"/>
                              <a:ea typeface="Cambria Math"/>
                            </a:rPr>
                          </m:ctrlPr>
                        </m:funcPr>
                        <m:fName>
                          <m:r>
                            <m:rPr>
                              <m:sty m:val="p"/>
                            </m:rPr>
                            <a:rPr lang="en-US" b="0" i="0" smtClean="0">
                              <a:latin typeface="Cambria Math"/>
                              <a:ea typeface="Cambria Math"/>
                            </a:rPr>
                            <m:t>sin</m:t>
                          </m:r>
                        </m:fName>
                        <m:e>
                          <m:r>
                            <a:rPr lang="en-US" b="0" i="1" smtClean="0">
                              <a:latin typeface="Cambria Math"/>
                              <a:ea typeface="Cambria Math"/>
                            </a:rPr>
                            <m:t>𝑥</m:t>
                          </m:r>
                          <m:r>
                            <a:rPr lang="en-US" b="0" i="1" smtClean="0">
                              <a:latin typeface="Cambria Math"/>
                              <a:ea typeface="Cambria Math"/>
                            </a:rPr>
                            <m:t>∙</m:t>
                          </m:r>
                          <m:d>
                            <m:dPr>
                              <m:ctrlPr>
                                <a:rPr lang="en-US" b="0" i="1" smtClean="0">
                                  <a:latin typeface="Cambria Math" panose="02040503050406030204" pitchFamily="18" charset="0"/>
                                  <a:ea typeface="Cambria Math"/>
                                </a:rPr>
                              </m:ctrlPr>
                            </m:dPr>
                            <m:e>
                              <m:r>
                                <a:rPr lang="en-US" b="0" i="1" smtClean="0">
                                  <a:latin typeface="Cambria Math"/>
                                  <a:ea typeface="Cambria Math"/>
                                </a:rPr>
                                <m:t>𝑎</m:t>
                              </m:r>
                              <m:func>
                                <m:funcPr>
                                  <m:ctrlPr>
                                    <a:rPr lang="en-US" b="0" i="1" smtClean="0">
                                      <a:latin typeface="Cambria Math" panose="02040503050406030204" pitchFamily="18" charset="0"/>
                                      <a:ea typeface="Cambria Math"/>
                                    </a:rPr>
                                  </m:ctrlPr>
                                </m:funcPr>
                                <m:fName>
                                  <m:r>
                                    <m:rPr>
                                      <m:sty m:val="p"/>
                                    </m:rPr>
                                    <a:rPr lang="en-US" b="0" i="0" smtClean="0">
                                      <a:latin typeface="Cambria Math"/>
                                      <a:ea typeface="Cambria Math"/>
                                    </a:rPr>
                                    <m:t>sin</m:t>
                                  </m:r>
                                </m:fName>
                                <m:e>
                                  <m:r>
                                    <a:rPr lang="en-US" b="0" i="1" smtClean="0">
                                      <a:latin typeface="Cambria Math"/>
                                      <a:ea typeface="Cambria Math"/>
                                    </a:rPr>
                                    <m:t>𝑥</m:t>
                                  </m:r>
                                </m:e>
                              </m:func>
                              <m:r>
                                <a:rPr lang="en-US" b="0" i="1" smtClean="0">
                                  <a:latin typeface="Cambria Math"/>
                                  <a:ea typeface="Cambria Math"/>
                                </a:rPr>
                                <m:t>+</m:t>
                              </m:r>
                              <m:r>
                                <a:rPr lang="en-US" b="0" i="1" smtClean="0">
                                  <a:latin typeface="Cambria Math"/>
                                  <a:ea typeface="Cambria Math"/>
                                </a:rPr>
                                <m:t>𝑏</m:t>
                              </m:r>
                              <m:func>
                                <m:funcPr>
                                  <m:ctrlPr>
                                    <a:rPr lang="en-US" b="0" i="1" smtClean="0">
                                      <a:latin typeface="Cambria Math" panose="02040503050406030204" pitchFamily="18" charset="0"/>
                                      <a:ea typeface="Cambria Math"/>
                                    </a:rPr>
                                  </m:ctrlPr>
                                </m:funcPr>
                                <m:fName>
                                  <m:r>
                                    <m:rPr>
                                      <m:sty m:val="p"/>
                                    </m:rPr>
                                    <a:rPr lang="en-US" b="0" i="0" smtClean="0">
                                      <a:latin typeface="Cambria Math"/>
                                      <a:ea typeface="Cambria Math"/>
                                    </a:rPr>
                                    <m:t>cos</m:t>
                                  </m:r>
                                </m:fName>
                                <m:e>
                                  <m:r>
                                    <a:rPr lang="en-US" b="0" i="1" smtClean="0">
                                      <a:latin typeface="Cambria Math"/>
                                      <a:ea typeface="Cambria Math"/>
                                    </a:rPr>
                                    <m:t>𝑥</m:t>
                                  </m:r>
                                </m:e>
                              </m:func>
                            </m:e>
                          </m:d>
                          <m:r>
                            <a:rPr lang="en-US" b="0" i="1" smtClean="0">
                              <a:latin typeface="Cambria Math"/>
                              <a:ea typeface="Cambria Math"/>
                            </a:rPr>
                            <m:t>=0</m:t>
                          </m:r>
                        </m:e>
                      </m:func>
                    </m:oMath>
                  </m:oMathPara>
                </a14:m>
                <a:endParaRPr lang="ru-RU" dirty="0"/>
              </a:p>
            </p:txBody>
          </p:sp>
        </mc:Choice>
        <mc:Fallback xmlns="">
          <p:sp>
            <p:nvSpPr>
              <p:cNvPr id="5" name="TextBox 4"/>
              <p:cNvSpPr txBox="1">
                <a:spLocks noRot="1" noChangeAspect="1" noMove="1" noResize="1" noEditPoints="1" noAdjustHandles="1" noChangeArrowheads="1" noChangeShapeType="1" noTextEdit="1"/>
              </p:cNvSpPr>
              <p:nvPr/>
            </p:nvSpPr>
            <p:spPr>
              <a:xfrm>
                <a:off x="431540" y="1772816"/>
                <a:ext cx="6931769" cy="554319"/>
              </a:xfrm>
              <a:prstGeom prst="rect">
                <a:avLst/>
              </a:prstGeom>
              <a:blipFill rotWithShape="1">
                <a:blip r:embed="rId3"/>
                <a:stretch>
                  <a:fillRect/>
                </a:stretch>
              </a:blipFill>
            </p:spPr>
            <p:txBody>
              <a:bodyPr/>
              <a:lstStyle/>
              <a:p>
                <a:r>
                  <a:rPr lang="ru-RU">
                    <a:noFill/>
                  </a:rPr>
                  <a:t> </a:t>
                </a:r>
              </a:p>
            </p:txBody>
          </p:sp>
        </mc:Fallback>
      </mc:AlternateContent>
      <p:sp>
        <p:nvSpPr>
          <p:cNvPr id="6" name="Прямоугольник 5"/>
          <p:cNvSpPr/>
          <p:nvPr/>
        </p:nvSpPr>
        <p:spPr>
          <a:xfrm>
            <a:off x="439423" y="2749570"/>
            <a:ext cx="529312" cy="369332"/>
          </a:xfrm>
          <a:prstGeom prst="rect">
            <a:avLst/>
          </a:prstGeom>
        </p:spPr>
        <p:txBody>
          <a:bodyPr wrap="none">
            <a:spAutoFit/>
          </a:bodyPr>
          <a:lstStyle/>
          <a:p>
            <a:pPr lvl="0"/>
            <a:r>
              <a:rPr lang="ru-RU" u="sng" dirty="0" smtClean="0">
                <a:solidFill>
                  <a:srgbClr val="FF0000"/>
                </a:solidFill>
                <a:latin typeface="Comic Sans MS" panose="030F0702030302020204" pitchFamily="66" charset="0"/>
              </a:rPr>
              <a:t>М</a:t>
            </a:r>
            <a:r>
              <a:rPr lang="en-US" u="sng" dirty="0" smtClean="0">
                <a:solidFill>
                  <a:srgbClr val="FF0000"/>
                </a:solidFill>
                <a:latin typeface="Comic Sans MS" panose="030F0702030302020204" pitchFamily="66" charset="0"/>
              </a:rPr>
              <a:t>5</a:t>
            </a:r>
            <a:endParaRPr lang="ru-RU" u="sng"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439423" y="3284984"/>
                <a:ext cx="7987571" cy="827727"/>
              </a:xfrm>
              <a:prstGeom prst="rect">
                <a:avLst/>
              </a:prstGeom>
              <a:noFill/>
            </p:spPr>
            <p:txBody>
              <a:bodyPr wrap="none" rtlCol="0">
                <a:spAutoFit/>
              </a:bodyPr>
              <a:lstStyle/>
              <a:p>
                <a14:m>
                  <m:oMath xmlns:m="http://schemas.openxmlformats.org/officeDocument/2006/math">
                    <m:r>
                      <a:rPr lang="en-US" b="0" i="1" smtClean="0">
                        <a:latin typeface="Cambria Math"/>
                      </a:rPr>
                      <m:t>𝑎</m:t>
                    </m:r>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𝑥</m:t>
                        </m:r>
                      </m:e>
                    </m:func>
                    <m:r>
                      <a:rPr lang="en-US" b="0" i="1" smtClean="0">
                        <a:latin typeface="Cambria Math"/>
                      </a:rPr>
                      <m:t>+</m:t>
                    </m:r>
                    <m:r>
                      <a:rPr lang="en-US" b="0" i="1" smtClean="0">
                        <a:latin typeface="Cambria Math"/>
                      </a:rPr>
                      <m:t>𝑏</m:t>
                    </m:r>
                    <m:func>
                      <m:funcPr>
                        <m:ctrlPr>
                          <a:rPr lang="en-US" b="0" i="1" smtClean="0">
                            <a:latin typeface="Cambria Math" panose="02040503050406030204" pitchFamily="18" charset="0"/>
                          </a:rPr>
                        </m:ctrlPr>
                      </m:funcPr>
                      <m:fName>
                        <m:r>
                          <m:rPr>
                            <m:sty m:val="p"/>
                          </m:rPr>
                          <a:rPr lang="en-US" b="0" i="0" smtClean="0">
                            <a:latin typeface="Cambria Math"/>
                          </a:rPr>
                          <m:t>cos</m:t>
                        </m:r>
                      </m:fName>
                      <m:e>
                        <m:r>
                          <a:rPr lang="en-US" b="0" i="1" smtClean="0">
                            <a:latin typeface="Cambria Math"/>
                          </a:rPr>
                          <m:t>𝑥</m:t>
                        </m:r>
                      </m:e>
                    </m:func>
                    <m:r>
                      <a:rPr lang="en-US" b="0" i="1" smtClean="0">
                        <a:latin typeface="Cambria Math"/>
                      </a:rPr>
                      <m:t>=</m:t>
                    </m:r>
                    <m:r>
                      <a:rPr lang="en-US" b="0" i="1" smtClean="0">
                        <a:latin typeface="Cambria Math"/>
                      </a:rPr>
                      <m:t>𝑐</m:t>
                    </m:r>
                    <m:r>
                      <a:rPr lang="en-US" b="0" i="1" smtClean="0">
                        <a:latin typeface="Cambria Math"/>
                      </a:rPr>
                      <m:t>, </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a:rPr>
                              <m:t>𝑎</m:t>
                            </m:r>
                            <m:r>
                              <a:rPr lang="en-US" b="0" i="1" smtClean="0">
                                <a:latin typeface="Cambria Math"/>
                                <a:ea typeface="Cambria Math"/>
                              </a:rPr>
                              <m:t>≠0</m:t>
                            </m:r>
                          </m:e>
                          <m:e>
                            <m:r>
                              <a:rPr lang="en-US" b="0" i="1" smtClean="0">
                                <a:latin typeface="Cambria Math"/>
                              </a:rPr>
                              <m:t>𝑏</m:t>
                            </m:r>
                            <m:r>
                              <a:rPr lang="en-US" b="0" i="1" smtClean="0">
                                <a:latin typeface="Cambria Math"/>
                                <a:ea typeface="Cambria Math"/>
                              </a:rPr>
                              <m:t>≠0</m:t>
                            </m:r>
                          </m:e>
                          <m:e>
                            <m:r>
                              <a:rPr lang="en-US" b="0" i="1" smtClean="0">
                                <a:latin typeface="Cambria Math"/>
                              </a:rPr>
                              <m:t>𝑐</m:t>
                            </m:r>
                            <m:r>
                              <a:rPr lang="en-US" b="0" i="1" smtClean="0">
                                <a:latin typeface="Cambria Math"/>
                                <a:ea typeface="Cambria Math"/>
                              </a:rPr>
                              <m:t>≠0</m:t>
                            </m:r>
                          </m:e>
                        </m:eqArr>
                      </m:e>
                    </m:d>
                    <m:r>
                      <a:rPr lang="en-US" b="0" i="1" smtClean="0">
                        <a:latin typeface="Cambria Math"/>
                      </a:rPr>
                      <m:t>, /</m:t>
                    </m:r>
                    <m:r>
                      <a:rPr lang="en-US" b="0" i="1" smtClean="0">
                        <a:latin typeface="Cambria Math"/>
                        <a:ea typeface="Cambria Math"/>
                      </a:rPr>
                      <m:t>÷</m:t>
                    </m:r>
                    <m:rad>
                      <m:radPr>
                        <m:degHide m:val="on"/>
                        <m:ctrlPr>
                          <a:rPr lang="en-US" b="0" i="1" smtClean="0">
                            <a:latin typeface="Cambria Math" panose="02040503050406030204" pitchFamily="18" charset="0"/>
                            <a:ea typeface="Cambria Math"/>
                          </a:rPr>
                        </m:ctrlPr>
                      </m:radPr>
                      <m:deg/>
                      <m:e>
                        <m:sSup>
                          <m:sSupPr>
                            <m:ctrlPr>
                              <a:rPr lang="en-US" b="0" i="1" smtClean="0">
                                <a:latin typeface="Cambria Math" panose="02040503050406030204" pitchFamily="18" charset="0"/>
                                <a:ea typeface="Cambria Math"/>
                              </a:rPr>
                            </m:ctrlPr>
                          </m:sSupPr>
                          <m:e>
                            <m:r>
                              <a:rPr lang="en-US" b="0" i="1" smtClean="0">
                                <a:latin typeface="Cambria Math"/>
                                <a:ea typeface="Cambria Math"/>
                              </a:rPr>
                              <m:t>𝑎</m:t>
                            </m:r>
                          </m:e>
                          <m:sup>
                            <m:r>
                              <a:rPr lang="en-US" b="0" i="1" smtClean="0">
                                <a:latin typeface="Cambria Math"/>
                                <a:ea typeface="Cambria Math"/>
                              </a:rPr>
                              <m:t>2</m:t>
                            </m:r>
                          </m:sup>
                        </m:sSup>
                        <m:r>
                          <a:rPr lang="en-US" b="0" i="1" smtClean="0">
                            <a:latin typeface="Cambria Math"/>
                            <a:ea typeface="Cambria Math"/>
                          </a:rPr>
                          <m:t>+</m:t>
                        </m:r>
                        <m:sSup>
                          <m:sSupPr>
                            <m:ctrlPr>
                              <a:rPr lang="en-US" b="0" i="1" smtClean="0">
                                <a:latin typeface="Cambria Math" panose="02040503050406030204" pitchFamily="18" charset="0"/>
                                <a:ea typeface="Cambria Math"/>
                              </a:rPr>
                            </m:ctrlPr>
                          </m:sSupPr>
                          <m:e>
                            <m:r>
                              <a:rPr lang="en-US" b="0" i="1" smtClean="0">
                                <a:latin typeface="Cambria Math"/>
                                <a:ea typeface="Cambria Math"/>
                              </a:rPr>
                              <m:t>𝑏</m:t>
                            </m:r>
                          </m:e>
                          <m:sup>
                            <m:r>
                              <a:rPr lang="en-US" b="0" i="1" smtClean="0">
                                <a:latin typeface="Cambria Math"/>
                                <a:ea typeface="Cambria Math"/>
                              </a:rPr>
                              <m:t>2</m:t>
                            </m:r>
                          </m:sup>
                        </m:sSup>
                      </m:e>
                    </m:rad>
                    <m:r>
                      <a:rPr lang="en-US" b="0" i="1" smtClean="0">
                        <a:latin typeface="Cambria Math"/>
                        <a:ea typeface="Cambria Math"/>
                      </a:rPr>
                      <m:t>⟹</m:t>
                    </m:r>
                    <m:func>
                      <m:funcPr>
                        <m:ctrlPr>
                          <a:rPr lang="en-US" b="0" i="1" smtClean="0">
                            <a:latin typeface="Cambria Math" panose="02040503050406030204" pitchFamily="18" charset="0"/>
                            <a:ea typeface="Cambria Math"/>
                          </a:rPr>
                        </m:ctrlPr>
                      </m:funcPr>
                      <m:fName>
                        <m:r>
                          <m:rPr>
                            <m:sty m:val="p"/>
                          </m:rPr>
                          <a:rPr lang="en-US" b="0" i="0" smtClean="0">
                            <a:latin typeface="Cambria Math"/>
                            <a:ea typeface="Cambria Math"/>
                          </a:rPr>
                          <m:t>cos</m:t>
                        </m:r>
                      </m:fName>
                      <m:e>
                        <m:d>
                          <m:dPr>
                            <m:ctrlPr>
                              <a:rPr lang="en-US" b="0" i="1" smtClean="0">
                                <a:latin typeface="Cambria Math" panose="02040503050406030204" pitchFamily="18" charset="0"/>
                                <a:ea typeface="Cambria Math"/>
                              </a:rPr>
                            </m:ctrlPr>
                          </m:dPr>
                          <m:e>
                            <m:r>
                              <a:rPr lang="en-US" b="0" i="1" smtClean="0">
                                <a:latin typeface="Cambria Math"/>
                                <a:ea typeface="Cambria Math"/>
                              </a:rPr>
                              <m:t>𝑥</m:t>
                            </m:r>
                            <m:r>
                              <a:rPr lang="en-US" b="0" i="1" smtClean="0">
                                <a:latin typeface="Cambria Math"/>
                                <a:ea typeface="Cambria Math"/>
                              </a:rPr>
                              <m:t>−</m:t>
                            </m:r>
                            <m:r>
                              <a:rPr lang="en-US" b="0" i="1" smtClean="0">
                                <a:latin typeface="Cambria Math"/>
                                <a:ea typeface="Cambria Math"/>
                              </a:rPr>
                              <m:t>𝜑</m:t>
                            </m:r>
                          </m:e>
                        </m:d>
                      </m:e>
                    </m:func>
                    <m:r>
                      <a:rPr lang="en-US" b="0" i="1" smtClean="0">
                        <a:latin typeface="Cambria Math"/>
                        <a:ea typeface="Cambria Math"/>
                      </a:rPr>
                      <m:t>=</m:t>
                    </m:r>
                    <m:f>
                      <m:fPr>
                        <m:ctrlPr>
                          <a:rPr lang="en-US" b="0" i="1" smtClean="0">
                            <a:latin typeface="Cambria Math" panose="02040503050406030204" pitchFamily="18" charset="0"/>
                            <a:ea typeface="Cambria Math"/>
                          </a:rPr>
                        </m:ctrlPr>
                      </m:fPr>
                      <m:num>
                        <m:r>
                          <a:rPr lang="en-US" b="0" i="1" smtClean="0">
                            <a:latin typeface="Cambria Math"/>
                            <a:ea typeface="Cambria Math"/>
                          </a:rPr>
                          <m:t>𝑐</m:t>
                        </m:r>
                      </m:num>
                      <m:den>
                        <m:rad>
                          <m:radPr>
                            <m:degHide m:val="on"/>
                            <m:ctrlPr>
                              <a:rPr lang="en-US" b="0" i="1" smtClean="0">
                                <a:latin typeface="Cambria Math" panose="02040503050406030204" pitchFamily="18" charset="0"/>
                                <a:ea typeface="Cambria Math"/>
                              </a:rPr>
                            </m:ctrlPr>
                          </m:radPr>
                          <m:deg/>
                          <m:e>
                            <m:sSup>
                              <m:sSupPr>
                                <m:ctrlPr>
                                  <a:rPr lang="en-US" b="0" i="1" smtClean="0">
                                    <a:latin typeface="Cambria Math" panose="02040503050406030204" pitchFamily="18" charset="0"/>
                                    <a:ea typeface="Cambria Math"/>
                                  </a:rPr>
                                </m:ctrlPr>
                              </m:sSupPr>
                              <m:e>
                                <m:r>
                                  <a:rPr lang="en-US" b="0" i="1" smtClean="0">
                                    <a:latin typeface="Cambria Math"/>
                                    <a:ea typeface="Cambria Math"/>
                                  </a:rPr>
                                  <m:t>𝑎</m:t>
                                </m:r>
                              </m:e>
                              <m:sup>
                                <m:r>
                                  <a:rPr lang="en-US" b="0" i="1" smtClean="0">
                                    <a:latin typeface="Cambria Math"/>
                                    <a:ea typeface="Cambria Math"/>
                                  </a:rPr>
                                  <m:t>2</m:t>
                                </m:r>
                              </m:sup>
                            </m:sSup>
                            <m:r>
                              <a:rPr lang="en-US" b="0" i="1" smtClean="0">
                                <a:latin typeface="Cambria Math"/>
                                <a:ea typeface="Cambria Math"/>
                              </a:rPr>
                              <m:t>+</m:t>
                            </m:r>
                            <m:sSup>
                              <m:sSupPr>
                                <m:ctrlPr>
                                  <a:rPr lang="en-US" b="0" i="1" smtClean="0">
                                    <a:latin typeface="Cambria Math" panose="02040503050406030204" pitchFamily="18" charset="0"/>
                                    <a:ea typeface="Cambria Math"/>
                                  </a:rPr>
                                </m:ctrlPr>
                              </m:sSupPr>
                              <m:e>
                                <m:r>
                                  <a:rPr lang="en-US" b="0" i="1" smtClean="0">
                                    <a:latin typeface="Cambria Math"/>
                                    <a:ea typeface="Cambria Math"/>
                                  </a:rPr>
                                  <m:t>𝑏</m:t>
                                </m:r>
                              </m:e>
                              <m:sup>
                                <m:r>
                                  <a:rPr lang="en-US" b="0" i="1" smtClean="0">
                                    <a:latin typeface="Cambria Math"/>
                                    <a:ea typeface="Cambria Math"/>
                                  </a:rPr>
                                  <m:t>2</m:t>
                                </m:r>
                              </m:sup>
                            </m:sSup>
                          </m:e>
                        </m:rad>
                      </m:den>
                    </m:f>
                  </m:oMath>
                </a14:m>
                <a:r>
                  <a:rPr lang="en-US" dirty="0" smtClean="0"/>
                  <a:t> , </a:t>
                </a:r>
                <a14:m>
                  <m:oMath xmlns:m="http://schemas.openxmlformats.org/officeDocument/2006/math">
                    <m:r>
                      <m:rPr>
                        <m:sty m:val="p"/>
                      </m:rPr>
                      <a:rPr lang="el-GR" i="1" smtClean="0">
                        <a:latin typeface="Cambria Math"/>
                        <a:ea typeface="Cambria Math"/>
                      </a:rPr>
                      <m:t>φ</m:t>
                    </m:r>
                    <m:r>
                      <a:rPr lang="en-US" b="0" i="1" smtClean="0">
                        <a:latin typeface="Cambria Math"/>
                        <a:ea typeface="Cambria Math"/>
                      </a:rPr>
                      <m:t>=</m:t>
                    </m:r>
                    <m:r>
                      <a:rPr lang="en-US" b="0" i="1" smtClean="0">
                        <a:latin typeface="Cambria Math"/>
                        <a:ea typeface="Cambria Math"/>
                      </a:rPr>
                      <m:t>𝑎𝑟𝑐𝑡𝑔</m:t>
                    </m:r>
                    <m:f>
                      <m:fPr>
                        <m:ctrlPr>
                          <a:rPr lang="en-US" b="0" i="1" smtClean="0">
                            <a:latin typeface="Cambria Math" panose="02040503050406030204" pitchFamily="18" charset="0"/>
                            <a:ea typeface="Cambria Math"/>
                          </a:rPr>
                        </m:ctrlPr>
                      </m:fPr>
                      <m:num>
                        <m:r>
                          <a:rPr lang="en-US" b="0" i="1" smtClean="0">
                            <a:latin typeface="Cambria Math"/>
                            <a:ea typeface="Cambria Math"/>
                          </a:rPr>
                          <m:t>𝑎</m:t>
                        </m:r>
                      </m:num>
                      <m:den>
                        <m:r>
                          <a:rPr lang="en-US" b="0" i="1" smtClean="0">
                            <a:latin typeface="Cambria Math"/>
                            <a:ea typeface="Cambria Math"/>
                          </a:rPr>
                          <m:t>𝑏</m:t>
                        </m:r>
                      </m:den>
                    </m:f>
                  </m:oMath>
                </a14:m>
                <a:endParaRPr lang="ru-RU" dirty="0"/>
              </a:p>
            </p:txBody>
          </p:sp>
        </mc:Choice>
        <mc:Fallback xmlns="">
          <p:sp>
            <p:nvSpPr>
              <p:cNvPr id="7" name="TextBox 6"/>
              <p:cNvSpPr txBox="1">
                <a:spLocks noRot="1" noChangeAspect="1" noMove="1" noResize="1" noEditPoints="1" noAdjustHandles="1" noChangeArrowheads="1" noChangeShapeType="1" noTextEdit="1"/>
              </p:cNvSpPr>
              <p:nvPr/>
            </p:nvSpPr>
            <p:spPr>
              <a:xfrm>
                <a:off x="439423" y="3284984"/>
                <a:ext cx="7987571" cy="827727"/>
              </a:xfrm>
              <a:prstGeom prst="rect">
                <a:avLst/>
              </a:prstGeom>
              <a:blipFill rotWithShape="1">
                <a:blip r:embed="rId4"/>
                <a:stretch>
                  <a:fillRect/>
                </a:stretch>
              </a:blipFill>
            </p:spPr>
            <p:txBody>
              <a:bodyPr/>
              <a:lstStyle/>
              <a:p>
                <a:r>
                  <a:rPr lang="ru-RU">
                    <a:noFill/>
                  </a:rPr>
                  <a:t> </a:t>
                </a:r>
              </a:p>
            </p:txBody>
          </p:sp>
        </mc:Fallback>
      </mc:AlternateContent>
      <p:sp>
        <p:nvSpPr>
          <p:cNvPr id="8" name="Прямоугольник 7"/>
          <p:cNvSpPr/>
          <p:nvPr/>
        </p:nvSpPr>
        <p:spPr>
          <a:xfrm>
            <a:off x="431540" y="4333746"/>
            <a:ext cx="529312" cy="369332"/>
          </a:xfrm>
          <a:prstGeom prst="rect">
            <a:avLst/>
          </a:prstGeom>
        </p:spPr>
        <p:txBody>
          <a:bodyPr wrap="none">
            <a:spAutoFit/>
          </a:bodyPr>
          <a:lstStyle/>
          <a:p>
            <a:pPr lvl="0"/>
            <a:r>
              <a:rPr lang="ru-RU" u="sng" dirty="0" smtClean="0">
                <a:solidFill>
                  <a:srgbClr val="FF0000"/>
                </a:solidFill>
                <a:latin typeface="Comic Sans MS" panose="030F0702030302020204" pitchFamily="66" charset="0"/>
              </a:rPr>
              <a:t>М</a:t>
            </a:r>
            <a:r>
              <a:rPr lang="en-US" u="sng" dirty="0" smtClean="0">
                <a:solidFill>
                  <a:srgbClr val="FF0000"/>
                </a:solidFill>
                <a:latin typeface="Comic Sans MS" panose="030F0702030302020204" pitchFamily="66" charset="0"/>
              </a:rPr>
              <a:t>6</a:t>
            </a:r>
            <a:endParaRPr lang="ru-RU" u="sng"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9" name="TextBox 8"/>
              <p:cNvSpPr txBox="1"/>
              <p:nvPr/>
            </p:nvSpPr>
            <p:spPr>
              <a:xfrm>
                <a:off x="503898" y="5192064"/>
                <a:ext cx="5449249"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a:rPr>
                            <m:t>co</m:t>
                          </m:r>
                          <m:sSup>
                            <m:sSupPr>
                              <m:ctrlPr>
                                <a:rPr lang="en-US"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fName>
                        <m:e>
                          <m:r>
                            <a:rPr lang="en-US" i="1" smtClean="0">
                              <a:latin typeface="Cambria Math"/>
                            </a:rPr>
                            <m:t>2</m:t>
                          </m:r>
                          <m:r>
                            <a:rPr lang="en-US" i="1" smtClean="0">
                              <a:latin typeface="Cambria Math"/>
                            </a:rPr>
                            <m:t>𝑥</m:t>
                          </m:r>
                        </m:e>
                      </m:func>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co</m:t>
                          </m:r>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fName>
                        <m:e>
                          <m:r>
                            <a:rPr lang="en-US" b="0" i="1" smtClean="0">
                              <a:latin typeface="Cambria Math"/>
                            </a:rPr>
                            <m:t>4</m:t>
                          </m:r>
                          <m:r>
                            <a:rPr lang="en-US" b="0" i="1" smtClean="0">
                              <a:latin typeface="Cambria Math"/>
                            </a:rPr>
                            <m:t>𝑥</m:t>
                          </m:r>
                        </m:e>
                      </m:func>
                      <m:r>
                        <a:rPr lang="en-US" b="0" i="1" smtClean="0">
                          <a:latin typeface="Cambria Math"/>
                          <a:ea typeface="Cambria Math"/>
                        </a:rPr>
                        <m:t>⟹</m:t>
                      </m:r>
                      <m:f>
                        <m:fPr>
                          <m:ctrlPr>
                            <a:rPr lang="en-US" b="0" i="1" smtClean="0">
                              <a:latin typeface="Cambria Math" panose="02040503050406030204" pitchFamily="18" charset="0"/>
                              <a:ea typeface="Cambria Math"/>
                            </a:rPr>
                          </m:ctrlPr>
                        </m:fPr>
                        <m:num>
                          <m:r>
                            <a:rPr lang="en-US" b="0" i="1" smtClean="0">
                              <a:latin typeface="Cambria Math"/>
                              <a:ea typeface="Cambria Math"/>
                            </a:rPr>
                            <m:t>1</m:t>
                          </m:r>
                        </m:num>
                        <m:den>
                          <m:r>
                            <a:rPr lang="en-US" b="0" i="1" smtClean="0">
                              <a:latin typeface="Cambria Math"/>
                              <a:ea typeface="Cambria Math"/>
                            </a:rPr>
                            <m:t>2</m:t>
                          </m:r>
                        </m:den>
                      </m:f>
                      <m:d>
                        <m:dPr>
                          <m:ctrlPr>
                            <a:rPr lang="en-US" b="0" i="1" smtClean="0">
                              <a:latin typeface="Cambria Math" panose="02040503050406030204" pitchFamily="18" charset="0"/>
                              <a:ea typeface="Cambria Math"/>
                            </a:rPr>
                          </m:ctrlPr>
                        </m:dPr>
                        <m:e>
                          <m:r>
                            <a:rPr lang="en-US" b="0" i="1" smtClean="0">
                              <a:latin typeface="Cambria Math"/>
                              <a:ea typeface="Cambria Math"/>
                            </a:rPr>
                            <m:t>1+</m:t>
                          </m:r>
                          <m:func>
                            <m:funcPr>
                              <m:ctrlPr>
                                <a:rPr lang="en-US" b="0" i="1" smtClean="0">
                                  <a:latin typeface="Cambria Math" panose="02040503050406030204" pitchFamily="18" charset="0"/>
                                  <a:ea typeface="Cambria Math"/>
                                </a:rPr>
                              </m:ctrlPr>
                            </m:funcPr>
                            <m:fName>
                              <m:r>
                                <m:rPr>
                                  <m:sty m:val="p"/>
                                </m:rPr>
                                <a:rPr lang="en-US" b="0" i="0" smtClean="0">
                                  <a:latin typeface="Cambria Math"/>
                                  <a:ea typeface="Cambria Math"/>
                                </a:rPr>
                                <m:t>cos</m:t>
                              </m:r>
                            </m:fName>
                            <m:e>
                              <m:r>
                                <a:rPr lang="en-US" b="0" i="1" smtClean="0">
                                  <a:latin typeface="Cambria Math"/>
                                  <a:ea typeface="Cambria Math"/>
                                </a:rPr>
                                <m:t>4</m:t>
                              </m:r>
                              <m:r>
                                <a:rPr lang="en-US" b="0" i="1" smtClean="0">
                                  <a:latin typeface="Cambria Math"/>
                                  <a:ea typeface="Cambria Math"/>
                                </a:rPr>
                                <m:t>𝑥</m:t>
                              </m:r>
                            </m:e>
                          </m:func>
                        </m:e>
                      </m:d>
                      <m:r>
                        <a:rPr lang="en-US" b="0" i="1" smtClean="0">
                          <a:latin typeface="Cambria Math"/>
                          <a:ea typeface="Cambria Math"/>
                        </a:rPr>
                        <m:t>=</m:t>
                      </m:r>
                      <m:f>
                        <m:fPr>
                          <m:ctrlPr>
                            <a:rPr lang="en-US" b="0" i="1" smtClean="0">
                              <a:latin typeface="Cambria Math" panose="02040503050406030204" pitchFamily="18" charset="0"/>
                              <a:ea typeface="Cambria Math"/>
                            </a:rPr>
                          </m:ctrlPr>
                        </m:fPr>
                        <m:num>
                          <m:r>
                            <a:rPr lang="en-US" b="0" i="1" smtClean="0">
                              <a:latin typeface="Cambria Math"/>
                              <a:ea typeface="Cambria Math"/>
                            </a:rPr>
                            <m:t>1</m:t>
                          </m:r>
                        </m:num>
                        <m:den>
                          <m:r>
                            <a:rPr lang="en-US" b="0" i="1" smtClean="0">
                              <a:latin typeface="Cambria Math"/>
                              <a:ea typeface="Cambria Math"/>
                            </a:rPr>
                            <m:t>2</m:t>
                          </m:r>
                        </m:den>
                      </m:f>
                      <m:r>
                        <a:rPr lang="en-US" b="0" i="1" smtClean="0">
                          <a:latin typeface="Cambria Math"/>
                          <a:ea typeface="Cambria Math"/>
                        </a:rPr>
                        <m:t>(1+</m:t>
                      </m:r>
                      <m:func>
                        <m:funcPr>
                          <m:ctrlPr>
                            <a:rPr lang="en-US" b="0" i="1" smtClean="0">
                              <a:latin typeface="Cambria Math" panose="02040503050406030204" pitchFamily="18" charset="0"/>
                              <a:ea typeface="Cambria Math"/>
                            </a:rPr>
                          </m:ctrlPr>
                        </m:funcPr>
                        <m:fName>
                          <m:r>
                            <m:rPr>
                              <m:sty m:val="p"/>
                            </m:rPr>
                            <a:rPr lang="en-US" b="0" i="0" smtClean="0">
                              <a:latin typeface="Cambria Math"/>
                              <a:ea typeface="Cambria Math"/>
                            </a:rPr>
                            <m:t>cos</m:t>
                          </m:r>
                        </m:fName>
                        <m:e>
                          <m:r>
                            <a:rPr lang="en-US" b="0" i="1" smtClean="0">
                              <a:latin typeface="Cambria Math"/>
                              <a:ea typeface="Cambria Math"/>
                            </a:rPr>
                            <m:t>8</m:t>
                          </m:r>
                          <m:r>
                            <a:rPr lang="en-US" b="0" i="1" smtClean="0">
                              <a:latin typeface="Cambria Math"/>
                              <a:ea typeface="Cambria Math"/>
                            </a:rPr>
                            <m:t>𝑥</m:t>
                          </m:r>
                        </m:e>
                      </m:func>
                      <m:r>
                        <a:rPr lang="en-US" b="0" i="1" smtClean="0">
                          <a:latin typeface="Cambria Math"/>
                          <a:ea typeface="Cambria Math"/>
                        </a:rPr>
                        <m:t>)</m:t>
                      </m:r>
                    </m:oMath>
                  </m:oMathPara>
                </a14:m>
                <a:endParaRPr lang="ru-RU" dirty="0"/>
              </a:p>
            </p:txBody>
          </p:sp>
        </mc:Choice>
        <mc:Fallback xmlns="">
          <p:sp>
            <p:nvSpPr>
              <p:cNvPr id="9" name="TextBox 8"/>
              <p:cNvSpPr txBox="1">
                <a:spLocks noRot="1" noChangeAspect="1" noMove="1" noResize="1" noEditPoints="1" noAdjustHandles="1" noChangeArrowheads="1" noChangeShapeType="1" noTextEdit="1"/>
              </p:cNvSpPr>
              <p:nvPr/>
            </p:nvSpPr>
            <p:spPr>
              <a:xfrm>
                <a:off x="503898" y="5192064"/>
                <a:ext cx="5449249" cy="610936"/>
              </a:xfrm>
              <a:prstGeom prst="rect">
                <a:avLst/>
              </a:prstGeom>
              <a:blipFill rotWithShape="1">
                <a:blip r:embed="rId5"/>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124624689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155"/>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19211" y="476672"/>
            <a:ext cx="8280920" cy="523220"/>
          </a:xfrm>
          <a:prstGeom prst="rect">
            <a:avLst/>
          </a:prstGeom>
        </p:spPr>
        <p:txBody>
          <a:bodyPr wrap="square">
            <a:spAutoFit/>
          </a:bodyPr>
          <a:lstStyle/>
          <a:p>
            <a:pPr lvl="0"/>
            <a:r>
              <a:rPr lang="ru-RU" sz="2800" b="1" dirty="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Методы решения тригонометрических уравнений</a:t>
            </a:r>
            <a:endParaRPr lang="ru-RU" sz="1400" dirty="0">
              <a:solidFill>
                <a:prstClr val="black"/>
              </a:solidFill>
            </a:endParaRPr>
          </a:p>
        </p:txBody>
      </p:sp>
      <p:sp>
        <p:nvSpPr>
          <p:cNvPr id="4" name="Прямоугольник 3"/>
          <p:cNvSpPr/>
          <p:nvPr/>
        </p:nvSpPr>
        <p:spPr>
          <a:xfrm>
            <a:off x="447817" y="1268760"/>
            <a:ext cx="529312" cy="369332"/>
          </a:xfrm>
          <a:prstGeom prst="rect">
            <a:avLst/>
          </a:prstGeom>
        </p:spPr>
        <p:txBody>
          <a:bodyPr wrap="none">
            <a:spAutoFit/>
          </a:bodyPr>
          <a:lstStyle/>
          <a:p>
            <a:pPr lvl="0"/>
            <a:r>
              <a:rPr lang="ru-RU" u="sng" dirty="0" smtClean="0">
                <a:solidFill>
                  <a:srgbClr val="FF0000"/>
                </a:solidFill>
                <a:latin typeface="Comic Sans MS" panose="030F0702030302020204" pitchFamily="66" charset="0"/>
              </a:rPr>
              <a:t>М</a:t>
            </a:r>
            <a:r>
              <a:rPr lang="en-US" u="sng" dirty="0" smtClean="0">
                <a:solidFill>
                  <a:srgbClr val="FF0000"/>
                </a:solidFill>
                <a:latin typeface="Comic Sans MS" panose="030F0702030302020204" pitchFamily="66" charset="0"/>
              </a:rPr>
              <a:t>7</a:t>
            </a:r>
            <a:endParaRPr lang="ru-RU" u="sng"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TextBox 4"/>
              <p:cNvSpPr txBox="1"/>
              <p:nvPr/>
            </p:nvSpPr>
            <p:spPr>
              <a:xfrm>
                <a:off x="447817" y="1916832"/>
                <a:ext cx="46219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solidFill>
                                <a:srgbClr val="FF0000"/>
                              </a:solidFill>
                              <a:latin typeface="Cambria Math" panose="02040503050406030204" pitchFamily="18" charset="0"/>
                            </a:rPr>
                          </m:ctrlPr>
                        </m:funcPr>
                        <m:fName>
                          <m:r>
                            <m:rPr>
                              <m:sty m:val="p"/>
                            </m:rPr>
                            <a:rPr lang="en-US" i="0" smtClean="0">
                              <a:solidFill>
                                <a:srgbClr val="FF0000"/>
                              </a:solidFill>
                              <a:latin typeface="Cambria Math"/>
                            </a:rPr>
                            <m:t>sin</m:t>
                          </m:r>
                        </m:fName>
                        <m:e>
                          <m:r>
                            <a:rPr lang="en-US" b="0" i="1" smtClean="0">
                              <a:solidFill>
                                <a:srgbClr val="FF0000"/>
                              </a:solidFill>
                              <a:latin typeface="Cambria Math"/>
                            </a:rPr>
                            <m:t>2</m:t>
                          </m:r>
                          <m:r>
                            <a:rPr lang="en-US" b="0" i="1" smtClean="0">
                              <a:solidFill>
                                <a:srgbClr val="FF0000"/>
                              </a:solidFill>
                              <a:latin typeface="Cambria Math"/>
                            </a:rPr>
                            <m:t>𝑥</m:t>
                          </m:r>
                        </m:e>
                      </m:func>
                      <m:r>
                        <a:rPr lang="en-US" b="0" i="1" smtClean="0">
                          <a:latin typeface="Cambria Math"/>
                        </a:rPr>
                        <m:t>+</m:t>
                      </m:r>
                      <m:r>
                        <a:rPr lang="en-US" b="0" i="1" smtClean="0">
                          <a:latin typeface="Cambria Math"/>
                        </a:rPr>
                        <m:t>5</m:t>
                      </m:r>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4</m:t>
                          </m:r>
                          <m:r>
                            <a:rPr lang="en-US" b="0" i="1" smtClean="0">
                              <a:latin typeface="Cambria Math"/>
                            </a:rPr>
                            <m:t>𝑥</m:t>
                          </m:r>
                        </m:e>
                      </m:func>
                      <m:r>
                        <a:rPr lang="en-US" b="0" i="1" smtClean="0">
                          <a:latin typeface="Cambria Math"/>
                        </a:rPr>
                        <m:t>+</m:t>
                      </m:r>
                      <m:func>
                        <m:funcPr>
                          <m:ctrlPr>
                            <a:rPr lang="en-US" b="0" i="1" smtClean="0">
                              <a:solidFill>
                                <a:srgbClr val="FF0000"/>
                              </a:solidFill>
                              <a:latin typeface="Cambria Math" panose="02040503050406030204" pitchFamily="18" charset="0"/>
                            </a:rPr>
                          </m:ctrlPr>
                        </m:funcPr>
                        <m:fName>
                          <m:r>
                            <m:rPr>
                              <m:sty m:val="p"/>
                            </m:rPr>
                            <a:rPr lang="en-US" b="0" i="0" smtClean="0">
                              <a:solidFill>
                                <a:srgbClr val="FF0000"/>
                              </a:solidFill>
                              <a:latin typeface="Cambria Math"/>
                            </a:rPr>
                            <m:t>sin</m:t>
                          </m:r>
                        </m:fName>
                        <m:e>
                          <m:r>
                            <a:rPr lang="en-US" b="0" i="1" smtClean="0">
                              <a:solidFill>
                                <a:srgbClr val="FF0000"/>
                              </a:solidFill>
                              <a:latin typeface="Cambria Math"/>
                            </a:rPr>
                            <m:t>6</m:t>
                          </m:r>
                          <m:r>
                            <a:rPr lang="en-US" b="0" i="1" smtClean="0">
                              <a:solidFill>
                                <a:srgbClr val="FF0000"/>
                              </a:solidFill>
                              <a:latin typeface="Cambria Math"/>
                            </a:rPr>
                            <m:t>𝑥</m:t>
                          </m:r>
                        </m:e>
                      </m:func>
                      <m:r>
                        <a:rPr lang="en-US" b="0" i="1" smtClean="0">
                          <a:latin typeface="Cambria Math"/>
                        </a:rPr>
                        <m:t>=</m:t>
                      </m:r>
                      <m:r>
                        <a:rPr lang="en-US" b="0" i="1" smtClean="0">
                          <a:latin typeface="Cambria Math"/>
                        </a:rPr>
                        <m:t>0</m:t>
                      </m:r>
                      <m:r>
                        <a:rPr lang="en-US" b="0" i="1" smtClean="0">
                          <a:latin typeface="Cambria Math"/>
                        </a:rPr>
                        <m:t>; </m:t>
                      </m:r>
                      <m:r>
                        <m:rPr>
                          <m:sty m:val="p"/>
                        </m:rPr>
                        <a:rPr lang="el-GR" b="0" i="1" smtClean="0">
                          <a:latin typeface="Cambria Math"/>
                          <a:ea typeface="Cambria Math"/>
                        </a:rPr>
                        <m:t>Σ</m:t>
                      </m:r>
                      <m:r>
                        <a:rPr lang="el-GR" b="0" i="1" smtClean="0">
                          <a:latin typeface="Cambria Math"/>
                          <a:ea typeface="Cambria Math"/>
                        </a:rPr>
                        <m:t>⟹П⟹</m:t>
                      </m:r>
                      <m:r>
                        <m:rPr>
                          <m:sty m:val="p"/>
                        </m:rPr>
                        <a:rPr lang="el-GR" b="0" i="1" smtClean="0">
                          <a:latin typeface="Cambria Math"/>
                          <a:ea typeface="Cambria Math"/>
                        </a:rPr>
                        <m:t>Σ</m:t>
                      </m:r>
                      <m:r>
                        <a:rPr lang="en-US" b="0" i="1" smtClean="0">
                          <a:latin typeface="Cambria Math"/>
                          <a:ea typeface="Cambria Math"/>
                        </a:rPr>
                        <m:t>′</m:t>
                      </m:r>
                    </m:oMath>
                  </m:oMathPara>
                </a14:m>
                <a:endParaRPr lang="ru-RU" dirty="0"/>
              </a:p>
            </p:txBody>
          </p:sp>
        </mc:Choice>
        <mc:Fallback xmlns="">
          <p:sp>
            <p:nvSpPr>
              <p:cNvPr id="5" name="TextBox 4"/>
              <p:cNvSpPr txBox="1">
                <a:spLocks noRot="1" noChangeAspect="1" noMove="1" noResize="1" noEditPoints="1" noAdjustHandles="1" noChangeArrowheads="1" noChangeShapeType="1" noTextEdit="1"/>
              </p:cNvSpPr>
              <p:nvPr/>
            </p:nvSpPr>
            <p:spPr>
              <a:xfrm>
                <a:off x="447817" y="1916832"/>
                <a:ext cx="4621906" cy="369332"/>
              </a:xfrm>
              <a:prstGeom prst="rect">
                <a:avLst/>
              </a:prstGeom>
              <a:blipFill rotWithShape="1">
                <a:blip r:embed="rId3"/>
                <a:stretch>
                  <a:fillRect/>
                </a:stretch>
              </a:blipFill>
            </p:spPr>
            <p:txBody>
              <a:bodyPr/>
              <a:lstStyle/>
              <a:p>
                <a:r>
                  <a:rPr lang="ru-RU">
                    <a:noFill/>
                  </a:rPr>
                  <a:t> </a:t>
                </a:r>
              </a:p>
            </p:txBody>
          </p:sp>
        </mc:Fallback>
      </mc:AlternateContent>
      <p:sp>
        <p:nvSpPr>
          <p:cNvPr id="6" name="Прямоугольник 5"/>
          <p:cNvSpPr/>
          <p:nvPr/>
        </p:nvSpPr>
        <p:spPr>
          <a:xfrm>
            <a:off x="447817" y="2690336"/>
            <a:ext cx="529312" cy="369332"/>
          </a:xfrm>
          <a:prstGeom prst="rect">
            <a:avLst/>
          </a:prstGeom>
        </p:spPr>
        <p:txBody>
          <a:bodyPr wrap="none">
            <a:spAutoFit/>
          </a:bodyPr>
          <a:lstStyle/>
          <a:p>
            <a:pPr lvl="0"/>
            <a:r>
              <a:rPr lang="ru-RU" u="sng" dirty="0" smtClean="0">
                <a:solidFill>
                  <a:srgbClr val="FF0000"/>
                </a:solidFill>
                <a:latin typeface="Comic Sans MS" panose="030F0702030302020204" pitchFamily="66" charset="0"/>
              </a:rPr>
              <a:t>М</a:t>
            </a:r>
            <a:r>
              <a:rPr lang="en-US" u="sng" dirty="0" smtClean="0">
                <a:solidFill>
                  <a:srgbClr val="FF0000"/>
                </a:solidFill>
                <a:latin typeface="Comic Sans MS" panose="030F0702030302020204" pitchFamily="66" charset="0"/>
              </a:rPr>
              <a:t>8</a:t>
            </a:r>
            <a:endParaRPr lang="ru-RU" u="sng"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599519" y="3317931"/>
                <a:ext cx="2169120" cy="9008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a:rPr>
                            <m:t>sin</m:t>
                          </m:r>
                        </m:fName>
                        <m:e>
                          <m:r>
                            <a:rPr lang="en-US" b="0" i="1" smtClean="0">
                              <a:latin typeface="Cambria Math"/>
                            </a:rPr>
                            <m:t>𝑥</m:t>
                          </m:r>
                        </m:e>
                      </m:func>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𝑦</m:t>
                          </m:r>
                        </m:e>
                      </m:func>
                    </m:oMath>
                  </m:oMathPara>
                </a14:m>
                <a:endParaRPr lang="en-US" b="0" dirty="0" smtClean="0"/>
              </a:p>
              <a:p>
                <a:pPr/>
                <a14:m>
                  <m:oMathPara xmlns:m="http://schemas.openxmlformats.org/officeDocument/2006/math">
                    <m:oMathParaPr>
                      <m:jc m:val="centerGroup"/>
                    </m:oMathParaPr>
                    <m:oMath xmlns:m="http://schemas.openxmlformats.org/officeDocument/2006/math">
                      <m:d>
                        <m:dPr>
                          <m:begChr m:val="["/>
                          <m:endChr m:val=""/>
                          <m:ctrlPr>
                            <a:rPr lang="ru-RU"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a:rPr>
                                <m:t>𝑥</m:t>
                              </m:r>
                              <m:r>
                                <a:rPr lang="en-US" b="0" i="1" smtClean="0">
                                  <a:latin typeface="Cambria Math"/>
                                </a:rPr>
                                <m:t>−</m:t>
                              </m:r>
                              <m:r>
                                <a:rPr lang="en-US" b="0" i="1" smtClean="0">
                                  <a:latin typeface="Cambria Math"/>
                                </a:rPr>
                                <m:t>𝑦</m:t>
                              </m:r>
                              <m:r>
                                <a:rPr lang="en-US" b="0" i="1" smtClean="0">
                                  <a:latin typeface="Cambria Math"/>
                                </a:rPr>
                                <m:t>=</m:t>
                              </m:r>
                              <m:r>
                                <a:rPr lang="en-US" b="0" i="1" smtClean="0">
                                  <a:latin typeface="Cambria Math"/>
                                </a:rPr>
                                <m:t>2</m:t>
                              </m:r>
                              <m:r>
                                <a:rPr lang="en-US" b="0" i="1" smtClean="0">
                                  <a:latin typeface="Cambria Math"/>
                                </a:rPr>
                                <m:t>𝑘</m:t>
                              </m:r>
                              <m:r>
                                <a:rPr lang="en-US" b="0" i="1" smtClean="0">
                                  <a:latin typeface="Cambria Math"/>
                                  <a:ea typeface="Cambria Math"/>
                                </a:rPr>
                                <m:t>𝜋</m:t>
                              </m:r>
                            </m:e>
                            <m:e>
                              <m:r>
                                <a:rPr lang="en-US" b="0" i="1" smtClean="0">
                                  <a:latin typeface="Cambria Math"/>
                                  <a:ea typeface="Cambria Math"/>
                                </a:rPr>
                                <m:t>𝑥</m:t>
                              </m:r>
                              <m:r>
                                <a:rPr lang="en-US" b="0" i="1" smtClean="0">
                                  <a:latin typeface="Cambria Math"/>
                                  <a:ea typeface="Cambria Math"/>
                                </a:rPr>
                                <m:t>+</m:t>
                              </m:r>
                              <m:r>
                                <a:rPr lang="en-US" b="0" i="1" smtClean="0">
                                  <a:latin typeface="Cambria Math"/>
                                  <a:ea typeface="Cambria Math"/>
                                </a:rPr>
                                <m:t>𝑦</m:t>
                              </m:r>
                              <m:r>
                                <a:rPr lang="en-US" b="0" i="1" smtClean="0">
                                  <a:latin typeface="Cambria Math"/>
                                  <a:ea typeface="Cambria Math"/>
                                </a:rPr>
                                <m:t>=(</m:t>
                              </m:r>
                              <m:r>
                                <a:rPr lang="en-US" b="0" i="1" smtClean="0">
                                  <a:latin typeface="Cambria Math"/>
                                  <a:ea typeface="Cambria Math"/>
                                </a:rPr>
                                <m:t>2</m:t>
                              </m:r>
                              <m:r>
                                <a:rPr lang="en-US" b="0" i="1" smtClean="0">
                                  <a:latin typeface="Cambria Math"/>
                                  <a:ea typeface="Cambria Math"/>
                                </a:rPr>
                                <m:t>𝑛</m:t>
                              </m:r>
                              <m:r>
                                <a:rPr lang="en-US" b="0" i="1" smtClean="0">
                                  <a:latin typeface="Cambria Math"/>
                                  <a:ea typeface="Cambria Math"/>
                                </a:rPr>
                                <m:t>+</m:t>
                              </m:r>
                              <m:r>
                                <a:rPr lang="en-US" b="0" i="1" smtClean="0">
                                  <a:latin typeface="Cambria Math"/>
                                  <a:ea typeface="Cambria Math"/>
                                </a:rPr>
                                <m:t>1</m:t>
                              </m:r>
                              <m:r>
                                <a:rPr lang="en-US" b="0" i="1" smtClean="0">
                                  <a:latin typeface="Cambria Math"/>
                                  <a:ea typeface="Cambria Math"/>
                                </a:rPr>
                                <m:t>)</m:t>
                              </m:r>
                              <m:r>
                                <a:rPr lang="en-US" b="0" i="1" smtClean="0">
                                  <a:latin typeface="Cambria Math"/>
                                  <a:ea typeface="Cambria Math"/>
                                </a:rPr>
                                <m:t>𝜋</m:t>
                              </m:r>
                            </m:e>
                          </m:eqArr>
                        </m:e>
                      </m:d>
                    </m:oMath>
                  </m:oMathPara>
                </a14:m>
                <a:endParaRPr lang="ru-RU" dirty="0"/>
              </a:p>
            </p:txBody>
          </p:sp>
        </mc:Choice>
        <mc:Fallback xmlns="">
          <p:sp>
            <p:nvSpPr>
              <p:cNvPr id="7" name="TextBox 6"/>
              <p:cNvSpPr txBox="1">
                <a:spLocks noRot="1" noChangeAspect="1" noMove="1" noResize="1" noEditPoints="1" noAdjustHandles="1" noChangeArrowheads="1" noChangeShapeType="1" noTextEdit="1"/>
              </p:cNvSpPr>
              <p:nvPr/>
            </p:nvSpPr>
            <p:spPr>
              <a:xfrm>
                <a:off x="599519" y="3317931"/>
                <a:ext cx="2169120" cy="900888"/>
              </a:xfrm>
              <a:prstGeom prst="rect">
                <a:avLst/>
              </a:prstGeom>
              <a:blipFill rotWithShape="1">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778464" y="3317931"/>
                <a:ext cx="1562414" cy="8840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a:rPr>
                            <m:t>cos</m:t>
                          </m:r>
                        </m:fName>
                        <m:e>
                          <m:r>
                            <a:rPr lang="en-US" b="0" i="1" smtClean="0">
                              <a:latin typeface="Cambria Math"/>
                            </a:rPr>
                            <m:t>𝑥</m:t>
                          </m:r>
                        </m:e>
                      </m:func>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cos</m:t>
                          </m:r>
                        </m:fName>
                        <m:e>
                          <m:r>
                            <a:rPr lang="en-US" b="0" i="1" smtClean="0">
                              <a:latin typeface="Cambria Math"/>
                            </a:rPr>
                            <m:t>𝑦</m:t>
                          </m:r>
                        </m:e>
                      </m:func>
                    </m:oMath>
                  </m:oMathPara>
                </a14:m>
                <a:endParaRPr lang="en-US" b="0" dirty="0" smtClean="0"/>
              </a:p>
              <a:p>
                <a:pPr/>
                <a14:m>
                  <m:oMathPara xmlns:m="http://schemas.openxmlformats.org/officeDocument/2006/math">
                    <m:oMathParaPr>
                      <m:jc m:val="centerGroup"/>
                    </m:oMathParaPr>
                    <m:oMath xmlns:m="http://schemas.openxmlformats.org/officeDocument/2006/math">
                      <m:d>
                        <m:dPr>
                          <m:begChr m:val="["/>
                          <m:endChr m:val=""/>
                          <m:ctrlPr>
                            <a:rPr lang="ru-RU"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a:rPr>
                                <m:t>𝑥</m:t>
                              </m:r>
                              <m:r>
                                <a:rPr lang="en-US" b="0" i="1" smtClean="0">
                                  <a:latin typeface="Cambria Math"/>
                                </a:rPr>
                                <m:t>+</m:t>
                              </m:r>
                              <m:r>
                                <a:rPr lang="en-US" b="0" i="1" smtClean="0">
                                  <a:latin typeface="Cambria Math"/>
                                </a:rPr>
                                <m:t>𝑦</m:t>
                              </m:r>
                              <m:r>
                                <a:rPr lang="en-US" b="0" i="1" smtClean="0">
                                  <a:latin typeface="Cambria Math"/>
                                </a:rPr>
                                <m:t>=</m:t>
                              </m:r>
                              <m:r>
                                <a:rPr lang="en-US" b="0" i="1" smtClean="0">
                                  <a:latin typeface="Cambria Math"/>
                                </a:rPr>
                                <m:t>2</m:t>
                              </m:r>
                              <m:r>
                                <a:rPr lang="en-US" b="0" i="1" smtClean="0">
                                  <a:latin typeface="Cambria Math"/>
                                </a:rPr>
                                <m:t>𝑘</m:t>
                              </m:r>
                              <m:r>
                                <a:rPr lang="en-US" b="0" i="1" smtClean="0">
                                  <a:latin typeface="Cambria Math"/>
                                  <a:ea typeface="Cambria Math"/>
                                </a:rPr>
                                <m:t>𝜋</m:t>
                              </m:r>
                            </m:e>
                            <m:e>
                              <m:r>
                                <a:rPr lang="en-US" b="0" i="1" smtClean="0">
                                  <a:latin typeface="Cambria Math"/>
                                  <a:ea typeface="Cambria Math"/>
                                </a:rPr>
                                <m:t>𝑥</m:t>
                              </m:r>
                              <m:r>
                                <a:rPr lang="en-US" b="0" i="1" smtClean="0">
                                  <a:latin typeface="Cambria Math"/>
                                  <a:ea typeface="Cambria Math"/>
                                </a:rPr>
                                <m:t>−</m:t>
                              </m:r>
                              <m:r>
                                <a:rPr lang="en-US" b="0" i="1" smtClean="0">
                                  <a:latin typeface="Cambria Math"/>
                                  <a:ea typeface="Cambria Math"/>
                                </a:rPr>
                                <m:t>𝑦</m:t>
                              </m:r>
                              <m:r>
                                <a:rPr lang="en-US" b="0" i="1" smtClean="0">
                                  <a:latin typeface="Cambria Math"/>
                                  <a:ea typeface="Cambria Math"/>
                                </a:rPr>
                                <m:t>=</m:t>
                              </m:r>
                              <m:r>
                                <a:rPr lang="en-US" b="0" i="1" smtClean="0">
                                  <a:latin typeface="Cambria Math"/>
                                  <a:ea typeface="Cambria Math"/>
                                </a:rPr>
                                <m:t>2</m:t>
                              </m:r>
                              <m:r>
                                <a:rPr lang="en-US" b="0" i="1" smtClean="0">
                                  <a:latin typeface="Cambria Math"/>
                                  <a:ea typeface="Cambria Math"/>
                                </a:rPr>
                                <m:t>𝑛</m:t>
                              </m:r>
                              <m:r>
                                <a:rPr lang="en-US" b="0" i="1" smtClean="0">
                                  <a:latin typeface="Cambria Math"/>
                                  <a:ea typeface="Cambria Math"/>
                                </a:rPr>
                                <m:t>𝜋</m:t>
                              </m:r>
                            </m:e>
                          </m:eqArr>
                        </m:e>
                      </m:d>
                    </m:oMath>
                  </m:oMathPara>
                </a14:m>
                <a:endParaRPr lang="ru-RU" dirty="0"/>
              </a:p>
            </p:txBody>
          </p:sp>
        </mc:Choice>
        <mc:Fallback xmlns="">
          <p:sp>
            <p:nvSpPr>
              <p:cNvPr id="8" name="TextBox 7"/>
              <p:cNvSpPr txBox="1">
                <a:spLocks noRot="1" noChangeAspect="1" noMove="1" noResize="1" noEditPoints="1" noAdjustHandles="1" noChangeArrowheads="1" noChangeShapeType="1" noTextEdit="1"/>
              </p:cNvSpPr>
              <p:nvPr/>
            </p:nvSpPr>
            <p:spPr>
              <a:xfrm>
                <a:off x="3778464" y="3317931"/>
                <a:ext cx="1562414" cy="884088"/>
              </a:xfrm>
              <a:prstGeom prst="rect">
                <a:avLst/>
              </a:prstGeom>
              <a:blipFill rotWithShape="1">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588224" y="3445209"/>
                <a:ext cx="1348511"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𝑡𝑔𝑥</m:t>
                      </m:r>
                      <m:r>
                        <a:rPr lang="en-US" b="0" i="1" smtClean="0">
                          <a:latin typeface="Cambria Math"/>
                        </a:rPr>
                        <m:t>=</m:t>
                      </m:r>
                      <m:r>
                        <a:rPr lang="en-US" b="0" i="1" smtClean="0">
                          <a:latin typeface="Cambria Math"/>
                        </a:rPr>
                        <m:t>𝑡𝑔𝑦</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𝑥</m:t>
                      </m:r>
                      <m:r>
                        <a:rPr lang="en-US" b="0" i="1" smtClean="0">
                          <a:latin typeface="Cambria Math"/>
                        </a:rPr>
                        <m:t>−</m:t>
                      </m:r>
                      <m:r>
                        <a:rPr lang="en-US" b="0" i="1" smtClean="0">
                          <a:latin typeface="Cambria Math"/>
                        </a:rPr>
                        <m:t>𝑦</m:t>
                      </m:r>
                      <m:r>
                        <a:rPr lang="en-US" b="0" i="1" smtClean="0">
                          <a:latin typeface="Cambria Math"/>
                        </a:rPr>
                        <m:t>=</m:t>
                      </m:r>
                      <m:r>
                        <a:rPr lang="en-US" b="0" i="1" smtClean="0">
                          <a:latin typeface="Cambria Math"/>
                          <a:ea typeface="Cambria Math"/>
                        </a:rPr>
                        <m:t>𝜋</m:t>
                      </m:r>
                      <m:r>
                        <a:rPr lang="en-US" b="0" i="1" smtClean="0">
                          <a:latin typeface="Cambria Math"/>
                          <a:ea typeface="Cambria Math"/>
                        </a:rPr>
                        <m:t>𝑘</m:t>
                      </m:r>
                    </m:oMath>
                  </m:oMathPara>
                </a14:m>
                <a:endParaRPr lang="ru-RU" dirty="0"/>
              </a:p>
            </p:txBody>
          </p:sp>
        </mc:Choice>
        <mc:Fallback xmlns="">
          <p:sp>
            <p:nvSpPr>
              <p:cNvPr id="9" name="TextBox 8"/>
              <p:cNvSpPr txBox="1">
                <a:spLocks noRot="1" noChangeAspect="1" noMove="1" noResize="1" noEditPoints="1" noAdjustHandles="1" noChangeArrowheads="1" noChangeShapeType="1" noTextEdit="1"/>
              </p:cNvSpPr>
              <p:nvPr/>
            </p:nvSpPr>
            <p:spPr>
              <a:xfrm>
                <a:off x="6588224" y="3445209"/>
                <a:ext cx="1348511" cy="646331"/>
              </a:xfrm>
              <a:prstGeom prst="rect">
                <a:avLst/>
              </a:prstGeom>
              <a:blipFill rotWithShape="1">
                <a:blip r:embed="rId6"/>
                <a:stretch>
                  <a:fillRect b="-2830"/>
                </a:stretch>
              </a:blipFill>
            </p:spPr>
            <p:txBody>
              <a:bodyPr/>
              <a:lstStyle/>
              <a:p>
                <a:r>
                  <a:rPr lang="ru-RU">
                    <a:noFill/>
                  </a:rPr>
                  <a:t> </a:t>
                </a:r>
              </a:p>
            </p:txBody>
          </p:sp>
        </mc:Fallback>
      </mc:AlternateContent>
      <p:sp>
        <p:nvSpPr>
          <p:cNvPr id="10" name="Прямоугольник 9"/>
          <p:cNvSpPr/>
          <p:nvPr/>
        </p:nvSpPr>
        <p:spPr>
          <a:xfrm>
            <a:off x="447817" y="4437112"/>
            <a:ext cx="529312" cy="369332"/>
          </a:xfrm>
          <a:prstGeom prst="rect">
            <a:avLst/>
          </a:prstGeom>
        </p:spPr>
        <p:txBody>
          <a:bodyPr wrap="none">
            <a:spAutoFit/>
          </a:bodyPr>
          <a:lstStyle/>
          <a:p>
            <a:pPr lvl="0"/>
            <a:r>
              <a:rPr lang="ru-RU" u="sng" dirty="0" smtClean="0">
                <a:solidFill>
                  <a:srgbClr val="FF0000"/>
                </a:solidFill>
                <a:latin typeface="Comic Sans MS" panose="030F0702030302020204" pitchFamily="66" charset="0"/>
              </a:rPr>
              <a:t>М</a:t>
            </a:r>
            <a:r>
              <a:rPr lang="en-US" u="sng" dirty="0" smtClean="0">
                <a:solidFill>
                  <a:srgbClr val="FF0000"/>
                </a:solidFill>
                <a:latin typeface="Comic Sans MS" panose="030F0702030302020204" pitchFamily="66" charset="0"/>
              </a:rPr>
              <a:t>9</a:t>
            </a:r>
            <a:endParaRPr lang="ru-RU" u="sng"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1" name="TextBox 10"/>
              <p:cNvSpPr txBox="1"/>
              <p:nvPr/>
            </p:nvSpPr>
            <p:spPr>
              <a:xfrm>
                <a:off x="646483" y="5301208"/>
                <a:ext cx="5098960" cy="5509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𝑎</m:t>
                      </m:r>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𝑥</m:t>
                              </m:r>
                            </m:e>
                          </m:func>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cos</m:t>
                              </m:r>
                            </m:fName>
                            <m:e>
                              <m:r>
                                <a:rPr lang="en-US" b="0" i="1" smtClean="0">
                                  <a:latin typeface="Cambria Math"/>
                                </a:rPr>
                                <m:t>𝑥</m:t>
                              </m:r>
                            </m:e>
                          </m:func>
                        </m:e>
                      </m:d>
                      <m:r>
                        <a:rPr lang="en-US" b="0" i="1" smtClean="0">
                          <a:latin typeface="Cambria Math"/>
                        </a:rPr>
                        <m:t>+</m:t>
                      </m:r>
                      <m:r>
                        <a:rPr lang="en-US" b="0" i="1" smtClean="0">
                          <a:latin typeface="Cambria Math"/>
                        </a:rPr>
                        <m:t>𝑏</m:t>
                      </m:r>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2</m:t>
                          </m:r>
                          <m:r>
                            <a:rPr lang="en-US" b="0" i="1" smtClean="0">
                              <a:latin typeface="Cambria Math"/>
                            </a:rPr>
                            <m:t>𝑥</m:t>
                          </m:r>
                        </m:e>
                      </m:func>
                      <m:r>
                        <a:rPr lang="en-US" b="0" i="1" smtClean="0">
                          <a:latin typeface="Cambria Math"/>
                        </a:rPr>
                        <m:t>=</m:t>
                      </m:r>
                      <m:r>
                        <a:rPr lang="en-US" b="0" i="1" smtClean="0">
                          <a:latin typeface="Cambria Math"/>
                        </a:rPr>
                        <m:t>𝑐</m:t>
                      </m:r>
                      <m:r>
                        <a:rPr lang="en-US" b="0" i="1" smtClean="0">
                          <a:latin typeface="Cambria Math"/>
                        </a:rPr>
                        <m:t>; </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a:rPr>
                                <m:t>𝑡</m:t>
                              </m:r>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𝑥</m:t>
                                  </m:r>
                                </m:e>
                              </m:func>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cos</m:t>
                                  </m:r>
                                </m:fName>
                                <m:e>
                                  <m:r>
                                    <a:rPr lang="en-US" b="0" i="1" smtClean="0">
                                      <a:latin typeface="Cambria Math"/>
                                    </a:rPr>
                                    <m:t>𝑥</m:t>
                                  </m:r>
                                </m:e>
                              </m:func>
                            </m:e>
                            <m:e>
                              <m:sSup>
                                <m:sSupPr>
                                  <m:ctrlPr>
                                    <a:rPr lang="en-US" b="0" i="1" smtClean="0">
                                      <a:latin typeface="Cambria Math" panose="02040503050406030204" pitchFamily="18" charset="0"/>
                                    </a:rPr>
                                  </m:ctrlPr>
                                </m:sSupPr>
                                <m:e>
                                  <m:r>
                                    <a:rPr lang="en-US" b="0" i="1" smtClean="0">
                                      <a:latin typeface="Cambria Math"/>
                                    </a:rPr>
                                    <m:t>𝑡</m:t>
                                  </m:r>
                                </m:e>
                                <m:sup>
                                  <m:r>
                                    <a:rPr lang="en-US" b="0" i="1" smtClean="0">
                                      <a:latin typeface="Cambria Math"/>
                                    </a:rPr>
                                    <m:t>2</m:t>
                                  </m:r>
                                </m:sup>
                              </m:sSup>
                              <m:r>
                                <a:rPr lang="en-US" b="0" i="1" smtClean="0">
                                  <a:latin typeface="Cambria Math"/>
                                </a:rPr>
                                <m:t>−</m:t>
                              </m:r>
                              <m:r>
                                <a:rPr lang="en-US" b="0" i="1" smtClean="0">
                                  <a:latin typeface="Cambria Math"/>
                                </a:rPr>
                                <m:t>1</m:t>
                              </m:r>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2</m:t>
                                  </m:r>
                                  <m:r>
                                    <a:rPr lang="en-US" b="0" i="1" smtClean="0">
                                      <a:latin typeface="Cambria Math"/>
                                    </a:rPr>
                                    <m:t>𝑥</m:t>
                                  </m:r>
                                </m:e>
                              </m:func>
                            </m:e>
                          </m:eqArr>
                        </m:e>
                      </m:d>
                    </m:oMath>
                  </m:oMathPara>
                </a14:m>
                <a:endParaRPr lang="ru-RU" dirty="0"/>
              </a:p>
            </p:txBody>
          </p:sp>
        </mc:Choice>
        <mc:Fallback xmlns="">
          <p:sp>
            <p:nvSpPr>
              <p:cNvPr id="11" name="TextBox 10"/>
              <p:cNvSpPr txBox="1">
                <a:spLocks noRot="1" noChangeAspect="1" noMove="1" noResize="1" noEditPoints="1" noAdjustHandles="1" noChangeArrowheads="1" noChangeShapeType="1" noTextEdit="1"/>
              </p:cNvSpPr>
              <p:nvPr/>
            </p:nvSpPr>
            <p:spPr>
              <a:xfrm>
                <a:off x="646483" y="5301208"/>
                <a:ext cx="5098960" cy="550985"/>
              </a:xfrm>
              <a:prstGeom prst="rect">
                <a:avLst/>
              </a:prstGeom>
              <a:blipFill rotWithShape="1">
                <a:blip r:embed="rId7"/>
                <a:stretch>
                  <a:fillRect/>
                </a:stretch>
              </a:blipFill>
            </p:spPr>
            <p:txBody>
              <a:bodyPr/>
              <a:lstStyle/>
              <a:p>
                <a:r>
                  <a:rPr lang="ru-RU">
                    <a:noFill/>
                  </a:rPr>
                  <a:t> </a:t>
                </a:r>
              </a:p>
            </p:txBody>
          </p:sp>
        </mc:Fallback>
      </mc:AlternateContent>
      <p:cxnSp>
        <p:nvCxnSpPr>
          <p:cNvPr id="13" name="Прямая соединительная линия 12"/>
          <p:cNvCxnSpPr/>
          <p:nvPr/>
        </p:nvCxnSpPr>
        <p:spPr>
          <a:xfrm flipV="1">
            <a:off x="6300192" y="4365104"/>
            <a:ext cx="0" cy="2088232"/>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5" name="Прямая соединительная линия 14"/>
          <p:cNvCxnSpPr/>
          <p:nvPr/>
        </p:nvCxnSpPr>
        <p:spPr>
          <a:xfrm>
            <a:off x="6300192" y="4365104"/>
            <a:ext cx="239993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18" name="Прямоугольник 17"/>
          <p:cNvSpPr/>
          <p:nvPr/>
        </p:nvSpPr>
        <p:spPr>
          <a:xfrm>
            <a:off x="6372200" y="4509120"/>
            <a:ext cx="633507" cy="369332"/>
          </a:xfrm>
          <a:prstGeom prst="rect">
            <a:avLst/>
          </a:prstGeom>
        </p:spPr>
        <p:txBody>
          <a:bodyPr wrap="none">
            <a:spAutoFit/>
          </a:bodyPr>
          <a:lstStyle/>
          <a:p>
            <a:pPr lvl="0"/>
            <a:r>
              <a:rPr lang="ru-RU" u="sng" dirty="0" smtClean="0">
                <a:solidFill>
                  <a:srgbClr val="FF0000"/>
                </a:solidFill>
                <a:latin typeface="Comic Sans MS" panose="030F0702030302020204" pitchFamily="66" charset="0"/>
              </a:rPr>
              <a:t>М</a:t>
            </a:r>
            <a:r>
              <a:rPr lang="en-US" u="sng" dirty="0" smtClean="0">
                <a:solidFill>
                  <a:srgbClr val="FF0000"/>
                </a:solidFill>
                <a:latin typeface="Comic Sans MS" panose="030F0702030302020204" pitchFamily="66" charset="0"/>
              </a:rPr>
              <a:t>10</a:t>
            </a:r>
            <a:endParaRPr lang="ru-RU" u="sng" dirty="0">
              <a:solidFill>
                <a:srgbClr val="FF0000"/>
              </a:solidFill>
              <a:latin typeface="Comic Sans MS" panose="030F0702030302020204" pitchFamily="66" charset="0"/>
            </a:endParaRPr>
          </a:p>
        </p:txBody>
      </p:sp>
      <p:sp>
        <p:nvSpPr>
          <p:cNvPr id="19" name="TextBox 18"/>
          <p:cNvSpPr txBox="1"/>
          <p:nvPr/>
        </p:nvSpPr>
        <p:spPr>
          <a:xfrm rot="1384732">
            <a:off x="6533547" y="5496106"/>
            <a:ext cx="2007281" cy="400110"/>
          </a:xfrm>
          <a:prstGeom prst="rect">
            <a:avLst/>
          </a:prstGeom>
          <a:noFill/>
        </p:spPr>
        <p:txBody>
          <a:bodyPr wrap="none" rtlCol="0">
            <a:spAutoFit/>
          </a:bodyPr>
          <a:lstStyle/>
          <a:p>
            <a:r>
              <a:rPr lang="en-US" sz="2000" dirty="0" smtClean="0">
                <a:solidFill>
                  <a:schemeClr val="tx2">
                    <a:lumMod val="75000"/>
                  </a:schemeClr>
                </a:solidFill>
              </a:rPr>
              <a:t>2D =                + D!</a:t>
            </a:r>
            <a:endParaRPr lang="ru-RU" sz="2000" dirty="0">
              <a:solidFill>
                <a:schemeClr val="tx2">
                  <a:lumMod val="75000"/>
                </a:schemeClr>
              </a:solidFill>
            </a:endParaRPr>
          </a:p>
        </p:txBody>
      </p:sp>
      <p:pic>
        <p:nvPicPr>
          <p:cNvPr id="205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629687">
            <a:off x="7280281" y="5349752"/>
            <a:ext cx="475219" cy="685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138729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07704" y="2996952"/>
            <a:ext cx="6624736" cy="769441"/>
          </a:xfrm>
          <a:prstGeom prst="rect">
            <a:avLst/>
          </a:prstGeom>
          <a:noFill/>
        </p:spPr>
        <p:txBody>
          <a:bodyPr wrap="square" rtlCol="0">
            <a:spAutoFit/>
          </a:bodyPr>
          <a:lstStyle/>
          <a:p>
            <a:r>
              <a:rPr lang="ru-RU" sz="4400" dirty="0" smtClean="0">
                <a:solidFill>
                  <a:schemeClr val="accent1">
                    <a:lumMod val="50000"/>
                  </a:schemeClr>
                </a:solidFill>
                <a:latin typeface="Times New Roman" panose="02020603050405020304" pitchFamily="18" charset="0"/>
                <a:cs typeface="Times New Roman" panose="02020603050405020304" pitchFamily="18" charset="0"/>
              </a:rPr>
              <a:t>Продолжение следует</a:t>
            </a:r>
            <a:r>
              <a:rPr lang="en-US" sz="4400" dirty="0" smtClean="0">
                <a:solidFill>
                  <a:schemeClr val="accent1">
                    <a:lumMod val="50000"/>
                  </a:schemeClr>
                </a:solidFill>
                <a:latin typeface="Times New Roman" panose="02020603050405020304" pitchFamily="18" charset="0"/>
                <a:cs typeface="Times New Roman" panose="02020603050405020304" pitchFamily="18" charset="0"/>
              </a:rPr>
              <a:t>…</a:t>
            </a:r>
            <a:endParaRPr lang="ru-RU" sz="44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9705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539552" y="1700808"/>
            <a:ext cx="8064896" cy="3046988"/>
          </a:xfrm>
          <a:prstGeom prst="rect">
            <a:avLst/>
          </a:prstGeom>
        </p:spPr>
        <p:txBody>
          <a:bodyPr wrap="square">
            <a:spAutoFit/>
          </a:bodyPr>
          <a:lstStyle/>
          <a:p>
            <a:r>
              <a:rPr lang="ru-RU" sz="2400" b="1" dirty="0">
                <a:solidFill>
                  <a:schemeClr val="tx2">
                    <a:lumMod val="50000"/>
                  </a:schemeClr>
                </a:solidFill>
                <a:latin typeface="Times New Roman" panose="02020603050405020304" pitchFamily="18" charset="0"/>
                <a:cs typeface="Times New Roman" panose="02020603050405020304" pitchFamily="18" charset="0"/>
              </a:rPr>
              <a:t>Планета: </a:t>
            </a:r>
            <a:r>
              <a:rPr lang="ru-RU" sz="2400" dirty="0">
                <a:solidFill>
                  <a:schemeClr val="tx2">
                    <a:lumMod val="50000"/>
                  </a:schemeClr>
                </a:solidFill>
                <a:latin typeface="Times New Roman" panose="02020603050405020304" pitchFamily="18" charset="0"/>
                <a:cs typeface="Times New Roman" panose="02020603050405020304" pitchFamily="18" charset="0"/>
              </a:rPr>
              <a:t>Меркурий.</a:t>
            </a:r>
            <a:r>
              <a:rPr lang="ru-RU" sz="2400" b="1" dirty="0">
                <a:solidFill>
                  <a:schemeClr val="tx2">
                    <a:lumMod val="50000"/>
                  </a:schemeClr>
                </a:solidFill>
                <a:latin typeface="Times New Roman" panose="02020603050405020304" pitchFamily="18" charset="0"/>
                <a:cs typeface="Times New Roman" panose="02020603050405020304" pitchFamily="18" charset="0"/>
              </a:rPr>
              <a:t/>
            </a:r>
            <a:br>
              <a:rPr lang="ru-RU" sz="2400" b="1" dirty="0">
                <a:solidFill>
                  <a:schemeClr val="tx2">
                    <a:lumMod val="50000"/>
                  </a:schemeClr>
                </a:solidFill>
                <a:latin typeface="Times New Roman" panose="02020603050405020304" pitchFamily="18" charset="0"/>
                <a:cs typeface="Times New Roman" panose="02020603050405020304" pitchFamily="18" charset="0"/>
              </a:rPr>
            </a:br>
            <a:r>
              <a:rPr lang="ru-RU" sz="2400" b="1" dirty="0">
                <a:solidFill>
                  <a:schemeClr val="tx2">
                    <a:lumMod val="50000"/>
                  </a:schemeClr>
                </a:solidFill>
                <a:latin typeface="Times New Roman" panose="02020603050405020304" pitchFamily="18" charset="0"/>
                <a:cs typeface="Times New Roman" panose="02020603050405020304" pitchFamily="18" charset="0"/>
              </a:rPr>
              <a:t>Цвет имени: </a:t>
            </a:r>
            <a:r>
              <a:rPr lang="ru-RU" sz="2400" dirty="0">
                <a:solidFill>
                  <a:schemeClr val="tx2">
                    <a:lumMod val="50000"/>
                  </a:schemeClr>
                </a:solidFill>
                <a:latin typeface="Times New Roman" panose="02020603050405020304" pitchFamily="18" charset="0"/>
                <a:cs typeface="Times New Roman" panose="02020603050405020304" pitchFamily="18" charset="0"/>
              </a:rPr>
              <a:t>голубой.</a:t>
            </a:r>
            <a:r>
              <a:rPr lang="ru-RU" sz="2400" b="1" dirty="0">
                <a:solidFill>
                  <a:schemeClr val="tx2">
                    <a:lumMod val="50000"/>
                  </a:schemeClr>
                </a:solidFill>
                <a:latin typeface="Times New Roman" panose="02020603050405020304" pitchFamily="18" charset="0"/>
                <a:cs typeface="Times New Roman" panose="02020603050405020304" pitchFamily="18" charset="0"/>
              </a:rPr>
              <a:t/>
            </a:r>
            <a:br>
              <a:rPr lang="ru-RU" sz="2400" b="1" dirty="0">
                <a:solidFill>
                  <a:schemeClr val="tx2">
                    <a:lumMod val="50000"/>
                  </a:schemeClr>
                </a:solidFill>
                <a:latin typeface="Times New Roman" panose="02020603050405020304" pitchFamily="18" charset="0"/>
                <a:cs typeface="Times New Roman" panose="02020603050405020304" pitchFamily="18" charset="0"/>
              </a:rPr>
            </a:br>
            <a:r>
              <a:rPr lang="ru-RU" sz="2400" b="1" dirty="0">
                <a:solidFill>
                  <a:schemeClr val="tx2">
                    <a:lumMod val="50000"/>
                  </a:schemeClr>
                </a:solidFill>
                <a:latin typeface="Times New Roman" panose="02020603050405020304" pitchFamily="18" charset="0"/>
                <a:cs typeface="Times New Roman" panose="02020603050405020304" pitchFamily="18" charset="0"/>
              </a:rPr>
              <a:t>Камень-талисман: </a:t>
            </a:r>
            <a:r>
              <a:rPr lang="ru-RU" sz="2400" dirty="0">
                <a:solidFill>
                  <a:schemeClr val="tx2">
                    <a:lumMod val="50000"/>
                  </a:schemeClr>
                </a:solidFill>
                <a:latin typeface="Times New Roman" panose="02020603050405020304" pitchFamily="18" charset="0"/>
                <a:cs typeface="Times New Roman" panose="02020603050405020304" pitchFamily="18" charset="0"/>
              </a:rPr>
              <a:t>топаз.</a:t>
            </a:r>
            <a:r>
              <a:rPr lang="ru-RU" sz="2400" b="1" dirty="0">
                <a:solidFill>
                  <a:schemeClr val="tx2">
                    <a:lumMod val="50000"/>
                  </a:schemeClr>
                </a:solidFill>
                <a:latin typeface="Times New Roman" panose="02020603050405020304" pitchFamily="18" charset="0"/>
                <a:cs typeface="Times New Roman" panose="02020603050405020304" pitchFamily="18" charset="0"/>
              </a:rPr>
              <a:t/>
            </a:r>
            <a:br>
              <a:rPr lang="ru-RU" sz="2400" b="1" dirty="0">
                <a:solidFill>
                  <a:schemeClr val="tx2">
                    <a:lumMod val="50000"/>
                  </a:schemeClr>
                </a:solidFill>
                <a:latin typeface="Times New Roman" panose="02020603050405020304" pitchFamily="18" charset="0"/>
                <a:cs typeface="Times New Roman" panose="02020603050405020304" pitchFamily="18" charset="0"/>
              </a:rPr>
            </a:br>
            <a:r>
              <a:rPr lang="ru-RU" sz="2400" b="1" dirty="0">
                <a:solidFill>
                  <a:schemeClr val="tx2">
                    <a:lumMod val="50000"/>
                  </a:schemeClr>
                </a:solidFill>
                <a:latin typeface="Times New Roman" panose="02020603050405020304" pitchFamily="18" charset="0"/>
                <a:cs typeface="Times New Roman" panose="02020603050405020304" pitchFamily="18" charset="0"/>
              </a:rPr>
              <a:t>Благоприятное растение: </a:t>
            </a:r>
            <a:r>
              <a:rPr lang="ru-RU" sz="2400" dirty="0">
                <a:solidFill>
                  <a:schemeClr val="tx2">
                    <a:lumMod val="50000"/>
                  </a:schemeClr>
                </a:solidFill>
                <a:latin typeface="Times New Roman" panose="02020603050405020304" pitchFamily="18" charset="0"/>
                <a:cs typeface="Times New Roman" panose="02020603050405020304" pitchFamily="18" charset="0"/>
              </a:rPr>
              <a:t>липа, гвоздика.</a:t>
            </a:r>
            <a:br>
              <a:rPr lang="ru-RU" sz="2400" dirty="0">
                <a:solidFill>
                  <a:schemeClr val="tx2">
                    <a:lumMod val="50000"/>
                  </a:schemeClr>
                </a:solidFill>
                <a:latin typeface="Times New Roman" panose="02020603050405020304" pitchFamily="18" charset="0"/>
                <a:cs typeface="Times New Roman" panose="02020603050405020304" pitchFamily="18" charset="0"/>
              </a:rPr>
            </a:br>
            <a:r>
              <a:rPr lang="ru-RU" sz="2400" b="1" dirty="0">
                <a:solidFill>
                  <a:schemeClr val="tx2">
                    <a:lumMod val="50000"/>
                  </a:schemeClr>
                </a:solidFill>
                <a:latin typeface="Times New Roman" panose="02020603050405020304" pitchFamily="18" charset="0"/>
                <a:cs typeface="Times New Roman" panose="02020603050405020304" pitchFamily="18" charset="0"/>
              </a:rPr>
              <a:t>Покровитель имени: </a:t>
            </a:r>
            <a:r>
              <a:rPr lang="ru-RU" sz="2400" dirty="0">
                <a:solidFill>
                  <a:schemeClr val="tx2">
                    <a:lumMod val="50000"/>
                  </a:schemeClr>
                </a:solidFill>
                <a:latin typeface="Times New Roman" panose="02020603050405020304" pitchFamily="18" charset="0"/>
                <a:cs typeface="Times New Roman" panose="02020603050405020304" pitchFamily="18" charset="0"/>
              </a:rPr>
              <a:t>заяц.</a:t>
            </a:r>
            <a:r>
              <a:rPr lang="ru-RU" sz="2400" b="1" dirty="0">
                <a:solidFill>
                  <a:schemeClr val="tx2">
                    <a:lumMod val="50000"/>
                  </a:schemeClr>
                </a:solidFill>
                <a:latin typeface="Times New Roman" panose="02020603050405020304" pitchFamily="18" charset="0"/>
                <a:cs typeface="Times New Roman" panose="02020603050405020304" pitchFamily="18" charset="0"/>
              </a:rPr>
              <a:t/>
            </a:r>
            <a:br>
              <a:rPr lang="ru-RU" sz="2400" b="1" dirty="0">
                <a:solidFill>
                  <a:schemeClr val="tx2">
                    <a:lumMod val="50000"/>
                  </a:schemeClr>
                </a:solidFill>
                <a:latin typeface="Times New Roman" panose="02020603050405020304" pitchFamily="18" charset="0"/>
                <a:cs typeface="Times New Roman" panose="02020603050405020304" pitchFamily="18" charset="0"/>
              </a:rPr>
            </a:br>
            <a:r>
              <a:rPr lang="ru-RU" sz="2400" b="1" dirty="0">
                <a:solidFill>
                  <a:schemeClr val="tx2">
                    <a:lumMod val="50000"/>
                  </a:schemeClr>
                </a:solidFill>
                <a:latin typeface="Times New Roman" panose="02020603050405020304" pitchFamily="18" charset="0"/>
                <a:cs typeface="Times New Roman" panose="02020603050405020304" pitchFamily="18" charset="0"/>
              </a:rPr>
              <a:t>Счастливый день: </a:t>
            </a:r>
            <a:r>
              <a:rPr lang="ru-RU" sz="2400" dirty="0">
                <a:solidFill>
                  <a:schemeClr val="tx2">
                    <a:lumMod val="50000"/>
                  </a:schemeClr>
                </a:solidFill>
                <a:latin typeface="Times New Roman" panose="02020603050405020304" pitchFamily="18" charset="0"/>
                <a:cs typeface="Times New Roman" panose="02020603050405020304" pitchFamily="18" charset="0"/>
              </a:rPr>
              <a:t>среда.</a:t>
            </a:r>
            <a:r>
              <a:rPr lang="ru-RU" sz="2400" b="1" dirty="0">
                <a:solidFill>
                  <a:schemeClr val="tx2">
                    <a:lumMod val="50000"/>
                  </a:schemeClr>
                </a:solidFill>
                <a:latin typeface="Times New Roman" panose="02020603050405020304" pitchFamily="18" charset="0"/>
                <a:cs typeface="Times New Roman" panose="02020603050405020304" pitchFamily="18" charset="0"/>
              </a:rPr>
              <a:t/>
            </a:r>
            <a:br>
              <a:rPr lang="ru-RU" sz="2400" b="1" dirty="0">
                <a:solidFill>
                  <a:schemeClr val="tx2">
                    <a:lumMod val="50000"/>
                  </a:schemeClr>
                </a:solidFill>
                <a:latin typeface="Times New Roman" panose="02020603050405020304" pitchFamily="18" charset="0"/>
                <a:cs typeface="Times New Roman" panose="02020603050405020304" pitchFamily="18" charset="0"/>
              </a:rPr>
            </a:br>
            <a:r>
              <a:rPr lang="ru-RU" sz="2400" b="1" dirty="0">
                <a:solidFill>
                  <a:schemeClr val="tx2">
                    <a:lumMod val="50000"/>
                  </a:schemeClr>
                </a:solidFill>
                <a:latin typeface="Times New Roman" panose="02020603050405020304" pitchFamily="18" charset="0"/>
                <a:cs typeface="Times New Roman" panose="02020603050405020304" pitchFamily="18" charset="0"/>
              </a:rPr>
              <a:t>Счастливое время года: </a:t>
            </a:r>
            <a:r>
              <a:rPr lang="ru-RU" sz="2400" dirty="0">
                <a:solidFill>
                  <a:schemeClr val="tx2">
                    <a:lumMod val="50000"/>
                  </a:schemeClr>
                </a:solidFill>
                <a:latin typeface="Times New Roman" panose="02020603050405020304" pitchFamily="18" charset="0"/>
                <a:cs typeface="Times New Roman" panose="02020603050405020304" pitchFamily="18" charset="0"/>
              </a:rPr>
              <a:t>лето.</a:t>
            </a:r>
            <a:r>
              <a:rPr lang="ru-RU" sz="2400" b="1" dirty="0">
                <a:solidFill>
                  <a:schemeClr val="tx2">
                    <a:lumMod val="50000"/>
                  </a:schemeClr>
                </a:solidFill>
                <a:latin typeface="Times New Roman" panose="02020603050405020304" pitchFamily="18" charset="0"/>
                <a:cs typeface="Times New Roman" panose="02020603050405020304" pitchFamily="18" charset="0"/>
              </a:rPr>
              <a:t/>
            </a:r>
            <a:br>
              <a:rPr lang="ru-RU" sz="2400" b="1" dirty="0">
                <a:solidFill>
                  <a:schemeClr val="tx2">
                    <a:lumMod val="50000"/>
                  </a:schemeClr>
                </a:solidFill>
                <a:latin typeface="Times New Roman" panose="02020603050405020304" pitchFamily="18" charset="0"/>
                <a:cs typeface="Times New Roman" panose="02020603050405020304" pitchFamily="18" charset="0"/>
              </a:rPr>
            </a:br>
            <a:r>
              <a:rPr lang="ru-RU" sz="2400" b="1" dirty="0">
                <a:solidFill>
                  <a:schemeClr val="tx2">
                    <a:lumMod val="50000"/>
                  </a:schemeClr>
                </a:solidFill>
                <a:latin typeface="Times New Roman" panose="02020603050405020304" pitchFamily="18" charset="0"/>
                <a:cs typeface="Times New Roman" panose="02020603050405020304" pitchFamily="18" charset="0"/>
              </a:rPr>
              <a:t>Основные черты: </a:t>
            </a:r>
            <a:r>
              <a:rPr lang="ru-RU" sz="2400" dirty="0">
                <a:solidFill>
                  <a:schemeClr val="tx2">
                    <a:lumMod val="50000"/>
                  </a:schemeClr>
                </a:solidFill>
                <a:latin typeface="Times New Roman" panose="02020603050405020304" pitchFamily="18" charset="0"/>
                <a:cs typeface="Times New Roman" panose="02020603050405020304" pitchFamily="18" charset="0"/>
              </a:rPr>
              <a:t>гордость, ответственность.</a:t>
            </a:r>
          </a:p>
        </p:txBody>
      </p:sp>
      <p:sp>
        <p:nvSpPr>
          <p:cNvPr id="4" name="Прямоугольник 3"/>
          <p:cNvSpPr/>
          <p:nvPr/>
        </p:nvSpPr>
        <p:spPr>
          <a:xfrm>
            <a:off x="2483768" y="332656"/>
            <a:ext cx="2952328" cy="707886"/>
          </a:xfrm>
          <a:prstGeom prst="rect">
            <a:avLst/>
          </a:prstGeom>
        </p:spPr>
        <p:txBody>
          <a:bodyPr wrap="square">
            <a:spAutoFit/>
          </a:bodyPr>
          <a:lstStyle/>
          <a:p>
            <a:pPr algn="ctr"/>
            <a:r>
              <a:rPr lang="ru-RU" sz="4000" b="1" cap="none" spc="0" dirty="0" smtClean="0">
                <a:ln w="12700">
                  <a:solidFill>
                    <a:schemeClr val="tx2">
                      <a:satMod val="155000"/>
                    </a:schemeClr>
                  </a:solidFill>
                  <a:prstDash val="solid"/>
                </a:ln>
                <a:solidFill>
                  <a:schemeClr val="tx2">
                    <a:lumMod val="50000"/>
                  </a:schemeClr>
                </a:solidFill>
              </a:rPr>
              <a:t>          Имя</a:t>
            </a:r>
            <a:endParaRPr lang="ru-RU" sz="4000" b="1" cap="none" spc="0" dirty="0">
              <a:ln w="12700">
                <a:solidFill>
                  <a:schemeClr val="tx2">
                    <a:satMod val="155000"/>
                  </a:schemeClr>
                </a:solidFill>
                <a:prstDash val="solid"/>
              </a:ln>
              <a:solidFill>
                <a:schemeClr val="tx2">
                  <a:lumMod val="50000"/>
                </a:schemeClr>
              </a:solidFill>
            </a:endParaRPr>
          </a:p>
        </p:txBody>
      </p:sp>
      <p:sp>
        <p:nvSpPr>
          <p:cNvPr id="5" name="TextBox 4"/>
          <p:cNvSpPr txBox="1"/>
          <p:nvPr/>
        </p:nvSpPr>
        <p:spPr>
          <a:xfrm>
            <a:off x="8748464" y="6525344"/>
            <a:ext cx="418704" cy="369332"/>
          </a:xfrm>
          <a:prstGeom prst="rect">
            <a:avLst/>
          </a:prstGeom>
          <a:noFill/>
        </p:spPr>
        <p:txBody>
          <a:bodyPr wrap="none" rtlCol="0">
            <a:spAutoFit/>
          </a:bodyPr>
          <a:lstStyle/>
          <a:p>
            <a:r>
              <a:rPr lang="ru-RU" dirty="0" smtClean="0"/>
              <a:t>10</a:t>
            </a:r>
            <a:endParaRPr lang="ru-RU" dirty="0"/>
          </a:p>
        </p:txBody>
      </p:sp>
    </p:spTree>
    <p:extLst>
      <p:ext uri="{BB962C8B-B14F-4D97-AF65-F5344CB8AC3E}">
        <p14:creationId xmlns:p14="http://schemas.microsoft.com/office/powerpoint/2010/main" val="3208555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23528" y="548680"/>
            <a:ext cx="8352928" cy="5324535"/>
          </a:xfrm>
          <a:prstGeom prst="rect">
            <a:avLst/>
          </a:prstGeom>
        </p:spPr>
        <p:txBody>
          <a:bodyPr wrap="square">
            <a:spAutoFit/>
          </a:bodyPr>
          <a:lstStyle/>
          <a:p>
            <a:r>
              <a:rPr lang="ru-RU" sz="2800" b="1" dirty="0">
                <a:solidFill>
                  <a:schemeClr val="tx2">
                    <a:lumMod val="75000"/>
                  </a:schemeClr>
                </a:solidFill>
                <a:latin typeface="Times New Roman" panose="02020603050405020304" pitchFamily="18" charset="0"/>
                <a:cs typeface="Times New Roman" panose="02020603050405020304" pitchFamily="18" charset="0"/>
              </a:rPr>
              <a:t>Известные люди с именем Владислав</a:t>
            </a:r>
            <a:r>
              <a:rPr lang="ru-RU" sz="2800" b="1" dirty="0" smtClean="0">
                <a:solidFill>
                  <a:schemeClr val="tx2">
                    <a:lumMod val="75000"/>
                  </a:schemeClr>
                </a:solidFill>
                <a:latin typeface="Times New Roman" panose="02020603050405020304" pitchFamily="18" charset="0"/>
                <a:cs typeface="Times New Roman" panose="02020603050405020304" pitchFamily="18" charset="0"/>
              </a:rPr>
              <a:t>:</a:t>
            </a:r>
          </a:p>
          <a:p>
            <a:endParaRPr lang="ru-RU" sz="2400" u="sng" dirty="0">
              <a:solidFill>
                <a:schemeClr val="tx2">
                  <a:lumMod val="50000"/>
                </a:schemeClr>
              </a:solidFill>
              <a:latin typeface="Times New Roman" panose="02020603050405020304" pitchFamily="18" charset="0"/>
              <a:cs typeface="Times New Roman" panose="02020603050405020304" pitchFamily="18" charset="0"/>
            </a:endParaRPr>
          </a:p>
          <a:p>
            <a:endParaRPr lang="ru-RU" b="1" dirty="0" smtClean="0">
              <a:solidFill>
                <a:srgbClr val="C00000"/>
              </a:solidFill>
              <a:latin typeface="Times New Roman" panose="02020603050405020304" pitchFamily="18" charset="0"/>
              <a:cs typeface="Times New Roman" panose="02020603050405020304" pitchFamily="18" charset="0"/>
            </a:endParaRPr>
          </a:p>
          <a:p>
            <a:r>
              <a:rPr lang="ru-RU" b="1" dirty="0" smtClean="0">
                <a:solidFill>
                  <a:srgbClr val="C00000"/>
                </a:solidFill>
                <a:latin typeface="Times New Roman" panose="02020603050405020304" pitchFamily="18" charset="0"/>
                <a:cs typeface="Times New Roman" panose="02020603050405020304" pitchFamily="18" charset="0"/>
              </a:rPr>
              <a:t>Влад </a:t>
            </a:r>
            <a:r>
              <a:rPr lang="ru-RU" b="1" dirty="0">
                <a:solidFill>
                  <a:srgbClr val="C00000"/>
                </a:solidFill>
                <a:latin typeface="Times New Roman" panose="02020603050405020304" pitchFamily="18" charset="0"/>
                <a:cs typeface="Times New Roman" panose="02020603050405020304" pitchFamily="18" charset="0"/>
              </a:rPr>
              <a:t>II Дракул</a:t>
            </a:r>
            <a:r>
              <a:rPr lang="ru-RU" dirty="0">
                <a:latin typeface="Times New Roman" panose="02020603050405020304" pitchFamily="18" charset="0"/>
                <a:cs typeface="Times New Roman" panose="02020603050405020304" pitchFamily="18" charset="0"/>
              </a:rPr>
              <a:t> (? — </a:t>
            </a:r>
            <a:r>
              <a:rPr lang="ru-RU" dirty="0">
                <a:latin typeface="Times New Roman" panose="02020603050405020304" pitchFamily="18" charset="0"/>
                <a:cs typeface="Times New Roman" panose="02020603050405020304" pitchFamily="18" charset="0"/>
                <a:hlinkClick r:id="rId3" tooltip="1447 год"/>
              </a:rPr>
              <a:t>1447</a:t>
            </a:r>
            <a:r>
              <a:rPr lang="ru-RU" dirty="0">
                <a:latin typeface="Times New Roman" panose="02020603050405020304" pitchFamily="18" charset="0"/>
                <a:cs typeface="Times New Roman" panose="02020603050405020304" pitchFamily="18" charset="0"/>
              </a:rPr>
              <a:t>) — </a:t>
            </a:r>
            <a:r>
              <a:rPr lang="ru-RU" dirty="0">
                <a:latin typeface="Times New Roman" panose="02020603050405020304" pitchFamily="18" charset="0"/>
                <a:cs typeface="Times New Roman" panose="02020603050405020304" pitchFamily="18" charset="0"/>
                <a:hlinkClick r:id="rId4" tooltip="Список правителей Валахии"/>
              </a:rPr>
              <a:t>валашский господарь</a:t>
            </a:r>
            <a:r>
              <a:rPr lang="ru-RU"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hlinkClick r:id="rId5" tooltip="1436"/>
              </a:rPr>
              <a:t>1436</a:t>
            </a:r>
            <a:r>
              <a:rPr lang="ru-RU"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hlinkClick r:id="rId6" tooltip="1442"/>
              </a:rPr>
              <a:t>1442</a:t>
            </a:r>
            <a:r>
              <a:rPr lang="ru-RU"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hlinkClick r:id="rId7" tooltip="1443"/>
              </a:rPr>
              <a:t>1443</a:t>
            </a:r>
            <a:r>
              <a:rPr lang="ru-RU" dirty="0">
                <a:latin typeface="Times New Roman" panose="02020603050405020304" pitchFamily="18" charset="0"/>
                <a:cs typeface="Times New Roman" panose="02020603050405020304" pitchFamily="18" charset="0"/>
              </a:rPr>
              <a:t>—1447); второй сын </a:t>
            </a:r>
            <a:r>
              <a:rPr lang="ru-RU" dirty="0" err="1">
                <a:latin typeface="Times New Roman" panose="02020603050405020304" pitchFamily="18" charset="0"/>
                <a:cs typeface="Times New Roman" panose="02020603050405020304" pitchFamily="18" charset="0"/>
                <a:hlinkClick r:id="rId8" tooltip="Мирча I Старый"/>
              </a:rPr>
              <a:t>Мирчи</a:t>
            </a:r>
            <a:r>
              <a:rPr lang="ru-RU" dirty="0">
                <a:latin typeface="Times New Roman" panose="02020603050405020304" pitchFamily="18" charset="0"/>
                <a:cs typeface="Times New Roman" panose="02020603050405020304" pitchFamily="18" charset="0"/>
                <a:hlinkClick r:id="rId8" tooltip="Мирча I Старый"/>
              </a:rPr>
              <a:t> Старого</a:t>
            </a:r>
            <a:r>
              <a:rPr lang="ru-RU" dirty="0">
                <a:latin typeface="Times New Roman" panose="02020603050405020304" pitchFamily="18" charset="0"/>
                <a:cs typeface="Times New Roman" panose="02020603050405020304" pitchFamily="18" charset="0"/>
              </a:rPr>
              <a:t>. Прозвище «Дракул» (</a:t>
            </a:r>
            <a:r>
              <a:rPr lang="ru-RU" dirty="0">
                <a:latin typeface="Times New Roman" panose="02020603050405020304" pitchFamily="18" charset="0"/>
                <a:cs typeface="Times New Roman" panose="02020603050405020304" pitchFamily="18" charset="0"/>
                <a:hlinkClick r:id="rId9" tooltip="Дракон"/>
              </a:rPr>
              <a:t>Дракон</a:t>
            </a:r>
            <a:r>
              <a:rPr lang="ru-RU" dirty="0">
                <a:latin typeface="Times New Roman" panose="02020603050405020304" pitchFamily="18" charset="0"/>
                <a:cs typeface="Times New Roman" panose="02020603050405020304" pitchFamily="18" charset="0"/>
              </a:rPr>
              <a:t>) получил, являясь c 1431 года рыцарем </a:t>
            </a:r>
            <a:r>
              <a:rPr lang="ru-RU" dirty="0">
                <a:latin typeface="Times New Roman" panose="02020603050405020304" pitchFamily="18" charset="0"/>
                <a:cs typeface="Times New Roman" panose="02020603050405020304" pitchFamily="18" charset="0"/>
                <a:hlinkClick r:id="rId10" tooltip="Орден Дракона"/>
              </a:rPr>
              <a:t>Ордена Дракона</a:t>
            </a:r>
            <a:r>
              <a:rPr lang="ru-RU" dirty="0">
                <a:latin typeface="Times New Roman" panose="02020603050405020304" pitchFamily="18" charset="0"/>
                <a:cs typeface="Times New Roman" panose="02020603050405020304" pitchFamily="18" charset="0"/>
              </a:rPr>
              <a:t>, основанного </a:t>
            </a:r>
            <a:r>
              <a:rPr lang="ru-RU" dirty="0">
                <a:latin typeface="Times New Roman" panose="02020603050405020304" pitchFamily="18" charset="0"/>
                <a:cs typeface="Times New Roman" panose="02020603050405020304" pitchFamily="18" charset="0"/>
                <a:hlinkClick r:id="rId11" tooltip="Сигизмунд (император Священной Римской империи)"/>
              </a:rPr>
              <a:t>Сигизмундом Люксембургом</a:t>
            </a:r>
            <a:r>
              <a:rPr lang="ru-RU"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hlinkClick r:id="rId12" tooltip="Священная Римская империя"/>
              </a:rPr>
              <a:t>императором</a:t>
            </a:r>
            <a:r>
              <a:rPr lang="ru-RU" dirty="0">
                <a:latin typeface="Times New Roman" panose="02020603050405020304" pitchFamily="18" charset="0"/>
                <a:cs typeface="Times New Roman" panose="02020603050405020304" pitchFamily="18" charset="0"/>
              </a:rPr>
              <a:t> и </a:t>
            </a:r>
            <a:r>
              <a:rPr lang="ru-RU" u="sng" dirty="0">
                <a:latin typeface="Times New Roman" panose="02020603050405020304" pitchFamily="18" charset="0"/>
                <a:cs typeface="Times New Roman" panose="02020603050405020304" pitchFamily="18" charset="0"/>
                <a:hlinkClick r:id="rId13" tooltip="Королевство Венгрия"/>
              </a:rPr>
              <a:t>венгерским королём</a:t>
            </a:r>
            <a:r>
              <a:rPr lang="ru-RU" dirty="0">
                <a:latin typeface="Times New Roman" panose="02020603050405020304" pitchFamily="18" charset="0"/>
                <a:cs typeface="Times New Roman" panose="02020603050405020304" pitchFamily="18" charset="0"/>
              </a:rPr>
              <a:t>.</a:t>
            </a:r>
          </a:p>
          <a:p>
            <a:endParaRPr lang="ru-RU" b="1" dirty="0" smtClean="0">
              <a:solidFill>
                <a:srgbClr val="C00000"/>
              </a:solidFill>
              <a:latin typeface="Times New Roman" panose="02020603050405020304" pitchFamily="18" charset="0"/>
              <a:cs typeface="Times New Roman" panose="02020603050405020304" pitchFamily="18" charset="0"/>
            </a:endParaRPr>
          </a:p>
          <a:p>
            <a:endParaRPr lang="ru-RU" b="1" dirty="0" smtClean="0">
              <a:solidFill>
                <a:srgbClr val="C00000"/>
              </a:solidFill>
              <a:latin typeface="Times New Roman" panose="02020603050405020304" pitchFamily="18" charset="0"/>
              <a:cs typeface="Times New Roman" panose="02020603050405020304" pitchFamily="18" charset="0"/>
            </a:endParaRPr>
          </a:p>
          <a:p>
            <a:endParaRPr lang="ru-RU" b="1" dirty="0">
              <a:solidFill>
                <a:srgbClr val="C00000"/>
              </a:solidFill>
              <a:latin typeface="Times New Roman" panose="02020603050405020304" pitchFamily="18" charset="0"/>
              <a:cs typeface="Times New Roman" panose="02020603050405020304" pitchFamily="18" charset="0"/>
            </a:endParaRPr>
          </a:p>
          <a:p>
            <a:endParaRPr lang="ru-RU" b="1" dirty="0" smtClean="0">
              <a:solidFill>
                <a:srgbClr val="C00000"/>
              </a:solidFill>
              <a:latin typeface="Times New Roman" panose="02020603050405020304" pitchFamily="18" charset="0"/>
              <a:cs typeface="Times New Roman" panose="02020603050405020304" pitchFamily="18" charset="0"/>
            </a:endParaRPr>
          </a:p>
          <a:p>
            <a:endParaRPr lang="ru-RU" b="1" dirty="0">
              <a:solidFill>
                <a:srgbClr val="C00000"/>
              </a:solidFill>
              <a:latin typeface="Times New Roman" panose="02020603050405020304" pitchFamily="18" charset="0"/>
              <a:cs typeface="Times New Roman" panose="02020603050405020304" pitchFamily="18" charset="0"/>
            </a:endParaRPr>
          </a:p>
          <a:p>
            <a:r>
              <a:rPr lang="ru-RU" b="1" dirty="0" smtClean="0">
                <a:solidFill>
                  <a:srgbClr val="C00000"/>
                </a:solidFill>
                <a:latin typeface="Times New Roman" panose="02020603050405020304" pitchFamily="18" charset="0"/>
                <a:cs typeface="Times New Roman" panose="02020603050405020304" pitchFamily="18" charset="0"/>
              </a:rPr>
              <a:t>Влад </a:t>
            </a:r>
            <a:r>
              <a:rPr lang="ru-RU" b="1" dirty="0">
                <a:solidFill>
                  <a:srgbClr val="C00000"/>
                </a:solidFill>
                <a:latin typeface="Times New Roman" panose="02020603050405020304" pitchFamily="18" charset="0"/>
                <a:cs typeface="Times New Roman" panose="02020603050405020304" pitchFamily="18" charset="0"/>
              </a:rPr>
              <a:t>III </a:t>
            </a:r>
            <a:r>
              <a:rPr lang="ru-RU" b="1" dirty="0" err="1">
                <a:solidFill>
                  <a:srgbClr val="C00000"/>
                </a:solidFill>
                <a:latin typeface="Times New Roman" panose="02020603050405020304" pitchFamily="18" charset="0"/>
                <a:cs typeface="Times New Roman" panose="02020603050405020304" pitchFamily="18" charset="0"/>
              </a:rPr>
              <a:t>Басараб</a:t>
            </a:r>
            <a:r>
              <a:rPr lang="ru-RU" dirty="0">
                <a:latin typeface="Times New Roman" panose="02020603050405020304" pitchFamily="18" charset="0"/>
                <a:cs typeface="Times New Roman" panose="02020603050405020304" pitchFamily="18" charset="0"/>
              </a:rPr>
              <a:t>, также известный как </a:t>
            </a:r>
            <a:r>
              <a:rPr lang="ru-RU" b="1" dirty="0">
                <a:solidFill>
                  <a:srgbClr val="C00000"/>
                </a:solidFill>
                <a:latin typeface="Times New Roman" panose="02020603050405020304" pitchFamily="18" charset="0"/>
                <a:cs typeface="Times New Roman" panose="02020603050405020304" pitchFamily="18" charset="0"/>
              </a:rPr>
              <a:t>Влад </a:t>
            </a:r>
            <a:r>
              <a:rPr lang="ru-RU" b="1" dirty="0" err="1">
                <a:solidFill>
                  <a:srgbClr val="C00000"/>
                </a:solidFill>
                <a:latin typeface="Times New Roman" panose="02020603050405020304" pitchFamily="18" charset="0"/>
                <a:cs typeface="Times New Roman" panose="02020603050405020304" pitchFamily="18" charset="0"/>
              </a:rPr>
              <a:t>Це́пеш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hlinkClick r:id="rId14" tooltip="Румынский язык"/>
              </a:rPr>
              <a:t>рум</a:t>
            </a:r>
            <a:r>
              <a:rPr lang="ru-RU" dirty="0">
                <a:latin typeface="Times New Roman" panose="02020603050405020304" pitchFamily="18" charset="0"/>
                <a:cs typeface="Times New Roman" panose="02020603050405020304" pitchFamily="18" charset="0"/>
                <a:hlinkClick r:id="rId14" tooltip="Румынский язык"/>
              </a:rPr>
              <a:t>.</a:t>
            </a:r>
            <a:r>
              <a:rPr lang="ru-RU" dirty="0">
                <a:latin typeface="Times New Roman" panose="02020603050405020304" pitchFamily="18" charset="0"/>
                <a:cs typeface="Times New Roman" panose="02020603050405020304" pitchFamily="18" charset="0"/>
              </a:rPr>
              <a:t> </a:t>
            </a:r>
            <a:r>
              <a:rPr lang="ro-RO" i="1" dirty="0">
                <a:latin typeface="Times New Roman" panose="02020603050405020304" pitchFamily="18" charset="0"/>
                <a:cs typeface="Times New Roman" panose="02020603050405020304" pitchFamily="18" charset="0"/>
              </a:rPr>
              <a:t>Vlad Țepeș</a:t>
            </a:r>
            <a:r>
              <a:rPr lang="ru-RU" dirty="0">
                <a:latin typeface="Times New Roman" panose="02020603050405020304" pitchFamily="18" charset="0"/>
                <a:cs typeface="Times New Roman" panose="02020603050405020304" pitchFamily="18" charset="0"/>
              </a:rPr>
              <a:t> — Влад </a:t>
            </a:r>
            <a:r>
              <a:rPr lang="ru-RU" dirty="0" err="1">
                <a:latin typeface="Times New Roman" panose="02020603050405020304" pitchFamily="18" charset="0"/>
                <a:cs typeface="Times New Roman" panose="02020603050405020304" pitchFamily="18" charset="0"/>
              </a:rPr>
              <a:t>Коло́вник</a:t>
            </a:r>
            <a:r>
              <a:rPr lang="ru-RU" dirty="0">
                <a:latin typeface="Times New Roman" panose="02020603050405020304" pitchFamily="18" charset="0"/>
                <a:cs typeface="Times New Roman" panose="02020603050405020304" pitchFamily="18" charset="0"/>
              </a:rPr>
              <a:t>, Влад </a:t>
            </a:r>
            <a:r>
              <a:rPr lang="ru-RU" dirty="0" err="1">
                <a:latin typeface="Times New Roman" panose="02020603050405020304" pitchFamily="18" charset="0"/>
                <a:cs typeface="Times New Roman" panose="02020603050405020304" pitchFamily="18" charset="0"/>
              </a:rPr>
              <a:t>Колосажа́тель</a:t>
            </a:r>
            <a:r>
              <a:rPr lang="ru-RU" dirty="0">
                <a:latin typeface="Times New Roman" panose="02020603050405020304" pitchFamily="18" charset="0"/>
                <a:cs typeface="Times New Roman" panose="02020603050405020304" pitchFamily="18" charset="0"/>
              </a:rPr>
              <a:t>, Влад </a:t>
            </a:r>
            <a:r>
              <a:rPr lang="ru-RU" dirty="0" err="1">
                <a:latin typeface="Times New Roman" panose="02020603050405020304" pitchFamily="18" charset="0"/>
                <a:cs typeface="Times New Roman" panose="02020603050405020304" pitchFamily="18" charset="0"/>
              </a:rPr>
              <a:t>Пронзи́тель</a:t>
            </a:r>
            <a:r>
              <a:rPr lang="ru-RU" dirty="0">
                <a:latin typeface="Times New Roman" panose="02020603050405020304" pitchFamily="18" charset="0"/>
                <a:cs typeface="Times New Roman" panose="02020603050405020304" pitchFamily="18" charset="0"/>
              </a:rPr>
              <a:t>) и </a:t>
            </a:r>
            <a:r>
              <a:rPr lang="ru-RU" b="1" dirty="0">
                <a:solidFill>
                  <a:srgbClr val="C00000"/>
                </a:solidFill>
                <a:latin typeface="Times New Roman" panose="02020603050405020304" pitchFamily="18" charset="0"/>
                <a:cs typeface="Times New Roman" panose="02020603050405020304" pitchFamily="18" charset="0"/>
              </a:rPr>
              <a:t>Влад </a:t>
            </a:r>
            <a:r>
              <a:rPr lang="ru-RU" b="1" dirty="0" err="1">
                <a:solidFill>
                  <a:srgbClr val="C00000"/>
                </a:solidFill>
                <a:latin typeface="Times New Roman" panose="02020603050405020304" pitchFamily="18" charset="0"/>
                <a:cs typeface="Times New Roman" panose="02020603050405020304" pitchFamily="18" charset="0"/>
              </a:rPr>
              <a:t>Дра́кула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hlinkClick r:id="rId14" tooltip="Румынский язык"/>
              </a:rPr>
              <a:t>рум</a:t>
            </a:r>
            <a:r>
              <a:rPr lang="ru-RU" dirty="0">
                <a:latin typeface="Times New Roman" panose="02020603050405020304" pitchFamily="18" charset="0"/>
                <a:cs typeface="Times New Roman" panose="02020603050405020304" pitchFamily="18" charset="0"/>
                <a:hlinkClick r:id="rId14" tooltip="Румынский язык"/>
              </a:rPr>
              <a:t>.</a:t>
            </a:r>
            <a:r>
              <a:rPr lang="ru-RU" dirty="0">
                <a:latin typeface="Times New Roman" panose="02020603050405020304" pitchFamily="18" charset="0"/>
                <a:cs typeface="Times New Roman" panose="02020603050405020304" pitchFamily="18" charset="0"/>
              </a:rPr>
              <a:t> </a:t>
            </a:r>
            <a:r>
              <a:rPr lang="ro-RO" i="1" dirty="0">
                <a:latin typeface="Times New Roman" panose="02020603050405020304" pitchFamily="18" charset="0"/>
                <a:cs typeface="Times New Roman" panose="02020603050405020304" pitchFamily="18" charset="0"/>
              </a:rPr>
              <a:t>Vlad Drăculea</a:t>
            </a:r>
            <a:r>
              <a:rPr lang="ru-RU"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hlinkClick r:id="rId15" tooltip="Ноябрь"/>
              </a:rPr>
              <a:t>ноябрь</a:t>
            </a:r>
            <a:r>
              <a:rPr lang="ru-RU" dirty="0">
                <a:latin typeface="Times New Roman" panose="02020603050405020304" pitchFamily="18" charset="0"/>
                <a:cs typeface="Times New Roman" panose="02020603050405020304" pitchFamily="18" charset="0"/>
              </a:rPr>
              <a:t> или </a:t>
            </a:r>
            <a:r>
              <a:rPr lang="ru-RU" dirty="0">
                <a:latin typeface="Times New Roman" panose="02020603050405020304" pitchFamily="18" charset="0"/>
                <a:cs typeface="Times New Roman" panose="02020603050405020304" pitchFamily="18" charset="0"/>
                <a:hlinkClick r:id="rId16" tooltip="Декабрь"/>
              </a:rPr>
              <a:t>декабрь</a:t>
            </a:r>
            <a:r>
              <a:rPr lang="ru-RU"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hlinkClick r:id="rId17" tooltip="1431"/>
              </a:rPr>
              <a:t>1431</a:t>
            </a:r>
            <a:r>
              <a:rPr lang="ru-RU" dirty="0">
                <a:latin typeface="Times New Roman" panose="02020603050405020304" pitchFamily="18" charset="0"/>
                <a:cs typeface="Times New Roman" panose="02020603050405020304" pitchFamily="18" charset="0"/>
              </a:rPr>
              <a:t> — декабрь </a:t>
            </a:r>
            <a:r>
              <a:rPr lang="ru-RU" dirty="0">
                <a:latin typeface="Times New Roman" panose="02020603050405020304" pitchFamily="18" charset="0"/>
                <a:cs typeface="Times New Roman" panose="02020603050405020304" pitchFamily="18" charset="0"/>
                <a:hlinkClick r:id="rId18" tooltip="1476"/>
              </a:rPr>
              <a:t>1476</a:t>
            </a:r>
            <a:r>
              <a:rPr lang="ru-RU"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hlinkClick r:id="rId19" tooltip="Список господарей Валахии"/>
              </a:rPr>
              <a:t>господарь</a:t>
            </a:r>
            <a:r>
              <a:rPr lang="ru-RU"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hlinkClick r:id="rId20" tooltip="Валахия (княжество)"/>
              </a:rPr>
              <a:t>Валахии</a:t>
            </a:r>
            <a:r>
              <a:rPr lang="ru-RU" dirty="0">
                <a:latin typeface="Times New Roman" panose="02020603050405020304" pitchFamily="18" charset="0"/>
                <a:cs typeface="Times New Roman" panose="02020603050405020304" pitchFamily="18" charset="0"/>
              </a:rPr>
              <a:t> в </a:t>
            </a:r>
            <a:r>
              <a:rPr lang="ru-RU" dirty="0">
                <a:latin typeface="Times New Roman" panose="02020603050405020304" pitchFamily="18" charset="0"/>
                <a:cs typeface="Times New Roman" panose="02020603050405020304" pitchFamily="18" charset="0"/>
                <a:hlinkClick r:id="rId21" tooltip="1448"/>
              </a:rPr>
              <a:t>1448</a:t>
            </a:r>
            <a:r>
              <a:rPr lang="ru-RU"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hlinkClick r:id="rId22" tooltip="1456"/>
              </a:rPr>
              <a:t>1456</a:t>
            </a:r>
            <a:r>
              <a:rPr lang="ru-RU"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hlinkClick r:id="rId23" tooltip="1462"/>
              </a:rPr>
              <a:t>1462</a:t>
            </a:r>
            <a:r>
              <a:rPr lang="ru-RU" dirty="0">
                <a:latin typeface="Times New Roman" panose="02020603050405020304" pitchFamily="18" charset="0"/>
                <a:cs typeface="Times New Roman" panose="02020603050405020304" pitchFamily="18" charset="0"/>
              </a:rPr>
              <a:t> и </a:t>
            </a:r>
            <a:r>
              <a:rPr lang="ru-RU" dirty="0">
                <a:latin typeface="Times New Roman" panose="02020603050405020304" pitchFamily="18" charset="0"/>
                <a:cs typeface="Times New Roman" panose="02020603050405020304" pitchFamily="18" charset="0"/>
                <a:hlinkClick r:id="rId18" tooltip="1476"/>
              </a:rPr>
              <a:t>1476</a:t>
            </a:r>
            <a:r>
              <a:rPr lang="ru-RU" dirty="0">
                <a:latin typeface="Times New Roman" panose="02020603050405020304" pitchFamily="18" charset="0"/>
                <a:cs typeface="Times New Roman" panose="02020603050405020304" pitchFamily="18" charset="0"/>
              </a:rPr>
              <a:t>. Прозвище «</a:t>
            </a:r>
            <a:r>
              <a:rPr lang="ru-RU" dirty="0" err="1">
                <a:latin typeface="Times New Roman" panose="02020603050405020304" pitchFamily="18" charset="0"/>
                <a:cs typeface="Times New Roman" panose="02020603050405020304" pitchFamily="18" charset="0"/>
              </a:rPr>
              <a:t>Це́пеш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Колосажа́тель</a:t>
            </a:r>
            <a:r>
              <a:rPr lang="ru-RU" dirty="0">
                <a:latin typeface="Times New Roman" panose="02020603050405020304" pitchFamily="18" charset="0"/>
                <a:cs typeface="Times New Roman" panose="02020603050405020304" pitchFamily="18" charset="0"/>
              </a:rPr>
              <a:t>», от </a:t>
            </a:r>
            <a:r>
              <a:rPr lang="ru-RU" dirty="0" err="1">
                <a:latin typeface="Times New Roman" panose="02020603050405020304" pitchFamily="18" charset="0"/>
                <a:cs typeface="Times New Roman" panose="02020603050405020304" pitchFamily="18" charset="0"/>
                <a:hlinkClick r:id="rId14" tooltip="Румынский язык"/>
              </a:rPr>
              <a:t>рум</a:t>
            </a:r>
            <a:r>
              <a:rPr lang="ru-RU" dirty="0">
                <a:latin typeface="Times New Roman" panose="02020603050405020304" pitchFamily="18" charset="0"/>
                <a:cs typeface="Times New Roman" panose="02020603050405020304" pitchFamily="18" charset="0"/>
                <a:hlinkClick r:id="rId14" tooltip="Румынский язык"/>
              </a:rPr>
              <a:t>.</a:t>
            </a:r>
            <a:r>
              <a:rPr lang="ru-RU" dirty="0">
                <a:latin typeface="Times New Roman" panose="02020603050405020304" pitchFamily="18" charset="0"/>
                <a:cs typeface="Times New Roman" panose="02020603050405020304" pitchFamily="18" charset="0"/>
              </a:rPr>
              <a:t> </a:t>
            </a:r>
            <a:r>
              <a:rPr lang="ro-RO" i="1" dirty="0">
                <a:latin typeface="Times New Roman" panose="02020603050405020304" pitchFamily="18" charset="0"/>
                <a:cs typeface="Times New Roman" panose="02020603050405020304" pitchFamily="18" charset="0"/>
              </a:rPr>
              <a:t>ţeapă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ця́пэ</a:t>
            </a:r>
            <a:r>
              <a:rPr lang="ru-RU" dirty="0">
                <a:latin typeface="Times New Roman" panose="02020603050405020304" pitchFamily="18" charset="0"/>
                <a:cs typeface="Times New Roman" panose="02020603050405020304" pitchFamily="18" charset="0"/>
              </a:rPr>
              <a:t>] — «кол») получил за жестокость в расправе с врагами и подданными, которых </a:t>
            </a:r>
            <a:r>
              <a:rPr lang="ru-RU" dirty="0">
                <a:latin typeface="Times New Roman" panose="02020603050405020304" pitchFamily="18" charset="0"/>
                <a:cs typeface="Times New Roman" panose="02020603050405020304" pitchFamily="18" charset="0"/>
                <a:hlinkClick r:id="rId24" tooltip="Посажение на кол"/>
              </a:rPr>
              <a:t>сажал на кол</a:t>
            </a:r>
            <a:r>
              <a:rPr lang="ru-RU" dirty="0">
                <a:latin typeface="Times New Roman" panose="02020603050405020304" pitchFamily="18" charset="0"/>
                <a:cs typeface="Times New Roman" panose="02020603050405020304" pitchFamily="18" charset="0"/>
              </a:rPr>
              <a:t>. </a:t>
            </a:r>
          </a:p>
        </p:txBody>
      </p:sp>
      <p:sp>
        <p:nvSpPr>
          <p:cNvPr id="5" name="TextBox 4"/>
          <p:cNvSpPr txBox="1"/>
          <p:nvPr/>
        </p:nvSpPr>
        <p:spPr>
          <a:xfrm>
            <a:off x="8820472" y="6525344"/>
            <a:ext cx="418704" cy="369332"/>
          </a:xfrm>
          <a:prstGeom prst="rect">
            <a:avLst/>
          </a:prstGeom>
          <a:noFill/>
        </p:spPr>
        <p:txBody>
          <a:bodyPr wrap="none" rtlCol="0">
            <a:spAutoFit/>
          </a:bodyPr>
          <a:lstStyle/>
          <a:p>
            <a:r>
              <a:rPr lang="ru-RU" dirty="0" smtClean="0"/>
              <a:t>11</a:t>
            </a:r>
            <a:endParaRPr lang="ru-RU" dirty="0"/>
          </a:p>
        </p:txBody>
      </p:sp>
    </p:spTree>
    <p:extLst>
      <p:ext uri="{BB962C8B-B14F-4D97-AF65-F5344CB8AC3E}">
        <p14:creationId xmlns:p14="http://schemas.microsoft.com/office/powerpoint/2010/main" val="1749845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67544" y="1268760"/>
            <a:ext cx="8136904" cy="3139321"/>
          </a:xfrm>
          <a:prstGeom prst="rect">
            <a:avLst/>
          </a:prstGeom>
        </p:spPr>
        <p:txBody>
          <a:bodyPr wrap="square">
            <a:spAutoFit/>
          </a:bodyPr>
          <a:lstStyle/>
          <a:p>
            <a:pPr algn="ctr"/>
            <a:endParaRPr lang="ru-RU" sz="2000" b="1" dirty="0" smtClean="0">
              <a:solidFill>
                <a:srgbClr val="C00000"/>
              </a:solidFill>
              <a:latin typeface="Times New Roman" panose="02020603050405020304" pitchFamily="18" charset="0"/>
              <a:cs typeface="Times New Roman" panose="02020603050405020304" pitchFamily="18" charset="0"/>
            </a:endParaRPr>
          </a:p>
          <a:p>
            <a:pPr algn="ctr"/>
            <a:endParaRPr lang="ru-RU" sz="2000" b="1" dirty="0">
              <a:solidFill>
                <a:srgbClr val="C00000"/>
              </a:solidFill>
              <a:latin typeface="Times New Roman" panose="02020603050405020304" pitchFamily="18" charset="0"/>
              <a:cs typeface="Times New Roman" panose="02020603050405020304" pitchFamily="18" charset="0"/>
            </a:endParaRPr>
          </a:p>
          <a:p>
            <a:pPr algn="ctr"/>
            <a:endParaRPr lang="ru-RU" sz="2000" b="1" dirty="0" smtClean="0">
              <a:solidFill>
                <a:srgbClr val="C00000"/>
              </a:solidFill>
              <a:latin typeface="Times New Roman" panose="02020603050405020304" pitchFamily="18" charset="0"/>
              <a:cs typeface="Times New Roman" panose="02020603050405020304" pitchFamily="18" charset="0"/>
            </a:endParaRPr>
          </a:p>
          <a:p>
            <a:pPr algn="ctr"/>
            <a:endParaRPr lang="ru-RU" sz="2000" b="1" dirty="0">
              <a:solidFill>
                <a:srgbClr val="C00000"/>
              </a:solidFill>
              <a:latin typeface="Times New Roman" panose="02020603050405020304" pitchFamily="18" charset="0"/>
              <a:cs typeface="Times New Roman" panose="02020603050405020304" pitchFamily="18" charset="0"/>
            </a:endParaRPr>
          </a:p>
          <a:p>
            <a:pPr algn="ctr"/>
            <a:endParaRPr lang="ru-RU" sz="2000" b="1" dirty="0" smtClean="0">
              <a:solidFill>
                <a:srgbClr val="C00000"/>
              </a:solidFill>
              <a:latin typeface="Times New Roman" panose="02020603050405020304" pitchFamily="18" charset="0"/>
              <a:cs typeface="Times New Roman" panose="02020603050405020304" pitchFamily="18" charset="0"/>
            </a:endParaRPr>
          </a:p>
          <a:p>
            <a:pPr algn="ctr"/>
            <a:r>
              <a:rPr lang="ru-RU" sz="2000" b="1" smtClean="0">
                <a:solidFill>
                  <a:srgbClr val="C00000"/>
                </a:solidFill>
                <a:latin typeface="Times New Roman" panose="02020603050405020304" pitchFamily="18" charset="0"/>
                <a:cs typeface="Times New Roman" panose="02020603050405020304" pitchFamily="18" charset="0"/>
              </a:rPr>
              <a:t>Влад </a:t>
            </a:r>
            <a:r>
              <a:rPr lang="ru-RU" sz="2000" b="1" dirty="0">
                <a:solidFill>
                  <a:srgbClr val="C00000"/>
                </a:solidFill>
                <a:latin typeface="Times New Roman" panose="02020603050405020304" pitchFamily="18" charset="0"/>
                <a:cs typeface="Times New Roman" panose="02020603050405020304" pitchFamily="18" charset="0"/>
              </a:rPr>
              <a:t>IV Монах</a:t>
            </a:r>
            <a:r>
              <a:rPr lang="ru-RU" sz="2000" dirty="0">
                <a:latin typeface="Times New Roman" panose="02020603050405020304" pitchFamily="18" charset="0"/>
                <a:cs typeface="Times New Roman" panose="02020603050405020304" pitchFamily="18" charset="0"/>
              </a:rPr>
              <a:t> (</a:t>
            </a:r>
            <a:r>
              <a:rPr lang="ru-RU" sz="2000" u="sng" dirty="0" err="1">
                <a:latin typeface="Times New Roman" panose="02020603050405020304" pitchFamily="18" charset="0"/>
                <a:cs typeface="Times New Roman" panose="02020603050405020304" pitchFamily="18" charset="0"/>
                <a:hlinkClick r:id="rId3" tooltip="Румынский язык"/>
              </a:rPr>
              <a:t>рум</a:t>
            </a:r>
            <a:r>
              <a:rPr lang="ru-RU" sz="2000" u="sng" dirty="0">
                <a:latin typeface="Times New Roman" panose="02020603050405020304" pitchFamily="18" charset="0"/>
                <a:cs typeface="Times New Roman" panose="02020603050405020304" pitchFamily="18" charset="0"/>
                <a:hlinkClick r:id="rId3" tooltip="Румынский язык"/>
              </a:rPr>
              <a:t>.</a:t>
            </a:r>
            <a:r>
              <a:rPr lang="ru-RU" sz="2000" dirty="0">
                <a:latin typeface="Times New Roman" panose="02020603050405020304" pitchFamily="18" charset="0"/>
                <a:cs typeface="Times New Roman" panose="02020603050405020304" pitchFamily="18" charset="0"/>
              </a:rPr>
              <a:t> </a:t>
            </a:r>
            <a:r>
              <a:rPr lang="ro-RO" sz="2000" i="1" dirty="0">
                <a:latin typeface="Times New Roman" panose="02020603050405020304" pitchFamily="18" charset="0"/>
                <a:cs typeface="Times New Roman" panose="02020603050405020304" pitchFamily="18" charset="0"/>
              </a:rPr>
              <a:t>Vlad Călugărul</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ок</a:t>
            </a:r>
            <a:r>
              <a:rPr lang="ru-RU" sz="2000" dirty="0">
                <a:latin typeface="Times New Roman" panose="02020603050405020304" pitchFamily="18" charset="0"/>
                <a:cs typeface="Times New Roman" panose="02020603050405020304" pitchFamily="18" charset="0"/>
              </a:rPr>
              <a:t>. 1425—1495) — </a:t>
            </a:r>
            <a:r>
              <a:rPr lang="ru-RU" sz="2000" u="sng" dirty="0">
                <a:latin typeface="Times New Roman" panose="02020603050405020304" pitchFamily="18" charset="0"/>
                <a:cs typeface="Times New Roman" panose="02020603050405020304" pitchFamily="18" charset="0"/>
                <a:hlinkClick r:id="rId4" tooltip="Господарь"/>
              </a:rPr>
              <a:t>господарь</a:t>
            </a:r>
            <a:r>
              <a:rPr lang="ru-RU" sz="2000" dirty="0">
                <a:latin typeface="Times New Roman" panose="02020603050405020304" pitchFamily="18" charset="0"/>
                <a:cs typeface="Times New Roman" panose="02020603050405020304" pitchFamily="18" charset="0"/>
              </a:rPr>
              <a:t> </a:t>
            </a:r>
            <a:r>
              <a:rPr lang="ru-RU" sz="2000" u="sng" dirty="0">
                <a:latin typeface="Times New Roman" panose="02020603050405020304" pitchFamily="18" charset="0"/>
                <a:cs typeface="Times New Roman" panose="02020603050405020304" pitchFamily="18" charset="0"/>
                <a:hlinkClick r:id="rId5" tooltip="Валахия"/>
              </a:rPr>
              <a:t>Валахии</a:t>
            </a:r>
            <a:r>
              <a:rPr lang="ru-RU" sz="2000" dirty="0">
                <a:latin typeface="Times New Roman" panose="02020603050405020304" pitchFamily="18" charset="0"/>
                <a:cs typeface="Times New Roman" panose="02020603050405020304" pitchFamily="18" charset="0"/>
              </a:rPr>
              <a:t> из династии </a:t>
            </a:r>
            <a:r>
              <a:rPr lang="ru-RU" sz="2000" dirty="0" err="1">
                <a:latin typeface="Times New Roman" panose="02020603050405020304" pitchFamily="18" charset="0"/>
                <a:cs typeface="Times New Roman" panose="02020603050405020304" pitchFamily="18" charset="0"/>
              </a:rPr>
              <a:t>Басараб-Дракулешти</a:t>
            </a:r>
            <a:r>
              <a:rPr lang="ru-RU" sz="2000" dirty="0">
                <a:latin typeface="Times New Roman" panose="02020603050405020304" pitchFamily="18" charset="0"/>
                <a:cs typeface="Times New Roman" panose="02020603050405020304" pitchFamily="18" charset="0"/>
              </a:rPr>
              <a:t> (</a:t>
            </a:r>
            <a:r>
              <a:rPr lang="ru-RU" sz="2000" u="sng" dirty="0">
                <a:latin typeface="Times New Roman" panose="02020603050405020304" pitchFamily="18" charset="0"/>
                <a:cs typeface="Times New Roman" panose="02020603050405020304" pitchFamily="18" charset="0"/>
                <a:hlinkClick r:id="rId6" tooltip="1481"/>
              </a:rPr>
              <a:t>1481</a:t>
            </a:r>
            <a:r>
              <a:rPr lang="ru-RU" sz="2000" dirty="0">
                <a:latin typeface="Times New Roman" panose="02020603050405020304" pitchFamily="18" charset="0"/>
                <a:cs typeface="Times New Roman" panose="02020603050405020304" pitchFamily="18" charset="0"/>
              </a:rPr>
              <a:t>, </a:t>
            </a:r>
            <a:r>
              <a:rPr lang="ru-RU" sz="2000" u="sng" dirty="0">
                <a:latin typeface="Times New Roman" panose="02020603050405020304" pitchFamily="18" charset="0"/>
                <a:cs typeface="Times New Roman" panose="02020603050405020304" pitchFamily="18" charset="0"/>
                <a:hlinkClick r:id="rId7" tooltip="1482"/>
              </a:rPr>
              <a:t>1482</a:t>
            </a:r>
            <a:r>
              <a:rPr lang="ru-RU" sz="2000" dirty="0">
                <a:latin typeface="Times New Roman" panose="02020603050405020304" pitchFamily="18" charset="0"/>
                <a:cs typeface="Times New Roman" panose="02020603050405020304" pitchFamily="18" charset="0"/>
              </a:rPr>
              <a:t>—</a:t>
            </a:r>
            <a:r>
              <a:rPr lang="ru-RU" sz="2000" u="sng" dirty="0">
                <a:latin typeface="Times New Roman" panose="02020603050405020304" pitchFamily="18" charset="0"/>
                <a:cs typeface="Times New Roman" panose="02020603050405020304" pitchFamily="18" charset="0"/>
                <a:hlinkClick r:id="rId8" tooltip="1495"/>
              </a:rPr>
              <a:t>1495</a:t>
            </a:r>
            <a:r>
              <a:rPr lang="ru-RU" sz="2000" dirty="0">
                <a:latin typeface="Times New Roman" panose="02020603050405020304" pitchFamily="18" charset="0"/>
                <a:cs typeface="Times New Roman" panose="02020603050405020304" pitchFamily="18" charset="0"/>
              </a:rPr>
              <a:t>). Сын валашского господаря </a:t>
            </a:r>
            <a:r>
              <a:rPr lang="ru-RU" sz="2000" u="sng" dirty="0">
                <a:latin typeface="Times New Roman" panose="02020603050405020304" pitchFamily="18" charset="0"/>
                <a:cs typeface="Times New Roman" panose="02020603050405020304" pitchFamily="18" charset="0"/>
                <a:hlinkClick r:id="rId9" tooltip="Влад II Дракул"/>
              </a:rPr>
              <a:t>Влада ІІ Дракула</a:t>
            </a:r>
            <a:r>
              <a:rPr lang="ru-RU" sz="2000" dirty="0">
                <a:latin typeface="Times New Roman" panose="02020603050405020304" pitchFamily="18" charset="0"/>
                <a:cs typeface="Times New Roman" panose="02020603050405020304" pitchFamily="18" charset="0"/>
              </a:rPr>
              <a:t> и младший брат Влада ІІІ </a:t>
            </a:r>
            <a:r>
              <a:rPr lang="ru-RU" sz="2000" dirty="0" err="1">
                <a:latin typeface="Times New Roman" panose="02020603050405020304" pitchFamily="18" charset="0"/>
                <a:cs typeface="Times New Roman" panose="02020603050405020304" pitchFamily="18" charset="0"/>
              </a:rPr>
              <a:t>Цепеша</a:t>
            </a:r>
            <a:r>
              <a:rPr lang="ru-RU" sz="2000" dirty="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95536" y="404664"/>
            <a:ext cx="8352928" cy="523220"/>
          </a:xfrm>
          <a:prstGeom prst="rect">
            <a:avLst/>
          </a:prstGeom>
        </p:spPr>
        <p:txBody>
          <a:bodyPr wrap="square">
            <a:spAutoFit/>
          </a:bodyPr>
          <a:lstStyle/>
          <a:p>
            <a:r>
              <a:rPr lang="ru-RU" sz="2800" b="1" dirty="0" smtClean="0">
                <a:solidFill>
                  <a:schemeClr val="tx2">
                    <a:lumMod val="75000"/>
                  </a:schemeClr>
                </a:solidFill>
                <a:latin typeface="Times New Roman" panose="02020603050405020304" pitchFamily="18" charset="0"/>
                <a:cs typeface="Times New Roman" panose="02020603050405020304" pitchFamily="18" charset="0"/>
              </a:rPr>
              <a:t>Известные люди с именем Владислав:</a:t>
            </a:r>
          </a:p>
        </p:txBody>
      </p:sp>
      <p:sp>
        <p:nvSpPr>
          <p:cNvPr id="5" name="TextBox 4"/>
          <p:cNvSpPr txBox="1"/>
          <p:nvPr/>
        </p:nvSpPr>
        <p:spPr>
          <a:xfrm>
            <a:off x="8748464" y="6525344"/>
            <a:ext cx="418704" cy="369332"/>
          </a:xfrm>
          <a:prstGeom prst="rect">
            <a:avLst/>
          </a:prstGeom>
          <a:noFill/>
        </p:spPr>
        <p:txBody>
          <a:bodyPr wrap="none" rtlCol="0">
            <a:spAutoFit/>
          </a:bodyPr>
          <a:lstStyle/>
          <a:p>
            <a:r>
              <a:rPr lang="ru-RU" dirty="0" smtClean="0"/>
              <a:t>12</a:t>
            </a:r>
            <a:endParaRPr lang="ru-RU" dirty="0"/>
          </a:p>
        </p:txBody>
      </p:sp>
    </p:spTree>
    <p:extLst>
      <p:ext uri="{BB962C8B-B14F-4D97-AF65-F5344CB8AC3E}">
        <p14:creationId xmlns:p14="http://schemas.microsoft.com/office/powerpoint/2010/main" val="2269497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a:spLocks noChangeArrowheads="1"/>
          </p:cNvSpPr>
          <p:nvPr/>
        </p:nvSpPr>
        <p:spPr bwMode="auto">
          <a:xfrm>
            <a:off x="467544" y="1313971"/>
            <a:ext cx="8208913" cy="614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indent="952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lvl="0" indent="0" algn="l" defTabSz="914400" rtl="0" eaLnBrk="0" fontAlgn="base" latinLnBrk="0" hangingPunct="0">
              <a:lnSpc>
                <a:spcPct val="100000"/>
              </a:lnSpc>
              <a:spcBef>
                <a:spcPct val="0"/>
              </a:spcBef>
              <a:spcAft>
                <a:spcPct val="0"/>
              </a:spcAft>
              <a:buClrTx/>
              <a:buSzTx/>
              <a:tabLst/>
            </a:pPr>
            <a:endParaRPr kumimoji="0" lang="ru-RU" altLang="ru-RU" sz="900" b="0" i="0" u="none" strike="noStrike" cap="none" normalizeH="0" baseline="0" dirty="0" smtClean="0">
              <a:ln>
                <a:noFill/>
              </a:ln>
              <a:solidFill>
                <a:srgbClr val="003399"/>
              </a:solidFill>
              <a:effectLst/>
              <a:latin typeface="Verdana" pitchFamily="34" charset="0"/>
              <a:cs typeface="Arial" pitchFamily="34" charset="0"/>
            </a:endParaRPr>
          </a:p>
          <a:p>
            <a:pPr marR="0" lvl="0" indent="0" defTabSz="914400" rtl="0" eaLnBrk="1" fontAlgn="base" latinLnBrk="0" hangingPunct="1">
              <a:lnSpc>
                <a:spcPct val="100000"/>
              </a:lnSpc>
              <a:spcBef>
                <a:spcPct val="0"/>
              </a:spcBef>
              <a:spcAft>
                <a:spcPct val="0"/>
              </a:spcAft>
              <a:buClrTx/>
              <a:buSzTx/>
              <a:tabLst/>
            </a:pPr>
            <a:r>
              <a:rPr kumimoji="0" lang="ru-RU" altLang="ru-RU" sz="1600" b="1"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t>Владислав Григорьевич Ардзинба</a:t>
            </a:r>
            <a:r>
              <a:rPr kumimoji="0" lang="ru-RU" altLang="ru-RU" sz="1600" b="0"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t> (1945-2010)</a:t>
            </a:r>
            <a:br>
              <a:rPr kumimoji="0" lang="ru-RU" altLang="ru-RU" sz="1600" b="0"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br>
            <a:r>
              <a:rPr kumimoji="0" lang="ru-RU" altLang="ru-RU" sz="1600" b="0"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t>первый президент Абхазии (1994-2005).</a:t>
            </a:r>
          </a:p>
          <a:p>
            <a:pPr marR="0" lvl="0" indent="0" defTabSz="914400" rtl="0" eaLnBrk="0" fontAlgn="base" latinLnBrk="0" hangingPunct="0">
              <a:lnSpc>
                <a:spcPct val="100000"/>
              </a:lnSpc>
              <a:spcBef>
                <a:spcPct val="0"/>
              </a:spcBef>
              <a:spcAft>
                <a:spcPct val="0"/>
              </a:spcAft>
              <a:buClrTx/>
              <a:buSzTx/>
              <a:tabLst/>
            </a:pPr>
            <a:r>
              <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r>
            <a:br>
              <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r>
              <a:rPr kumimoji="0" lang="ru-RU" altLang="ru-RU" sz="16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Владислав Николаевич Волков</a:t>
            </a:r>
            <a:r>
              <a:rPr kumimoji="0" lang="ru-RU" altLang="ru-RU" sz="1600" b="0"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(1935-1971)</a:t>
            </a:r>
            <a:br>
              <a:rPr kumimoji="0" lang="ru-RU" altLang="ru-RU" sz="1600" b="0"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br>
            <a:r>
              <a:rPr kumimoji="0" lang="ru-RU" altLang="ru-RU" sz="1600" b="0"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t>летчик-космонавт СССР, дважды Герой Советского Союза, погиб при завершении программы</a:t>
            </a:r>
            <a:r>
              <a:rPr kumimoji="0" lang="ru-RU" altLang="ru-RU" sz="1600" b="0" i="0" u="none" strike="noStrike" cap="none" normalizeH="0" dirty="0" smtClean="0">
                <a:ln>
                  <a:noFill/>
                </a:ln>
                <a:solidFill>
                  <a:srgbClr val="003399"/>
                </a:solidFill>
                <a:effectLst/>
                <a:latin typeface="Times New Roman" panose="02020603050405020304" pitchFamily="18" charset="0"/>
                <a:cs typeface="Times New Roman" panose="02020603050405020304" pitchFamily="18" charset="0"/>
              </a:rPr>
              <a:t> </a:t>
            </a:r>
            <a:r>
              <a:rPr kumimoji="0" lang="ru-RU" altLang="ru-RU" sz="1600" b="0"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t>полета вместе с Георгием Добровольским и Виктором </a:t>
            </a:r>
            <a:r>
              <a:rPr kumimoji="0" lang="ru-RU" altLang="ru-RU" sz="1600" b="0" i="0" u="none" strike="noStrike" cap="none" normalizeH="0" baseline="0" dirty="0" err="1" smtClean="0">
                <a:ln>
                  <a:noFill/>
                </a:ln>
                <a:solidFill>
                  <a:srgbClr val="003399"/>
                </a:solidFill>
                <a:effectLst/>
                <a:latin typeface="Times New Roman" panose="02020603050405020304" pitchFamily="18" charset="0"/>
                <a:cs typeface="Times New Roman" panose="02020603050405020304" pitchFamily="18" charset="0"/>
              </a:rPr>
              <a:t>Пацаевым</a:t>
            </a:r>
            <a:r>
              <a:rPr kumimoji="0" lang="ru-RU" altLang="ru-RU" sz="1600" b="0"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t>. </a:t>
            </a:r>
            <a:r>
              <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r>
            <a:br>
              <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endParaRPr lang="ru-RU" altLang="ru-RU" sz="1600" dirty="0">
              <a:latin typeface="Times New Roman" panose="02020603050405020304" pitchFamily="18" charset="0"/>
              <a:cs typeface="Times New Roman" panose="02020603050405020304" pitchFamily="18" charset="0"/>
            </a:endParaRPr>
          </a:p>
          <a:p>
            <a:pPr marR="0" lvl="0" indent="0" defTabSz="914400" rtl="0" eaLnBrk="0" fontAlgn="base" latinLnBrk="0" hangingPunct="0">
              <a:lnSpc>
                <a:spcPct val="100000"/>
              </a:lnSpc>
              <a:spcBef>
                <a:spcPct val="0"/>
              </a:spcBef>
              <a:spcAft>
                <a:spcPct val="0"/>
              </a:spcAft>
              <a:buClrTx/>
              <a:buSzTx/>
              <a:tabLst/>
            </a:pPr>
            <a:r>
              <a:rPr kumimoji="0" lang="ru-RU" altLang="ru-RU" sz="1600" b="1"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t>Владислав Борисович Галкин</a:t>
            </a:r>
            <a:r>
              <a:rPr kumimoji="0" lang="ru-RU" altLang="ru-RU" sz="1600" b="0"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t> (1971-2010)</a:t>
            </a:r>
            <a:r>
              <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r>
            <a:br>
              <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r>
              <a:rPr kumimoji="0" lang="ru-RU" altLang="ru-RU" sz="1600" b="0"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t>российский актер ("Дальнобойщики"), сын актера и режиссера Бориса Галкина.</a:t>
            </a:r>
          </a:p>
          <a:p>
            <a:pPr marR="0" lvl="0" indent="0" defTabSz="914400" rtl="0" eaLnBrk="0" fontAlgn="base" latinLnBrk="0" hangingPunct="0">
              <a:lnSpc>
                <a:spcPct val="100000"/>
              </a:lnSpc>
              <a:spcBef>
                <a:spcPct val="0"/>
              </a:spcBef>
              <a:spcAft>
                <a:spcPct val="0"/>
              </a:spcAft>
              <a:buClrTx/>
              <a:buSzTx/>
              <a:tabLst/>
            </a:pPr>
            <a:r>
              <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r>
            <a:br>
              <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r>
              <a:rPr kumimoji="0" lang="ru-RU" altLang="ru-RU" sz="1600" b="1"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t>Владислав </a:t>
            </a:r>
            <a:r>
              <a:rPr kumimoji="0" lang="ru-RU" altLang="ru-RU" sz="1600" b="1" i="0" u="none" strike="noStrike" cap="none" normalizeH="0" baseline="0" dirty="0" err="1" smtClean="0">
                <a:ln>
                  <a:noFill/>
                </a:ln>
                <a:solidFill>
                  <a:srgbClr val="003399"/>
                </a:solidFill>
                <a:effectLst/>
                <a:latin typeface="Times New Roman" panose="02020603050405020304" pitchFamily="18" charset="0"/>
                <a:cs typeface="Times New Roman" panose="02020603050405020304" pitchFamily="18" charset="0"/>
              </a:rPr>
              <a:t>Гомулка</a:t>
            </a:r>
            <a:r>
              <a:rPr kumimoji="0" lang="ru-RU" altLang="ru-RU" sz="1600" b="0"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t> (1905-1982)</a:t>
            </a:r>
            <a:r>
              <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r>
            <a:br>
              <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r>
              <a:rPr kumimoji="0" lang="ru-RU" altLang="ru-RU" sz="1600" b="0"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t>польский государственный, партийный деятель. </a:t>
            </a:r>
            <a:r>
              <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r>
            <a:br>
              <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r>
              <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r>
            <a:br>
              <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r>
              <a:rPr kumimoji="0" lang="ru-RU" altLang="ru-RU" sz="1600" b="1"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t>Владислав </a:t>
            </a:r>
            <a:r>
              <a:rPr kumimoji="0" lang="ru-RU" altLang="ru-RU" sz="1600" b="1" i="0" u="none" strike="noStrike" cap="none" normalizeH="0" baseline="0" dirty="0" err="1" smtClean="0">
                <a:ln>
                  <a:noFill/>
                </a:ln>
                <a:solidFill>
                  <a:srgbClr val="003399"/>
                </a:solidFill>
                <a:effectLst/>
                <a:latin typeface="Times New Roman" panose="02020603050405020304" pitchFamily="18" charset="0"/>
                <a:cs typeface="Times New Roman" panose="02020603050405020304" pitchFamily="18" charset="0"/>
              </a:rPr>
              <a:t>Вацлавович</a:t>
            </a:r>
            <a:r>
              <a:rPr kumimoji="0" lang="ru-RU" altLang="ru-RU" sz="1600" b="1"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t> </a:t>
            </a:r>
            <a:r>
              <a:rPr kumimoji="0" lang="ru-RU" altLang="ru-RU" sz="1600" b="1" i="0" u="none" strike="noStrike" cap="none" normalizeH="0" baseline="0" dirty="0" err="1" smtClean="0">
                <a:ln>
                  <a:noFill/>
                </a:ln>
                <a:solidFill>
                  <a:srgbClr val="003399"/>
                </a:solidFill>
                <a:effectLst/>
                <a:latin typeface="Times New Roman" panose="02020603050405020304" pitchFamily="18" charset="0"/>
                <a:cs typeface="Times New Roman" panose="02020603050405020304" pitchFamily="18" charset="0"/>
              </a:rPr>
              <a:t>Дворжецкий</a:t>
            </a:r>
            <a:r>
              <a:rPr kumimoji="0" lang="ru-RU" altLang="ru-RU" sz="1600" b="0"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t> (1939-1978)</a:t>
            </a:r>
            <a:r>
              <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r>
            <a:br>
              <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r>
              <a:rPr kumimoji="0" lang="ru-RU" altLang="ru-RU" sz="1600" b="0"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t>советский актер ("Бег", "Возвращение "Святого Луки", "Земля Санникова"). </a:t>
            </a:r>
            <a:r>
              <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r>
            <a:br>
              <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r>
              <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r>
            <a:br>
              <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r>
              <a:rPr kumimoji="0" lang="ru-RU" altLang="ru-RU" sz="1600" b="1"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t>Владислав Юрьевич Доронин</a:t>
            </a:r>
            <a:r>
              <a:rPr kumimoji="0" lang="ru-RU" altLang="ru-RU" sz="1600" b="0"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t> ( 1962 )</a:t>
            </a:r>
            <a:r>
              <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r>
            <a:br>
              <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r>
              <a:rPr kumimoji="0" lang="ru-RU" altLang="ru-RU" sz="1600" b="0"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t>российский бизнесмен, совладелец "</a:t>
            </a:r>
            <a:r>
              <a:rPr kumimoji="0" lang="ru-RU" altLang="ru-RU" sz="1600" b="0" i="0" u="none" strike="noStrike" cap="none" normalizeH="0" baseline="0" dirty="0" err="1" smtClean="0">
                <a:ln>
                  <a:noFill/>
                </a:ln>
                <a:solidFill>
                  <a:srgbClr val="003399"/>
                </a:solidFill>
                <a:effectLst/>
                <a:latin typeface="Times New Roman" panose="02020603050405020304" pitchFamily="18" charset="0"/>
                <a:cs typeface="Times New Roman" panose="02020603050405020304" pitchFamily="18" charset="0"/>
              </a:rPr>
              <a:t>Capital</a:t>
            </a:r>
            <a:r>
              <a:rPr kumimoji="0" lang="ru-RU" altLang="ru-RU" sz="1600" b="0"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t> </a:t>
            </a:r>
            <a:r>
              <a:rPr kumimoji="0" lang="ru-RU" altLang="ru-RU" sz="1600" b="0" i="0" u="none" strike="noStrike" cap="none" normalizeH="0" baseline="0" dirty="0" err="1" smtClean="0">
                <a:ln>
                  <a:noFill/>
                </a:ln>
                <a:solidFill>
                  <a:srgbClr val="003399"/>
                </a:solidFill>
                <a:effectLst/>
                <a:latin typeface="Times New Roman" panose="02020603050405020304" pitchFamily="18" charset="0"/>
                <a:cs typeface="Times New Roman" panose="02020603050405020304" pitchFamily="18" charset="0"/>
              </a:rPr>
              <a:t>Group</a:t>
            </a:r>
            <a:r>
              <a:rPr kumimoji="0" lang="ru-RU" altLang="ru-RU" sz="1600" b="0"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t>".</a:t>
            </a:r>
          </a:p>
          <a:p>
            <a:pPr marL="0" marR="0" lvl="0" indent="9525" defTabSz="914400" rtl="0" eaLnBrk="0" fontAlgn="base" latinLnBrk="0" hangingPunct="0">
              <a:lnSpc>
                <a:spcPct val="100000"/>
              </a:lnSpc>
              <a:spcBef>
                <a:spcPct val="0"/>
              </a:spcBef>
              <a:spcAft>
                <a:spcPct val="0"/>
              </a:spcAft>
              <a:buClrTx/>
              <a:buSzTx/>
              <a:buFontTx/>
              <a:buChar char="•"/>
              <a:tabLst/>
            </a:pPr>
            <a:endParaRPr kumimoji="0" lang="ru-RU" altLang="ru-RU" sz="1600" b="1"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endParaRPr>
          </a:p>
          <a:p>
            <a:pPr marR="0" lvl="0" indent="0" defTabSz="914400" rtl="0" eaLnBrk="0" fontAlgn="base" latinLnBrk="0" hangingPunct="0">
              <a:lnSpc>
                <a:spcPct val="100000"/>
              </a:lnSpc>
              <a:spcBef>
                <a:spcPct val="0"/>
              </a:spcBef>
              <a:spcAft>
                <a:spcPct val="0"/>
              </a:spcAft>
              <a:buClrTx/>
              <a:buSzTx/>
              <a:tabLst/>
            </a:pPr>
            <a:r>
              <a:rPr kumimoji="0" lang="ru-RU" altLang="ru-RU" sz="1600" b="1"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t>Владислав Николаевич Листьев</a:t>
            </a:r>
            <a:r>
              <a:rPr kumimoji="0" lang="ru-RU" altLang="ru-RU" sz="1600" b="0"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t> (1956-1995)</a:t>
            </a:r>
            <a:r>
              <a:rPr lang="ru-RU" altLang="ru-RU" sz="1600" dirty="0">
                <a:latin typeface="Times New Roman" panose="02020603050405020304" pitchFamily="18" charset="0"/>
                <a:cs typeface="Times New Roman" panose="02020603050405020304" pitchFamily="18" charset="0"/>
              </a:rPr>
              <a:t> </a:t>
            </a:r>
            <a:r>
              <a:rPr kumimoji="0" lang="ru-RU" altLang="ru-RU" sz="1600" b="0"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t>российский журналист, телеведущий.</a:t>
            </a:r>
          </a:p>
          <a:p>
            <a:pPr marR="0" lvl="0" indent="0" defTabSz="914400" rtl="0" eaLnBrk="0" fontAlgn="base" latinLnBrk="0" hangingPunct="0">
              <a:lnSpc>
                <a:spcPct val="100000"/>
              </a:lnSpc>
              <a:spcBef>
                <a:spcPct val="0"/>
              </a:spcBef>
              <a:spcAft>
                <a:spcPct val="0"/>
              </a:spcAft>
              <a:buClrTx/>
              <a:buSzTx/>
              <a:tabLst/>
            </a:pPr>
            <a:r>
              <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r>
            <a:br>
              <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r>
              <a:rPr kumimoji="0" lang="ru-RU" altLang="ru-RU" sz="1800" b="0" i="0" u="none" strike="noStrike" cap="none" normalizeH="0" baseline="0" dirty="0" smtClean="0">
                <a:ln>
                  <a:noFill/>
                </a:ln>
                <a:solidFill>
                  <a:schemeClr val="tx1"/>
                </a:solidFill>
                <a:effectLst/>
                <a:latin typeface="Arial" pitchFamily="34" charset="0"/>
                <a:cs typeface="Arial" pitchFamily="34" charset="0"/>
              </a:rPr>
              <a:t/>
            </a:r>
            <a:br>
              <a:rPr kumimoji="0" lang="ru-RU" altLang="ru-RU" sz="1800" b="0" i="0" u="none" strike="noStrike" cap="none" normalizeH="0" baseline="0" dirty="0" smtClean="0">
                <a:ln>
                  <a:noFill/>
                </a:ln>
                <a:solidFill>
                  <a:schemeClr val="tx1"/>
                </a:solidFill>
                <a:effectLst/>
                <a:latin typeface="Arial" pitchFamily="34" charset="0"/>
                <a:cs typeface="Arial" pitchFamily="34" charset="0"/>
              </a:rPr>
            </a:b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Прямоугольник 4"/>
          <p:cNvSpPr/>
          <p:nvPr/>
        </p:nvSpPr>
        <p:spPr>
          <a:xfrm>
            <a:off x="323528" y="404664"/>
            <a:ext cx="8352929" cy="523220"/>
          </a:xfrm>
          <a:prstGeom prst="rect">
            <a:avLst/>
          </a:prstGeom>
        </p:spPr>
        <p:txBody>
          <a:bodyPr wrap="square">
            <a:spAutoFit/>
          </a:bodyPr>
          <a:lstStyle/>
          <a:p>
            <a:r>
              <a:rPr lang="ru-RU" sz="2800" b="1" dirty="0" smtClean="0">
                <a:solidFill>
                  <a:schemeClr val="tx2">
                    <a:lumMod val="75000"/>
                  </a:schemeClr>
                </a:solidFill>
                <a:latin typeface="Times New Roman" panose="02020603050405020304" pitchFamily="18" charset="0"/>
                <a:cs typeface="Times New Roman" panose="02020603050405020304" pitchFamily="18" charset="0"/>
              </a:rPr>
              <a:t>Известные люди с именем Владислав:</a:t>
            </a:r>
          </a:p>
        </p:txBody>
      </p:sp>
      <p:sp>
        <p:nvSpPr>
          <p:cNvPr id="7" name="TextBox 6"/>
          <p:cNvSpPr txBox="1"/>
          <p:nvPr/>
        </p:nvSpPr>
        <p:spPr>
          <a:xfrm>
            <a:off x="8604448" y="6309320"/>
            <a:ext cx="539552" cy="369332"/>
          </a:xfrm>
          <a:prstGeom prst="rect">
            <a:avLst/>
          </a:prstGeom>
          <a:noFill/>
        </p:spPr>
        <p:txBody>
          <a:bodyPr wrap="square" rtlCol="0">
            <a:spAutoFit/>
          </a:bodyPr>
          <a:lstStyle/>
          <a:p>
            <a:r>
              <a:rPr lang="ru-RU" dirty="0" smtClean="0"/>
              <a:t>13</a:t>
            </a:r>
            <a:endParaRPr lang="ru-RU" dirty="0"/>
          </a:p>
        </p:txBody>
      </p:sp>
    </p:spTree>
    <p:extLst>
      <p:ext uri="{BB962C8B-B14F-4D97-AF65-F5344CB8AC3E}">
        <p14:creationId xmlns:p14="http://schemas.microsoft.com/office/powerpoint/2010/main" val="24229005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23528" y="1124744"/>
            <a:ext cx="8352928" cy="6093976"/>
          </a:xfrm>
          <a:prstGeom prst="rect">
            <a:avLst/>
          </a:prstGeom>
        </p:spPr>
        <p:txBody>
          <a:bodyPr wrap="square">
            <a:spAutoFit/>
          </a:bodyPr>
          <a:lstStyle/>
          <a:p>
            <a:pPr lvl="0" eaLnBrk="0" fontAlgn="base" hangingPunct="0">
              <a:spcBef>
                <a:spcPct val="0"/>
              </a:spcBef>
              <a:spcAft>
                <a:spcPct val="0"/>
              </a:spcAft>
            </a:pPr>
            <a:r>
              <a:rPr kumimoji="0" lang="ru-RU" altLang="ru-RU" b="1"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t>Владислав Иванович Пьявко</a:t>
            </a:r>
            <a:r>
              <a:rPr kumimoji="0" lang="ru-RU" altLang="ru-RU" b="0"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t> ( 1941 )</a:t>
            </a:r>
            <a: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r>
            <a:b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r>
              <a:rPr kumimoji="0" lang="ru-RU" altLang="ru-RU" b="0"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t>российский оперный певец (тенор), народный артист СССР.</a:t>
            </a:r>
          </a:p>
          <a:p>
            <a:pPr lvl="0" eaLnBrk="0" fontAlgn="base" hangingPunct="0">
              <a:spcBef>
                <a:spcPct val="0"/>
              </a:spcBef>
              <a:spcAft>
                <a:spcPct val="0"/>
              </a:spcAft>
            </a:pPr>
            <a: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r>
            <a:b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r>
              <a:rPr kumimoji="0" lang="ru-RU" altLang="ru-RU" b="1"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t>Владислав </a:t>
            </a:r>
            <a:r>
              <a:rPr kumimoji="0" lang="ru-RU" altLang="ru-RU" b="1" i="0" u="none" strike="noStrike" cap="none" normalizeH="0" baseline="0" dirty="0" err="1" smtClean="0">
                <a:ln>
                  <a:noFill/>
                </a:ln>
                <a:solidFill>
                  <a:srgbClr val="003399"/>
                </a:solidFill>
                <a:effectLst/>
                <a:latin typeface="Times New Roman" panose="02020603050405020304" pitchFamily="18" charset="0"/>
                <a:cs typeface="Times New Roman" panose="02020603050405020304" pitchFamily="18" charset="0"/>
              </a:rPr>
              <a:t>Реймонт</a:t>
            </a:r>
            <a:r>
              <a:rPr kumimoji="0" lang="ru-RU" altLang="ru-RU" b="0"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t> (1867-1925)</a:t>
            </a:r>
            <a: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r>
            <a:b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r>
              <a:rPr kumimoji="0" lang="ru-RU" altLang="ru-RU" b="0"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t>польский писатель, автор романов "Мужики", "Комедиантка", "Обетованная земля", лауреат Нобелевской премии по литературе 1924 года. </a:t>
            </a:r>
            <a: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r>
            <a:b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r>
            <a:b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r>
              <a:rPr kumimoji="0" lang="ru-RU" altLang="ru-RU" b="1"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t>Владислав Александрович </a:t>
            </a:r>
            <a:r>
              <a:rPr kumimoji="0" lang="ru-RU" altLang="ru-RU" b="1" i="0" u="none" strike="noStrike" cap="none" normalizeH="0" baseline="0" dirty="0" err="1" smtClean="0">
                <a:ln>
                  <a:noFill/>
                </a:ln>
                <a:solidFill>
                  <a:srgbClr val="003399"/>
                </a:solidFill>
                <a:effectLst/>
                <a:latin typeface="Times New Roman" panose="02020603050405020304" pitchFamily="18" charset="0"/>
                <a:cs typeface="Times New Roman" panose="02020603050405020304" pitchFamily="18" charset="0"/>
              </a:rPr>
              <a:t>Старевич</a:t>
            </a:r>
            <a:r>
              <a:rPr kumimoji="0" lang="ru-RU" altLang="ru-RU" b="0"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t> (1882-1965)</a:t>
            </a:r>
            <a: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r>
            <a:b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r>
              <a:rPr kumimoji="0" lang="ru-RU" altLang="ru-RU" b="0"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t>российский режиссер, художник, оператор, один из основоположников мультипликационного кино. </a:t>
            </a:r>
          </a:p>
          <a:p>
            <a:pPr lvl="0" eaLnBrk="0" fontAlgn="base" hangingPunct="0">
              <a:spcBef>
                <a:spcPct val="0"/>
              </a:spcBef>
              <a:spcAft>
                <a:spcPct val="0"/>
              </a:spcAft>
            </a:pPr>
            <a: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r>
            <a:b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r>
              <a:rPr kumimoji="0" lang="ru-RU" altLang="ru-RU"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Владислав Александрович Третьяк</a:t>
            </a:r>
            <a:r>
              <a:rPr kumimoji="0" lang="ru-RU" altLang="ru-RU" b="0"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( 1952 )</a:t>
            </a:r>
            <a:br>
              <a:rPr kumimoji="0" lang="ru-RU" altLang="ru-RU" b="0"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br>
            <a:r>
              <a:rPr kumimoji="0" lang="ru-RU" altLang="ru-RU" b="0"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t>российский хоккейный вратарь</a:t>
            </a:r>
            <a: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r>
            <a:b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r>
            <a:b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r>
              <a:rPr kumimoji="0" lang="ru-RU" altLang="ru-RU" b="1"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t>Владислав </a:t>
            </a:r>
            <a:r>
              <a:rPr kumimoji="0" lang="ru-RU" altLang="ru-RU" b="1" i="0" u="none" strike="noStrike" cap="none" normalizeH="0" baseline="0" dirty="0" err="1" smtClean="0">
                <a:ln>
                  <a:noFill/>
                </a:ln>
                <a:solidFill>
                  <a:srgbClr val="003399"/>
                </a:solidFill>
                <a:effectLst/>
                <a:latin typeface="Times New Roman" panose="02020603050405020304" pitchFamily="18" charset="0"/>
                <a:cs typeface="Times New Roman" panose="02020603050405020304" pitchFamily="18" charset="0"/>
              </a:rPr>
              <a:t>Фелицианович</a:t>
            </a:r>
            <a:r>
              <a:rPr kumimoji="0" lang="ru-RU" altLang="ru-RU" b="1"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t> Ходасевич</a:t>
            </a:r>
            <a:r>
              <a:rPr kumimoji="0" lang="ru-RU" altLang="ru-RU" b="0"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t> (1886-1939)</a:t>
            </a:r>
            <a: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r>
            <a:b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r>
              <a:rPr kumimoji="0" lang="ru-RU" altLang="ru-RU" b="0"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t>российский поэт.</a:t>
            </a:r>
          </a:p>
          <a:p>
            <a:pPr lvl="0" eaLnBrk="0" fontAlgn="base" hangingPunct="0">
              <a:spcBef>
                <a:spcPct val="0"/>
              </a:spcBef>
              <a:spcAft>
                <a:spcPct val="0"/>
              </a:spcAft>
            </a:pPr>
            <a: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r>
            <a:b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r>
              <a:rPr kumimoji="0" lang="ru-RU" altLang="ru-RU" b="1"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t>Владислав Шпильман</a:t>
            </a:r>
            <a:r>
              <a:rPr kumimoji="0" lang="ru-RU" altLang="ru-RU" b="0"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t> (1911-2000)</a:t>
            </a:r>
            <a: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r>
            <a:b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r>
              <a:rPr kumimoji="0" lang="ru-RU" altLang="ru-RU" b="0"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t>польский пианист, композитор. </a:t>
            </a:r>
            <a: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r>
            <a:b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r>
              <a:rPr kumimoji="0" lang="ru-RU" altLang="ru-RU" sz="2400" b="0" i="0" u="none" strike="noStrike" cap="none" normalizeH="0" baseline="0" dirty="0" smtClean="0">
                <a:ln>
                  <a:noFill/>
                </a:ln>
                <a:solidFill>
                  <a:schemeClr val="tx1"/>
                </a:solidFill>
                <a:effectLst/>
                <a:latin typeface="Arial" pitchFamily="34" charset="0"/>
                <a:cs typeface="Arial" pitchFamily="34" charset="0"/>
              </a:rPr>
              <a:t/>
            </a:r>
            <a:br>
              <a:rPr kumimoji="0" lang="ru-RU" altLang="ru-RU" sz="2400" b="0" i="0" u="none" strike="noStrike" cap="none" normalizeH="0" baseline="0" dirty="0" smtClean="0">
                <a:ln>
                  <a:noFill/>
                </a:ln>
                <a:solidFill>
                  <a:schemeClr val="tx1"/>
                </a:solidFill>
                <a:effectLst/>
                <a:latin typeface="Arial" pitchFamily="34" charset="0"/>
                <a:cs typeface="Arial" pitchFamily="34" charset="0"/>
              </a:rPr>
            </a:br>
            <a:endParaRPr kumimoji="0" lang="ru-RU" altLang="ru-R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395536" y="404664"/>
            <a:ext cx="8280920" cy="523220"/>
          </a:xfrm>
          <a:prstGeom prst="rect">
            <a:avLst/>
          </a:prstGeom>
        </p:spPr>
        <p:txBody>
          <a:bodyPr wrap="square">
            <a:spAutoFit/>
          </a:bodyPr>
          <a:lstStyle/>
          <a:p>
            <a:r>
              <a:rPr lang="ru-RU" sz="2800" b="1" dirty="0" smtClean="0">
                <a:solidFill>
                  <a:schemeClr val="tx2">
                    <a:lumMod val="75000"/>
                  </a:schemeClr>
                </a:solidFill>
                <a:latin typeface="Times New Roman" panose="02020603050405020304" pitchFamily="18" charset="0"/>
                <a:cs typeface="Times New Roman" panose="02020603050405020304" pitchFamily="18" charset="0"/>
              </a:rPr>
              <a:t>Известные люди с именем Владислав:</a:t>
            </a:r>
          </a:p>
        </p:txBody>
      </p:sp>
      <p:sp>
        <p:nvSpPr>
          <p:cNvPr id="5" name="TextBox 4"/>
          <p:cNvSpPr txBox="1"/>
          <p:nvPr/>
        </p:nvSpPr>
        <p:spPr>
          <a:xfrm>
            <a:off x="8748464" y="6525344"/>
            <a:ext cx="418704" cy="369332"/>
          </a:xfrm>
          <a:prstGeom prst="rect">
            <a:avLst/>
          </a:prstGeom>
          <a:noFill/>
        </p:spPr>
        <p:txBody>
          <a:bodyPr wrap="none" rtlCol="0">
            <a:spAutoFit/>
          </a:bodyPr>
          <a:lstStyle/>
          <a:p>
            <a:r>
              <a:rPr lang="ru-RU" dirty="0" smtClean="0"/>
              <a:t>14</a:t>
            </a:r>
            <a:endParaRPr lang="ru-RU" dirty="0"/>
          </a:p>
        </p:txBody>
      </p:sp>
    </p:spTree>
    <p:extLst>
      <p:ext uri="{BB962C8B-B14F-4D97-AF65-F5344CB8AC3E}">
        <p14:creationId xmlns:p14="http://schemas.microsoft.com/office/powerpoint/2010/main" val="1081354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67544" y="1844824"/>
            <a:ext cx="8208912" cy="3170099"/>
          </a:xfrm>
          <a:prstGeom prst="rect">
            <a:avLst/>
          </a:prstGeom>
        </p:spPr>
        <p:txBody>
          <a:bodyPr wrap="square">
            <a:spAutoFit/>
          </a:bodyPr>
          <a:lstStyle/>
          <a:p>
            <a:endParaRPr lang="ru-RU" sz="2000" b="1" dirty="0" smtClean="0">
              <a:solidFill>
                <a:schemeClr val="tx2">
                  <a:lumMod val="75000"/>
                </a:schemeClr>
              </a:solidFill>
              <a:latin typeface="Times New Roman" panose="02020603050405020304" pitchFamily="18" charset="0"/>
              <a:cs typeface="Times New Roman" panose="02020603050405020304" pitchFamily="18" charset="0"/>
            </a:endParaRPr>
          </a:p>
          <a:p>
            <a:pPr algn="ctr"/>
            <a:r>
              <a:rPr lang="ru-RU" sz="2000" b="1" dirty="0" smtClean="0">
                <a:solidFill>
                  <a:schemeClr val="tx2">
                    <a:lumMod val="75000"/>
                  </a:schemeClr>
                </a:solidFill>
                <a:latin typeface="Times New Roman" panose="02020603050405020304" pitchFamily="18" charset="0"/>
                <a:cs typeface="Times New Roman" panose="02020603050405020304" pitchFamily="18" charset="0"/>
              </a:rPr>
              <a:t>Плеяды</a:t>
            </a:r>
            <a:r>
              <a:rPr lang="ru-RU" sz="20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2000" b="1" dirty="0">
                <a:solidFill>
                  <a:schemeClr val="tx2">
                    <a:lumMod val="75000"/>
                  </a:schemeClr>
                </a:solidFill>
                <a:latin typeface="Times New Roman" panose="02020603050405020304" pitchFamily="18" charset="0"/>
                <a:cs typeface="Times New Roman" panose="02020603050405020304" pitchFamily="18" charset="0"/>
              </a:rPr>
              <a:t>и Гиады </a:t>
            </a:r>
          </a:p>
          <a:p>
            <a:pPr algn="ctr"/>
            <a:r>
              <a:rPr lang="ru-RU" sz="2000" dirty="0">
                <a:solidFill>
                  <a:schemeClr val="tx2">
                    <a:lumMod val="75000"/>
                  </a:schemeClr>
                </a:solidFill>
                <a:latin typeface="Times New Roman" panose="02020603050405020304" pitchFamily="18" charset="0"/>
                <a:cs typeface="Times New Roman" panose="02020603050405020304" pitchFamily="18" charset="0"/>
              </a:rPr>
              <a:t>В Тельце находятся два ярких </a:t>
            </a:r>
            <a:r>
              <a:rPr lang="ru-RU" sz="2000" dirty="0">
                <a:solidFill>
                  <a:schemeClr val="tx2">
                    <a:lumMod val="75000"/>
                  </a:schemeClr>
                </a:solidFill>
                <a:latin typeface="Times New Roman" panose="02020603050405020304" pitchFamily="18" charset="0"/>
                <a:cs typeface="Times New Roman" panose="02020603050405020304" pitchFamily="18" charset="0"/>
                <a:hlinkClick r:id="rId3" tooltip="Рассеянное скопление"/>
              </a:rPr>
              <a:t>рассеянных звёздных скопления</a:t>
            </a:r>
            <a:r>
              <a:rPr lang="ru-RU" sz="2000" dirty="0">
                <a:solidFill>
                  <a:schemeClr val="tx2">
                    <a:lumMod val="75000"/>
                  </a:schemeClr>
                </a:solidFill>
                <a:latin typeface="Times New Roman" panose="02020603050405020304" pitchFamily="18" charset="0"/>
                <a:cs typeface="Times New Roman" panose="02020603050405020304" pitchFamily="18" charset="0"/>
              </a:rPr>
              <a:t> — </a:t>
            </a:r>
            <a:r>
              <a:rPr lang="ru-RU" sz="2000" dirty="0">
                <a:solidFill>
                  <a:schemeClr val="tx2">
                    <a:lumMod val="75000"/>
                  </a:schemeClr>
                </a:solidFill>
                <a:latin typeface="Times New Roman" panose="02020603050405020304" pitchFamily="18" charset="0"/>
                <a:cs typeface="Times New Roman" panose="02020603050405020304" pitchFamily="18" charset="0"/>
                <a:hlinkClick r:id="rId4" tooltip="Гиады (звёздное скопление)"/>
              </a:rPr>
              <a:t>Гиады</a:t>
            </a:r>
            <a:r>
              <a:rPr lang="ru-RU" sz="2000" dirty="0">
                <a:solidFill>
                  <a:schemeClr val="tx2">
                    <a:lumMod val="75000"/>
                  </a:schemeClr>
                </a:solidFill>
                <a:latin typeface="Times New Roman" panose="02020603050405020304" pitchFamily="18" charset="0"/>
                <a:cs typeface="Times New Roman" panose="02020603050405020304" pitchFamily="18" charset="0"/>
              </a:rPr>
              <a:t> и </a:t>
            </a:r>
            <a:r>
              <a:rPr lang="ru-RU" sz="2000" dirty="0">
                <a:solidFill>
                  <a:schemeClr val="tx2">
                    <a:lumMod val="75000"/>
                  </a:schemeClr>
                </a:solidFill>
                <a:latin typeface="Times New Roman" panose="02020603050405020304" pitchFamily="18" charset="0"/>
                <a:cs typeface="Times New Roman" panose="02020603050405020304" pitchFamily="18" charset="0"/>
                <a:hlinkClick r:id="rId5" tooltip="Плеяды (звёздное скопление)"/>
              </a:rPr>
              <a:t>Плеяды</a:t>
            </a:r>
            <a:r>
              <a:rPr lang="ru-RU" sz="2000" dirty="0">
                <a:solidFill>
                  <a:schemeClr val="tx2">
                    <a:lumMod val="75000"/>
                  </a:schemeClr>
                </a:solidFill>
                <a:latin typeface="Times New Roman" panose="02020603050405020304" pitchFamily="18" charset="0"/>
                <a:cs typeface="Times New Roman" panose="02020603050405020304" pitchFamily="18" charset="0"/>
              </a:rPr>
              <a:t>.</a:t>
            </a:r>
          </a:p>
          <a:p>
            <a:pPr algn="ctr"/>
            <a:r>
              <a:rPr lang="ru-RU" sz="2000" dirty="0">
                <a:solidFill>
                  <a:schemeClr val="tx2">
                    <a:lumMod val="75000"/>
                  </a:schemeClr>
                </a:solidFill>
                <a:latin typeface="Times New Roman" panose="02020603050405020304" pitchFamily="18" charset="0"/>
                <a:cs typeface="Times New Roman" panose="02020603050405020304" pitchFamily="18" charset="0"/>
              </a:rPr>
              <a:t>Плеяды часто называют «Семь Сестёр» — это </a:t>
            </a:r>
            <a:r>
              <a:rPr lang="ru-RU" sz="2000" dirty="0">
                <a:solidFill>
                  <a:schemeClr val="tx2">
                    <a:lumMod val="75000"/>
                  </a:schemeClr>
                </a:solidFill>
                <a:latin typeface="Times New Roman" panose="02020603050405020304" pitchFamily="18" charset="0"/>
                <a:cs typeface="Times New Roman" panose="02020603050405020304" pitchFamily="18" charset="0"/>
                <a:hlinkClick r:id="rId3" tooltip="Рассеянное скопление"/>
              </a:rPr>
              <a:t>рассеянное скопление</a:t>
            </a:r>
            <a:r>
              <a:rPr lang="ru-RU" sz="2000" dirty="0">
                <a:solidFill>
                  <a:schemeClr val="tx2">
                    <a:lumMod val="75000"/>
                  </a:schemeClr>
                </a:solidFill>
                <a:latin typeface="Times New Roman" panose="02020603050405020304" pitchFamily="18" charset="0"/>
                <a:cs typeface="Times New Roman" panose="02020603050405020304" pitchFamily="18" charset="0"/>
              </a:rPr>
              <a:t>, одно из ближайших к нам (расстояние 410 </a:t>
            </a:r>
            <a:r>
              <a:rPr lang="ru-RU" sz="2000" dirty="0">
                <a:solidFill>
                  <a:schemeClr val="tx2">
                    <a:lumMod val="75000"/>
                  </a:schemeClr>
                </a:solidFill>
                <a:latin typeface="Times New Roman" panose="02020603050405020304" pitchFamily="18" charset="0"/>
                <a:cs typeface="Times New Roman" panose="02020603050405020304" pitchFamily="18" charset="0"/>
                <a:hlinkClick r:id="rId6" tooltip="Световой год"/>
              </a:rPr>
              <a:t>св. лет</a:t>
            </a:r>
            <a:r>
              <a:rPr lang="ru-RU" sz="2000" dirty="0">
                <a:solidFill>
                  <a:schemeClr val="tx2">
                    <a:lumMod val="75000"/>
                  </a:schemeClr>
                </a:solidFill>
                <a:latin typeface="Times New Roman" panose="02020603050405020304" pitchFamily="18" charset="0"/>
                <a:cs typeface="Times New Roman" panose="02020603050405020304" pitchFamily="18" charset="0"/>
              </a:rPr>
              <a:t>), содержащее </a:t>
            </a:r>
            <a:r>
              <a:rPr lang="ru-RU" sz="2000" dirty="0" err="1">
                <a:solidFill>
                  <a:schemeClr val="tx2">
                    <a:lumMod val="75000"/>
                  </a:schemeClr>
                </a:solidFill>
                <a:latin typeface="Times New Roman" panose="02020603050405020304" pitchFamily="18" charset="0"/>
                <a:cs typeface="Times New Roman" panose="02020603050405020304" pitchFamily="18" charset="0"/>
              </a:rPr>
              <a:t>ок</a:t>
            </a:r>
            <a:r>
              <a:rPr lang="ru-RU" sz="2000" dirty="0">
                <a:solidFill>
                  <a:schemeClr val="tx2">
                    <a:lumMod val="75000"/>
                  </a:schemeClr>
                </a:solidFill>
                <a:latin typeface="Times New Roman" panose="02020603050405020304" pitchFamily="18" charset="0"/>
                <a:cs typeface="Times New Roman" panose="02020603050405020304" pitchFamily="18" charset="0"/>
              </a:rPr>
              <a:t>. 500 звёзд, окутанных еле заметной </a:t>
            </a:r>
            <a:r>
              <a:rPr lang="ru-RU" sz="2000" dirty="0">
                <a:solidFill>
                  <a:schemeClr val="tx2">
                    <a:lumMod val="75000"/>
                  </a:schemeClr>
                </a:solidFill>
                <a:latin typeface="Times New Roman" panose="02020603050405020304" pitchFamily="18" charset="0"/>
                <a:cs typeface="Times New Roman" panose="02020603050405020304" pitchFamily="18" charset="0"/>
                <a:hlinkClick r:id="rId7" tooltip="Туманность"/>
              </a:rPr>
              <a:t>туманностью</a:t>
            </a:r>
            <a:r>
              <a:rPr lang="ru-RU" sz="2000" dirty="0">
                <a:solidFill>
                  <a:schemeClr val="tx2">
                    <a:lumMod val="75000"/>
                  </a:schemeClr>
                </a:solidFill>
                <a:latin typeface="Times New Roman" panose="02020603050405020304" pitchFamily="18" charset="0"/>
                <a:cs typeface="Times New Roman" panose="02020603050405020304" pitchFamily="18" charset="0"/>
              </a:rPr>
              <a:t>. Девять ярчайших звёзд лежат на поле диаметром чуть более 1°. Зоркий глаз различает в Плеядах 6 или даже 7 звёзд. Вместе они выглядят как маленький ковшик.</a:t>
            </a:r>
          </a:p>
          <a:p>
            <a:endParaRPr lang="ru-RU" sz="20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403647" y="404664"/>
            <a:ext cx="6222208" cy="707886"/>
          </a:xfrm>
          <a:prstGeom prst="rect">
            <a:avLst/>
          </a:prstGeom>
          <a:noFill/>
        </p:spPr>
        <p:txBody>
          <a:bodyPr wrap="square" lIns="91440" tIns="45720" rIns="91440" bIns="45720">
            <a:spAutoFit/>
          </a:bodyPr>
          <a:lstStyle/>
          <a:p>
            <a:pPr algn="ctr"/>
            <a:r>
              <a:rPr lang="ru-RU" sz="4000" b="1" cap="none" spc="0" dirty="0" smtClean="0">
                <a:ln w="12700">
                  <a:solidFill>
                    <a:schemeClr val="tx2">
                      <a:satMod val="155000"/>
                    </a:schemeClr>
                  </a:solidFill>
                  <a:prstDash val="solid"/>
                </a:ln>
                <a:solidFill>
                  <a:schemeClr val="tx2">
                    <a:lumMod val="75000"/>
                  </a:schemeClr>
                </a:solidFill>
              </a:rPr>
              <a:t>Характеристика созвездия</a:t>
            </a:r>
            <a:endParaRPr lang="ru-RU" sz="4000" b="1" cap="none" spc="0" dirty="0">
              <a:ln w="12700">
                <a:solidFill>
                  <a:schemeClr val="tx2">
                    <a:satMod val="155000"/>
                  </a:schemeClr>
                </a:solidFill>
                <a:prstDash val="solid"/>
              </a:ln>
              <a:solidFill>
                <a:schemeClr val="tx2">
                  <a:lumMod val="75000"/>
                </a:schemeClr>
              </a:solidFill>
            </a:endParaRPr>
          </a:p>
        </p:txBody>
      </p:sp>
      <p:sp>
        <p:nvSpPr>
          <p:cNvPr id="5" name="Прямоугольник 4"/>
          <p:cNvSpPr/>
          <p:nvPr/>
        </p:nvSpPr>
        <p:spPr>
          <a:xfrm>
            <a:off x="323528" y="332656"/>
            <a:ext cx="1080119" cy="769441"/>
          </a:xfrm>
          <a:prstGeom prst="rect">
            <a:avLst/>
          </a:prstGeom>
          <a:noFill/>
        </p:spPr>
        <p:txBody>
          <a:bodyPr wrap="square" lIns="91440" tIns="45720" rIns="91440" bIns="45720">
            <a:spAutoFit/>
          </a:bodyPr>
          <a:lstStyle/>
          <a:p>
            <a:pPr algn="ctr"/>
            <a:r>
              <a:rPr lang="ru-RU" sz="4400" b="1" cap="none" spc="0" dirty="0" smtClean="0">
                <a:ln w="12700">
                  <a:solidFill>
                    <a:schemeClr val="tx2">
                      <a:satMod val="155000"/>
                    </a:schemeClr>
                  </a:solidFill>
                  <a:prstDash val="solid"/>
                </a:ln>
                <a:solidFill>
                  <a:schemeClr val="tx2">
                    <a:lumMod val="75000"/>
                  </a:schemeClr>
                </a:solidFill>
              </a:rPr>
              <a:t>3.3.</a:t>
            </a:r>
            <a:endParaRPr lang="ru-RU" sz="4400" b="1" cap="none" spc="0" dirty="0">
              <a:ln w="12700">
                <a:solidFill>
                  <a:schemeClr val="tx2">
                    <a:satMod val="155000"/>
                  </a:schemeClr>
                </a:solidFill>
                <a:prstDash val="solid"/>
              </a:ln>
              <a:solidFill>
                <a:schemeClr val="tx2">
                  <a:lumMod val="75000"/>
                </a:schemeClr>
              </a:solidFill>
            </a:endParaRPr>
          </a:p>
        </p:txBody>
      </p:sp>
      <p:sp>
        <p:nvSpPr>
          <p:cNvPr id="6" name="TextBox 5"/>
          <p:cNvSpPr txBox="1"/>
          <p:nvPr/>
        </p:nvSpPr>
        <p:spPr>
          <a:xfrm>
            <a:off x="8676456" y="6525344"/>
            <a:ext cx="418704" cy="369332"/>
          </a:xfrm>
          <a:prstGeom prst="rect">
            <a:avLst/>
          </a:prstGeom>
          <a:noFill/>
        </p:spPr>
        <p:txBody>
          <a:bodyPr wrap="none" rtlCol="0">
            <a:spAutoFit/>
          </a:bodyPr>
          <a:lstStyle/>
          <a:p>
            <a:r>
              <a:rPr lang="ru-RU" dirty="0" smtClean="0"/>
              <a:t>15</a:t>
            </a:r>
            <a:endParaRPr lang="ru-RU" dirty="0"/>
          </a:p>
        </p:txBody>
      </p:sp>
    </p:spTree>
    <p:extLst>
      <p:ext uri="{BB962C8B-B14F-4D97-AF65-F5344CB8AC3E}">
        <p14:creationId xmlns:p14="http://schemas.microsoft.com/office/powerpoint/2010/main" val="24788052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17"/>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95536" y="1268759"/>
            <a:ext cx="8280920" cy="1938992"/>
          </a:xfrm>
          <a:prstGeom prst="rect">
            <a:avLst/>
          </a:prstGeom>
        </p:spPr>
        <p:txBody>
          <a:bodyPr wrap="square">
            <a:spAutoFit/>
          </a:bodyPr>
          <a:lstStyle/>
          <a:p>
            <a:pPr algn="ctr"/>
            <a:r>
              <a:rPr lang="ru-RU" sz="2000" b="1" dirty="0" err="1">
                <a:solidFill>
                  <a:schemeClr val="tx2">
                    <a:lumMod val="75000"/>
                  </a:schemeClr>
                </a:solidFill>
                <a:latin typeface="Times New Roman" panose="02020603050405020304" pitchFamily="18" charset="0"/>
                <a:cs typeface="Times New Roman" panose="02020603050405020304" pitchFamily="18" charset="0"/>
              </a:rPr>
              <a:t>Гиа́ды</a:t>
            </a:r>
            <a:r>
              <a:rPr lang="ru-RU" sz="2000" dirty="0">
                <a:solidFill>
                  <a:schemeClr val="tx2">
                    <a:lumMod val="75000"/>
                  </a:schemeClr>
                </a:solidFill>
                <a:latin typeface="Times New Roman" panose="02020603050405020304" pitchFamily="18" charset="0"/>
                <a:cs typeface="Times New Roman" panose="02020603050405020304" pitchFamily="18" charset="0"/>
              </a:rPr>
              <a:t> (</a:t>
            </a:r>
            <a:r>
              <a:rPr lang="ru-RU" sz="2000" u="sng" dirty="0">
                <a:solidFill>
                  <a:schemeClr val="tx2">
                    <a:lumMod val="75000"/>
                  </a:schemeClr>
                </a:solidFill>
                <a:latin typeface="Times New Roman" panose="02020603050405020304" pitchFamily="18" charset="0"/>
                <a:cs typeface="Times New Roman" panose="02020603050405020304" pitchFamily="18" charset="0"/>
                <a:hlinkClick r:id="rId3" tooltip="Греческий язык"/>
              </a:rPr>
              <a:t>греч.</a:t>
            </a:r>
            <a:r>
              <a:rPr lang="ru-RU" sz="2000" dirty="0">
                <a:solidFill>
                  <a:schemeClr val="tx2">
                    <a:lumMod val="75000"/>
                  </a:schemeClr>
                </a:solidFill>
                <a:latin typeface="Times New Roman" panose="02020603050405020304" pitchFamily="18" charset="0"/>
                <a:cs typeface="Times New Roman" panose="02020603050405020304" pitchFamily="18" charset="0"/>
              </a:rPr>
              <a:t> </a:t>
            </a:r>
            <a:r>
              <a:rPr lang="el-GR" sz="2000" dirty="0">
                <a:solidFill>
                  <a:schemeClr val="tx2">
                    <a:lumMod val="75000"/>
                  </a:schemeClr>
                </a:solidFill>
                <a:latin typeface="Times New Roman" panose="02020603050405020304" pitchFamily="18" charset="0"/>
                <a:cs typeface="Times New Roman" panose="02020603050405020304" pitchFamily="18" charset="0"/>
              </a:rPr>
              <a:t>Υάδες</a:t>
            </a:r>
            <a:r>
              <a:rPr lang="ru-RU" sz="2000" dirty="0">
                <a:solidFill>
                  <a:schemeClr val="tx2">
                    <a:lumMod val="75000"/>
                  </a:schemeClr>
                </a:solidFill>
                <a:latin typeface="Times New Roman" panose="02020603050405020304" pitchFamily="18" charset="0"/>
                <a:cs typeface="Times New Roman" panose="02020603050405020304" pitchFamily="18" charset="0"/>
              </a:rPr>
              <a:t> — «дождливые») — </a:t>
            </a:r>
            <a:r>
              <a:rPr lang="ru-RU" sz="2000" u="sng" dirty="0">
                <a:solidFill>
                  <a:schemeClr val="tx2">
                    <a:lumMod val="75000"/>
                  </a:schemeClr>
                </a:solidFill>
                <a:latin typeface="Times New Roman" panose="02020603050405020304" pitchFamily="18" charset="0"/>
                <a:cs typeface="Times New Roman" panose="02020603050405020304" pitchFamily="18" charset="0"/>
                <a:hlinkClick r:id="rId4" tooltip="Рассеянное скопление"/>
              </a:rPr>
              <a:t>рассеянное звёздное скопление</a:t>
            </a:r>
            <a:r>
              <a:rPr lang="ru-RU" sz="2000" dirty="0">
                <a:solidFill>
                  <a:schemeClr val="tx2">
                    <a:lumMod val="75000"/>
                  </a:schemeClr>
                </a:solidFill>
                <a:latin typeface="Times New Roman" panose="02020603050405020304" pitchFamily="18" charset="0"/>
                <a:cs typeface="Times New Roman" panose="02020603050405020304" pitchFamily="18" charset="0"/>
              </a:rPr>
              <a:t> в </a:t>
            </a:r>
            <a:r>
              <a:rPr lang="ru-RU" sz="2000" u="sng" dirty="0">
                <a:solidFill>
                  <a:schemeClr val="tx2">
                    <a:lumMod val="75000"/>
                  </a:schemeClr>
                </a:solidFill>
                <a:latin typeface="Times New Roman" panose="02020603050405020304" pitchFamily="18" charset="0"/>
                <a:cs typeface="Times New Roman" panose="02020603050405020304" pitchFamily="18" charset="0"/>
                <a:hlinkClick r:id="rId5" tooltip="Созвездие"/>
              </a:rPr>
              <a:t>созвездии</a:t>
            </a:r>
            <a:r>
              <a:rPr lang="ru-RU" sz="2000" dirty="0">
                <a:solidFill>
                  <a:schemeClr val="tx2">
                    <a:lumMod val="75000"/>
                  </a:schemeClr>
                </a:solidFill>
                <a:latin typeface="Times New Roman" panose="02020603050405020304" pitchFamily="18" charset="0"/>
                <a:cs typeface="Times New Roman" panose="02020603050405020304" pitchFamily="18" charset="0"/>
              </a:rPr>
              <a:t> </a:t>
            </a:r>
            <a:r>
              <a:rPr lang="ru-RU" sz="2000" u="sng" dirty="0">
                <a:solidFill>
                  <a:schemeClr val="tx2">
                    <a:lumMod val="75000"/>
                  </a:schemeClr>
                </a:solidFill>
                <a:latin typeface="Times New Roman" panose="02020603050405020304" pitchFamily="18" charset="0"/>
                <a:cs typeface="Times New Roman" panose="02020603050405020304" pitchFamily="18" charset="0"/>
                <a:hlinkClick r:id="rId6" tooltip="Телец (созвездие)"/>
              </a:rPr>
              <a:t>Тельца</a:t>
            </a:r>
            <a:r>
              <a:rPr lang="ru-RU" sz="2000" dirty="0">
                <a:solidFill>
                  <a:schemeClr val="tx2">
                    <a:lumMod val="75000"/>
                  </a:schemeClr>
                </a:solidFill>
                <a:latin typeface="Times New Roman" panose="02020603050405020304" pitchFamily="18" charset="0"/>
                <a:cs typeface="Times New Roman" panose="02020603050405020304" pitchFamily="18" charset="0"/>
              </a:rPr>
              <a:t>, видимое невооружённым глазом. Ярчайшие звёзды скопления образуют фигуру, похожую на букву «V» вместе с оранжевым </a:t>
            </a:r>
            <a:r>
              <a:rPr lang="ru-RU" sz="2000" u="sng" dirty="0" err="1">
                <a:solidFill>
                  <a:schemeClr val="tx2">
                    <a:lumMod val="75000"/>
                  </a:schemeClr>
                </a:solidFill>
                <a:latin typeface="Times New Roman" panose="02020603050405020304" pitchFamily="18" charset="0"/>
                <a:cs typeface="Times New Roman" panose="02020603050405020304" pitchFamily="18" charset="0"/>
                <a:hlinkClick r:id="rId7" tooltip="Альдебаран"/>
              </a:rPr>
              <a:t>Альдебараном</a:t>
            </a:r>
            <a:r>
              <a:rPr lang="ru-RU" sz="2000" dirty="0">
                <a:solidFill>
                  <a:schemeClr val="tx2">
                    <a:lumMod val="75000"/>
                  </a:schemeClr>
                </a:solidFill>
                <a:latin typeface="Times New Roman" panose="02020603050405020304" pitchFamily="18" charset="0"/>
                <a:cs typeface="Times New Roman" panose="02020603050405020304" pitchFamily="18" charset="0"/>
              </a:rPr>
              <a:t>, ярчайшей звездой Тельца. Сам </a:t>
            </a:r>
            <a:r>
              <a:rPr lang="ru-RU" sz="2000" dirty="0" err="1">
                <a:solidFill>
                  <a:schemeClr val="tx2">
                    <a:lumMod val="75000"/>
                  </a:schemeClr>
                </a:solidFill>
                <a:latin typeface="Times New Roman" panose="02020603050405020304" pitchFamily="18" charset="0"/>
                <a:cs typeface="Times New Roman" panose="02020603050405020304" pitchFamily="18" charset="0"/>
              </a:rPr>
              <a:t>Альдебаран</a:t>
            </a:r>
            <a:r>
              <a:rPr lang="ru-RU" sz="2000" dirty="0">
                <a:solidFill>
                  <a:schemeClr val="tx2">
                    <a:lumMod val="75000"/>
                  </a:schemeClr>
                </a:solidFill>
                <a:latin typeface="Times New Roman" panose="02020603050405020304" pitchFamily="18" charset="0"/>
                <a:cs typeface="Times New Roman" panose="02020603050405020304" pitchFamily="18" charset="0"/>
              </a:rPr>
              <a:t> в скопление не входит, а только проецируется на Гиады.</a:t>
            </a:r>
          </a:p>
          <a:p>
            <a:pPr algn="ctr"/>
            <a:r>
              <a:rPr lang="ru-RU" sz="2000" dirty="0">
                <a:solidFill>
                  <a:schemeClr val="tx2">
                    <a:lumMod val="75000"/>
                  </a:schemeClr>
                </a:solidFill>
                <a:latin typeface="Times New Roman" panose="02020603050405020304" pitchFamily="18" charset="0"/>
                <a:cs typeface="Times New Roman" panose="02020603050405020304" pitchFamily="18" charset="0"/>
              </a:rPr>
              <a:t> </a:t>
            </a:r>
          </a:p>
        </p:txBody>
      </p:sp>
      <p:pic>
        <p:nvPicPr>
          <p:cNvPr id="4" name="Рисунок 3" descr="http://yups.ucoz.ua/Vselennaya_publ/HYADES_Ris4.jpg"/>
          <p:cNvPicPr/>
          <p:nvPr/>
        </p:nvPicPr>
        <p:blipFill>
          <a:blip r:embed="rId8">
            <a:extLst>
              <a:ext uri="{28A0092B-C50C-407E-A947-70E740481C1C}">
                <a14:useLocalDpi xmlns:a14="http://schemas.microsoft.com/office/drawing/2010/main" val="0"/>
              </a:ext>
            </a:extLst>
          </a:blip>
          <a:srcRect/>
          <a:stretch>
            <a:fillRect/>
          </a:stretch>
        </p:blipFill>
        <p:spPr bwMode="auto">
          <a:xfrm>
            <a:off x="2123727" y="3242896"/>
            <a:ext cx="4896544" cy="2961000"/>
          </a:xfrm>
          <a:prstGeom prst="rect">
            <a:avLst/>
          </a:prstGeom>
          <a:noFill/>
          <a:ln>
            <a:noFill/>
          </a:ln>
          <a:effectLst>
            <a:glow rad="139700">
              <a:schemeClr val="accent1">
                <a:satMod val="175000"/>
                <a:alpha val="40000"/>
              </a:schemeClr>
            </a:glow>
          </a:effectLst>
        </p:spPr>
      </p:pic>
      <p:sp>
        <p:nvSpPr>
          <p:cNvPr id="5" name="Прямоугольник 4"/>
          <p:cNvSpPr/>
          <p:nvPr/>
        </p:nvSpPr>
        <p:spPr>
          <a:xfrm>
            <a:off x="395536" y="332656"/>
            <a:ext cx="8352928" cy="707886"/>
          </a:xfrm>
          <a:prstGeom prst="rect">
            <a:avLst/>
          </a:prstGeom>
        </p:spPr>
        <p:txBody>
          <a:bodyPr wrap="square">
            <a:spAutoFit/>
          </a:bodyPr>
          <a:lstStyle/>
          <a:p>
            <a:pPr algn="ctr"/>
            <a:r>
              <a:rPr lang="ru-RU" sz="4000" b="1" cap="none" spc="0" dirty="0" smtClean="0">
                <a:ln w="12700">
                  <a:solidFill>
                    <a:schemeClr val="tx2">
                      <a:satMod val="155000"/>
                    </a:schemeClr>
                  </a:solidFill>
                  <a:prstDash val="solid"/>
                </a:ln>
                <a:solidFill>
                  <a:schemeClr val="tx2">
                    <a:lumMod val="75000"/>
                  </a:schemeClr>
                </a:solidFill>
                <a:cs typeface="Times New Roman" panose="02020603050405020304" pitchFamily="18" charset="0"/>
              </a:rPr>
              <a:t>Характеристика созвездия</a:t>
            </a:r>
            <a:endParaRPr lang="ru-RU" sz="4000" b="1" cap="none" spc="0" dirty="0">
              <a:ln w="12700">
                <a:solidFill>
                  <a:schemeClr val="tx2">
                    <a:satMod val="155000"/>
                  </a:schemeClr>
                </a:solidFill>
                <a:prstDash val="solid"/>
              </a:ln>
              <a:solidFill>
                <a:schemeClr val="tx2">
                  <a:lumMod val="75000"/>
                </a:schemeClr>
              </a:solidFill>
              <a:cs typeface="Times New Roman" panose="02020603050405020304" pitchFamily="18" charset="0"/>
            </a:endParaRPr>
          </a:p>
        </p:txBody>
      </p:sp>
      <p:sp>
        <p:nvSpPr>
          <p:cNvPr id="6" name="TextBox 5"/>
          <p:cNvSpPr txBox="1"/>
          <p:nvPr/>
        </p:nvSpPr>
        <p:spPr>
          <a:xfrm>
            <a:off x="8748464" y="6362194"/>
            <a:ext cx="418704" cy="369332"/>
          </a:xfrm>
          <a:prstGeom prst="rect">
            <a:avLst/>
          </a:prstGeom>
          <a:noFill/>
        </p:spPr>
        <p:txBody>
          <a:bodyPr wrap="none" rtlCol="0">
            <a:spAutoFit/>
          </a:bodyPr>
          <a:lstStyle/>
          <a:p>
            <a:r>
              <a:rPr lang="ru-RU" dirty="0" smtClean="0"/>
              <a:t>16</a:t>
            </a:r>
            <a:endParaRPr lang="ru-RU" dirty="0"/>
          </a:p>
        </p:txBody>
      </p:sp>
    </p:spTree>
    <p:extLst>
      <p:ext uri="{BB962C8B-B14F-4D97-AF65-F5344CB8AC3E}">
        <p14:creationId xmlns:p14="http://schemas.microsoft.com/office/powerpoint/2010/main" val="1063734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95536" y="1196753"/>
            <a:ext cx="8352928" cy="1938992"/>
          </a:xfrm>
          <a:prstGeom prst="rect">
            <a:avLst/>
          </a:prstGeom>
        </p:spPr>
        <p:txBody>
          <a:bodyPr wrap="square">
            <a:spAutoFit/>
          </a:bodyPr>
          <a:lstStyle/>
          <a:p>
            <a:r>
              <a:rPr lang="ru-RU" sz="2000" b="1" dirty="0" err="1">
                <a:solidFill>
                  <a:schemeClr val="tx2">
                    <a:lumMod val="75000"/>
                  </a:schemeClr>
                </a:solidFill>
                <a:latin typeface="Times New Roman" panose="02020603050405020304" pitchFamily="18" charset="0"/>
                <a:cs typeface="Times New Roman" panose="02020603050405020304" pitchFamily="18" charset="0"/>
              </a:rPr>
              <a:t>Плея́ды</a:t>
            </a:r>
            <a:r>
              <a:rPr lang="ru-RU" sz="2000" dirty="0">
                <a:solidFill>
                  <a:schemeClr val="tx2">
                    <a:lumMod val="75000"/>
                  </a:schemeClr>
                </a:solidFill>
                <a:latin typeface="Times New Roman" panose="02020603050405020304" pitchFamily="18" charset="0"/>
                <a:cs typeface="Times New Roman" panose="02020603050405020304" pitchFamily="18" charset="0"/>
              </a:rPr>
              <a:t> (астрономическое обозначение — </a:t>
            </a:r>
            <a:r>
              <a:rPr lang="ru-RU" sz="2000" b="1" dirty="0">
                <a:solidFill>
                  <a:schemeClr val="tx2">
                    <a:lumMod val="75000"/>
                  </a:schemeClr>
                </a:solidFill>
                <a:latin typeface="Times New Roman" panose="02020603050405020304" pitchFamily="18" charset="0"/>
                <a:cs typeface="Times New Roman" panose="02020603050405020304" pitchFamily="18" charset="0"/>
              </a:rPr>
              <a:t>M45</a:t>
            </a:r>
            <a:r>
              <a:rPr lang="ru-RU" sz="2000" dirty="0">
                <a:solidFill>
                  <a:schemeClr val="tx2">
                    <a:lumMod val="75000"/>
                  </a:schemeClr>
                </a:solidFill>
                <a:latin typeface="Times New Roman" panose="02020603050405020304" pitchFamily="18" charset="0"/>
                <a:cs typeface="Times New Roman" panose="02020603050405020304" pitchFamily="18" charset="0"/>
              </a:rPr>
              <a:t>; иногда также используется собственное имя </a:t>
            </a:r>
            <a:r>
              <a:rPr lang="ru-RU" sz="2000" b="1" dirty="0">
                <a:solidFill>
                  <a:schemeClr val="tx2">
                    <a:lumMod val="75000"/>
                  </a:schemeClr>
                </a:solidFill>
                <a:latin typeface="Times New Roman" panose="02020603050405020304" pitchFamily="18" charset="0"/>
                <a:cs typeface="Times New Roman" panose="02020603050405020304" pitchFamily="18" charset="0"/>
              </a:rPr>
              <a:t>Семь сестёр</a:t>
            </a:r>
            <a:r>
              <a:rPr lang="ru-RU" sz="2000" dirty="0">
                <a:solidFill>
                  <a:schemeClr val="tx2">
                    <a:lumMod val="75000"/>
                  </a:schemeClr>
                </a:solidFill>
                <a:latin typeface="Times New Roman" panose="02020603050405020304" pitchFamily="18" charset="0"/>
                <a:cs typeface="Times New Roman" panose="02020603050405020304" pitchFamily="18" charset="0"/>
              </a:rPr>
              <a:t>, старинное русское название — </a:t>
            </a:r>
            <a:r>
              <a:rPr lang="ru-RU" sz="2000" b="1" dirty="0">
                <a:solidFill>
                  <a:schemeClr val="tx2">
                    <a:lumMod val="75000"/>
                  </a:schemeClr>
                </a:solidFill>
                <a:latin typeface="Times New Roman" panose="02020603050405020304" pitchFamily="18" charset="0"/>
                <a:cs typeface="Times New Roman" panose="02020603050405020304" pitchFamily="18" charset="0"/>
              </a:rPr>
              <a:t>Стожары</a:t>
            </a:r>
            <a:r>
              <a:rPr lang="ru-RU" sz="2000" dirty="0">
                <a:solidFill>
                  <a:schemeClr val="tx2">
                    <a:lumMod val="75000"/>
                  </a:schemeClr>
                </a:solidFill>
                <a:latin typeface="Times New Roman" panose="02020603050405020304" pitchFamily="18" charset="0"/>
                <a:cs typeface="Times New Roman" panose="02020603050405020304" pitchFamily="18" charset="0"/>
              </a:rPr>
              <a:t> или </a:t>
            </a:r>
            <a:r>
              <a:rPr lang="ru-RU" sz="2000" b="1" dirty="0" err="1">
                <a:solidFill>
                  <a:schemeClr val="tx2">
                    <a:lumMod val="75000"/>
                  </a:schemeClr>
                </a:solidFill>
                <a:latin typeface="Times New Roman" panose="02020603050405020304" pitchFamily="18" charset="0"/>
                <a:cs typeface="Times New Roman" panose="02020603050405020304" pitchFamily="18" charset="0"/>
              </a:rPr>
              <a:t>Волосожары</a:t>
            </a:r>
            <a:r>
              <a:rPr lang="ru-RU" sz="2000" dirty="0">
                <a:solidFill>
                  <a:schemeClr val="tx2">
                    <a:lumMod val="75000"/>
                  </a:schemeClr>
                </a:solidFill>
                <a:latin typeface="Times New Roman" panose="02020603050405020304" pitchFamily="18" charset="0"/>
                <a:cs typeface="Times New Roman" panose="02020603050405020304" pitchFamily="18" charset="0"/>
              </a:rPr>
              <a:t>, в Библии и Торе — </a:t>
            </a:r>
            <a:r>
              <a:rPr lang="ru-RU" sz="2000" b="1" dirty="0">
                <a:solidFill>
                  <a:schemeClr val="tx2">
                    <a:lumMod val="75000"/>
                  </a:schemeClr>
                </a:solidFill>
                <a:latin typeface="Times New Roman" panose="02020603050405020304" pitchFamily="18" charset="0"/>
                <a:cs typeface="Times New Roman" panose="02020603050405020304" pitchFamily="18" charset="0"/>
              </a:rPr>
              <a:t>Кима</a:t>
            </a:r>
            <a:r>
              <a:rPr lang="ru-RU" sz="2000" dirty="0">
                <a:solidFill>
                  <a:schemeClr val="tx2">
                    <a:lumMod val="75000"/>
                  </a:schemeClr>
                </a:solidFill>
                <a:latin typeface="Times New Roman" panose="02020603050405020304" pitchFamily="18" charset="0"/>
                <a:cs typeface="Times New Roman" panose="02020603050405020304" pitchFamily="18" charset="0"/>
              </a:rPr>
              <a:t>) — </a:t>
            </a:r>
            <a:r>
              <a:rPr lang="ru-RU" sz="2000" u="sng" dirty="0">
                <a:solidFill>
                  <a:schemeClr val="tx2">
                    <a:lumMod val="75000"/>
                  </a:schemeClr>
                </a:solidFill>
                <a:latin typeface="Times New Roman" panose="02020603050405020304" pitchFamily="18" charset="0"/>
                <a:cs typeface="Times New Roman" panose="02020603050405020304" pitchFamily="18" charset="0"/>
                <a:hlinkClick r:id="rId3" tooltip="Рассеянное скопление"/>
              </a:rPr>
              <a:t>рассеянное скопление</a:t>
            </a:r>
            <a:r>
              <a:rPr lang="ru-RU" sz="2000" dirty="0">
                <a:solidFill>
                  <a:schemeClr val="tx2">
                    <a:lumMod val="75000"/>
                  </a:schemeClr>
                </a:solidFill>
                <a:latin typeface="Times New Roman" panose="02020603050405020304" pitchFamily="18" charset="0"/>
                <a:cs typeface="Times New Roman" panose="02020603050405020304" pitchFamily="18" charset="0"/>
              </a:rPr>
              <a:t> в </a:t>
            </a:r>
            <a:r>
              <a:rPr lang="ru-RU" sz="2000" u="sng" dirty="0">
                <a:solidFill>
                  <a:schemeClr val="tx2">
                    <a:lumMod val="75000"/>
                  </a:schemeClr>
                </a:solidFill>
                <a:latin typeface="Times New Roman" panose="02020603050405020304" pitchFamily="18" charset="0"/>
                <a:cs typeface="Times New Roman" panose="02020603050405020304" pitchFamily="18" charset="0"/>
                <a:hlinkClick r:id="rId4" tooltip="Созвездие"/>
              </a:rPr>
              <a:t>созвездии</a:t>
            </a:r>
            <a:r>
              <a:rPr lang="ru-RU" sz="2000" dirty="0">
                <a:solidFill>
                  <a:schemeClr val="tx2">
                    <a:lumMod val="75000"/>
                  </a:schemeClr>
                </a:solidFill>
                <a:latin typeface="Times New Roman" panose="02020603050405020304" pitchFamily="18" charset="0"/>
                <a:cs typeface="Times New Roman" panose="02020603050405020304" pitchFamily="18" charset="0"/>
              </a:rPr>
              <a:t> </a:t>
            </a:r>
            <a:r>
              <a:rPr lang="ru-RU" sz="2000" u="sng" dirty="0">
                <a:solidFill>
                  <a:schemeClr val="tx2">
                    <a:lumMod val="75000"/>
                  </a:schemeClr>
                </a:solidFill>
                <a:latin typeface="Times New Roman" panose="02020603050405020304" pitchFamily="18" charset="0"/>
                <a:cs typeface="Times New Roman" panose="02020603050405020304" pitchFamily="18" charset="0"/>
                <a:hlinkClick r:id="rId5" tooltip="Телец (созвездие)"/>
              </a:rPr>
              <a:t>Тельца</a:t>
            </a:r>
            <a:r>
              <a:rPr lang="ru-RU" sz="2000" dirty="0">
                <a:solidFill>
                  <a:schemeClr val="tx2">
                    <a:lumMod val="75000"/>
                  </a:schemeClr>
                </a:solidFill>
                <a:latin typeface="Times New Roman" panose="02020603050405020304" pitchFamily="18" charset="0"/>
                <a:cs typeface="Times New Roman" panose="02020603050405020304" pitchFamily="18" charset="0"/>
              </a:rPr>
              <a:t>; одно из ближайших к </a:t>
            </a:r>
            <a:r>
              <a:rPr lang="ru-RU" sz="2000" u="sng" dirty="0">
                <a:solidFill>
                  <a:schemeClr val="tx2">
                    <a:lumMod val="75000"/>
                  </a:schemeClr>
                </a:solidFill>
                <a:latin typeface="Times New Roman" panose="02020603050405020304" pitchFamily="18" charset="0"/>
                <a:cs typeface="Times New Roman" panose="02020603050405020304" pitchFamily="18" charset="0"/>
                <a:hlinkClick r:id="rId6" tooltip="Земля"/>
              </a:rPr>
              <a:t>Земле</a:t>
            </a:r>
            <a:r>
              <a:rPr lang="ru-RU" sz="2000" dirty="0">
                <a:solidFill>
                  <a:schemeClr val="tx2">
                    <a:lumMod val="75000"/>
                  </a:schemeClr>
                </a:solidFill>
                <a:latin typeface="Times New Roman" panose="02020603050405020304" pitchFamily="18" charset="0"/>
                <a:cs typeface="Times New Roman" panose="02020603050405020304" pitchFamily="18" charset="0"/>
              </a:rPr>
              <a:t> и одно из наиболее заметных для </a:t>
            </a:r>
            <a:r>
              <a:rPr lang="ru-RU" sz="2000" u="sng" dirty="0">
                <a:solidFill>
                  <a:schemeClr val="tx2">
                    <a:lumMod val="75000"/>
                  </a:schemeClr>
                </a:solidFill>
                <a:latin typeface="Times New Roman" panose="02020603050405020304" pitchFamily="18" charset="0"/>
                <a:cs typeface="Times New Roman" panose="02020603050405020304" pitchFamily="18" charset="0"/>
                <a:hlinkClick r:id="rId7" tooltip="Невооружённый глаз"/>
              </a:rPr>
              <a:t>невооружённого глаза</a:t>
            </a:r>
            <a:r>
              <a:rPr lang="ru-RU" sz="2000" dirty="0">
                <a:solidFill>
                  <a:schemeClr val="tx2">
                    <a:lumMod val="75000"/>
                  </a:schemeClr>
                </a:solidFill>
                <a:latin typeface="Times New Roman" panose="02020603050405020304" pitchFamily="18" charset="0"/>
                <a:cs typeface="Times New Roman" panose="02020603050405020304" pitchFamily="18" charset="0"/>
              </a:rPr>
              <a:t> звёздных скоплений.</a:t>
            </a:r>
          </a:p>
        </p:txBody>
      </p:sp>
      <p:pic>
        <p:nvPicPr>
          <p:cNvPr id="4" name="Рисунок 3" descr="File:Pleiades large ru.jpg">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1835696" y="2924945"/>
            <a:ext cx="5706516" cy="3384376"/>
          </a:xfrm>
          <a:prstGeom prst="rect">
            <a:avLst/>
          </a:prstGeom>
          <a:noFill/>
          <a:ln>
            <a:noFill/>
          </a:ln>
          <a:effectLst>
            <a:glow rad="139700">
              <a:schemeClr val="accent1">
                <a:satMod val="175000"/>
                <a:alpha val="40000"/>
              </a:schemeClr>
            </a:glow>
          </a:effectLst>
        </p:spPr>
      </p:pic>
      <p:sp>
        <p:nvSpPr>
          <p:cNvPr id="5" name="Прямоугольник 4"/>
          <p:cNvSpPr/>
          <p:nvPr/>
        </p:nvSpPr>
        <p:spPr>
          <a:xfrm>
            <a:off x="395536" y="476672"/>
            <a:ext cx="8280920" cy="707886"/>
          </a:xfrm>
          <a:prstGeom prst="rect">
            <a:avLst/>
          </a:prstGeom>
        </p:spPr>
        <p:txBody>
          <a:bodyPr wrap="square">
            <a:spAutoFit/>
          </a:bodyPr>
          <a:lstStyle/>
          <a:p>
            <a:pPr algn="ctr"/>
            <a:r>
              <a:rPr lang="ru-RU" sz="4000" b="1" cap="none" spc="0" dirty="0" smtClean="0">
                <a:ln w="12700">
                  <a:solidFill>
                    <a:schemeClr val="tx2">
                      <a:satMod val="155000"/>
                    </a:schemeClr>
                  </a:solidFill>
                  <a:prstDash val="solid"/>
                </a:ln>
                <a:solidFill>
                  <a:schemeClr val="tx2">
                    <a:lumMod val="75000"/>
                  </a:schemeClr>
                </a:solidFill>
              </a:rPr>
              <a:t>Характеристика созвездия</a:t>
            </a:r>
            <a:endParaRPr lang="ru-RU" sz="4000" b="1" cap="none" spc="0" dirty="0">
              <a:ln w="12700">
                <a:solidFill>
                  <a:schemeClr val="tx2">
                    <a:satMod val="155000"/>
                  </a:schemeClr>
                </a:solidFill>
                <a:prstDash val="solid"/>
              </a:ln>
              <a:solidFill>
                <a:schemeClr val="tx2">
                  <a:lumMod val="75000"/>
                </a:schemeClr>
              </a:solidFill>
            </a:endParaRPr>
          </a:p>
        </p:txBody>
      </p:sp>
      <p:sp>
        <p:nvSpPr>
          <p:cNvPr id="7" name="TextBox 6"/>
          <p:cNvSpPr txBox="1"/>
          <p:nvPr/>
        </p:nvSpPr>
        <p:spPr>
          <a:xfrm>
            <a:off x="8604448" y="6309321"/>
            <a:ext cx="418704" cy="369332"/>
          </a:xfrm>
          <a:prstGeom prst="rect">
            <a:avLst/>
          </a:prstGeom>
          <a:noFill/>
        </p:spPr>
        <p:txBody>
          <a:bodyPr wrap="none" rtlCol="0">
            <a:spAutoFit/>
          </a:bodyPr>
          <a:lstStyle/>
          <a:p>
            <a:r>
              <a:rPr lang="ru-RU" dirty="0" smtClean="0"/>
              <a:t>17</a:t>
            </a:r>
            <a:endParaRPr lang="ru-RU" dirty="0"/>
          </a:p>
        </p:txBody>
      </p:sp>
    </p:spTree>
    <p:extLst>
      <p:ext uri="{BB962C8B-B14F-4D97-AF65-F5344CB8AC3E}">
        <p14:creationId xmlns:p14="http://schemas.microsoft.com/office/powerpoint/2010/main" val="869702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95536" y="1268760"/>
            <a:ext cx="8280920" cy="4093428"/>
          </a:xfrm>
          <a:prstGeom prst="rect">
            <a:avLst/>
          </a:prstGeom>
        </p:spPr>
        <p:txBody>
          <a:bodyPr wrap="square">
            <a:spAutoFit/>
          </a:bodyPr>
          <a:lstStyle/>
          <a:p>
            <a:r>
              <a:rPr lang="ru-RU" sz="2000" b="1" dirty="0" err="1">
                <a:solidFill>
                  <a:schemeClr val="tx2">
                    <a:lumMod val="75000"/>
                  </a:schemeClr>
                </a:solidFill>
                <a:latin typeface="Times New Roman" panose="02020603050405020304" pitchFamily="18" charset="0"/>
                <a:cs typeface="Times New Roman" panose="02020603050405020304" pitchFamily="18" charset="0"/>
              </a:rPr>
              <a:t>Альдебаран</a:t>
            </a:r>
            <a:r>
              <a:rPr lang="ru-RU" sz="2000" b="1" dirty="0">
                <a:solidFill>
                  <a:schemeClr val="tx2">
                    <a:lumMod val="75000"/>
                  </a:schemeClr>
                </a:solidFill>
                <a:latin typeface="Times New Roman" panose="02020603050405020304" pitchFamily="18" charset="0"/>
                <a:cs typeface="Times New Roman" panose="02020603050405020304" pitchFamily="18" charset="0"/>
              </a:rPr>
              <a:t> </a:t>
            </a:r>
          </a:p>
          <a:p>
            <a:r>
              <a:rPr lang="ru-RU" sz="2000" dirty="0">
                <a:solidFill>
                  <a:schemeClr val="tx2">
                    <a:lumMod val="75000"/>
                  </a:schemeClr>
                </a:solidFill>
                <a:latin typeface="Times New Roman" panose="02020603050405020304" pitchFamily="18" charset="0"/>
                <a:cs typeface="Times New Roman" panose="02020603050405020304" pitchFamily="18" charset="0"/>
              </a:rPr>
              <a:t>На восточном краю Гиад расположена не относящаяся к ним яркая оранжевая звезда </a:t>
            </a:r>
            <a:r>
              <a:rPr lang="ru-RU" sz="2000" dirty="0" err="1">
                <a:solidFill>
                  <a:schemeClr val="tx2">
                    <a:lumMod val="75000"/>
                  </a:schemeClr>
                </a:solidFill>
                <a:latin typeface="Times New Roman" panose="02020603050405020304" pitchFamily="18" charset="0"/>
                <a:cs typeface="Times New Roman" panose="02020603050405020304" pitchFamily="18" charset="0"/>
                <a:hlinkClick r:id="rId3" tooltip="Альдебаран"/>
              </a:rPr>
              <a:t>Альдебаран</a:t>
            </a:r>
            <a:r>
              <a:rPr lang="ru-RU" sz="2000" dirty="0">
                <a:solidFill>
                  <a:schemeClr val="tx2">
                    <a:lumMod val="75000"/>
                  </a:schemeClr>
                </a:solidFill>
                <a:latin typeface="Times New Roman" panose="02020603050405020304" pitchFamily="18" charset="0"/>
                <a:cs typeface="Times New Roman" panose="02020603050405020304" pitchFamily="18" charset="0"/>
              </a:rPr>
              <a:t> (α Тельца), что по-арабски (</a:t>
            </a:r>
            <a:r>
              <a:rPr lang="ru-RU" sz="2000" dirty="0" err="1">
                <a:solidFill>
                  <a:schemeClr val="tx2">
                    <a:lumMod val="75000"/>
                  </a:schemeClr>
                </a:solidFill>
                <a:latin typeface="Times New Roman" panose="02020603050405020304" pitchFamily="18" charset="0"/>
                <a:cs typeface="Times New Roman" panose="02020603050405020304" pitchFamily="18" charset="0"/>
              </a:rPr>
              <a:t>الدبران</a:t>
            </a:r>
            <a:r>
              <a:rPr lang="ru-RU" sz="2000" dirty="0">
                <a:solidFill>
                  <a:schemeClr val="tx2">
                    <a:lumMod val="75000"/>
                  </a:schemeClr>
                </a:solidFill>
                <a:latin typeface="Times New Roman" panose="02020603050405020304" pitchFamily="18" charset="0"/>
                <a:cs typeface="Times New Roman" panose="02020603050405020304" pitchFamily="18" charset="0"/>
              </a:rPr>
              <a:t>, </a:t>
            </a:r>
            <a:r>
              <a:rPr lang="ru-RU" sz="2000" dirty="0" err="1">
                <a:solidFill>
                  <a:schemeClr val="tx2">
                    <a:lumMod val="75000"/>
                  </a:schemeClr>
                </a:solidFill>
                <a:latin typeface="Times New Roman" panose="02020603050405020304" pitchFamily="18" charset="0"/>
                <a:cs typeface="Times New Roman" panose="02020603050405020304" pitchFamily="18" charset="0"/>
              </a:rPr>
              <a:t>al-dabarān</a:t>
            </a:r>
            <a:r>
              <a:rPr lang="ru-RU" sz="2000" dirty="0">
                <a:solidFill>
                  <a:schemeClr val="tx2">
                    <a:lumMod val="75000"/>
                  </a:schemeClr>
                </a:solidFill>
                <a:latin typeface="Times New Roman" panose="02020603050405020304" pitchFamily="18" charset="0"/>
                <a:cs typeface="Times New Roman" panose="02020603050405020304" pitchFamily="18" charset="0"/>
              </a:rPr>
              <a:t>) значит «идущая вослед»; раньше её часто называли Воловий Глаз. Это </a:t>
            </a:r>
            <a:r>
              <a:rPr lang="ru-RU" sz="2000" dirty="0">
                <a:solidFill>
                  <a:schemeClr val="tx2">
                    <a:lumMod val="75000"/>
                  </a:schemeClr>
                </a:solidFill>
                <a:latin typeface="Times New Roman" panose="02020603050405020304" pitchFamily="18" charset="0"/>
                <a:cs typeface="Times New Roman" panose="02020603050405020304" pitchFamily="18" charset="0"/>
                <a:hlinkClick r:id="rId4" tooltip="Список самых ярких звёзд"/>
              </a:rPr>
              <a:t>14-я по яркости</a:t>
            </a:r>
            <a:r>
              <a:rPr lang="ru-RU" sz="2000" dirty="0">
                <a:solidFill>
                  <a:schemeClr val="tx2">
                    <a:lumMod val="75000"/>
                  </a:schemeClr>
                </a:solidFill>
                <a:latin typeface="Times New Roman" panose="02020603050405020304" pitchFamily="18" charset="0"/>
                <a:cs typeface="Times New Roman" panose="02020603050405020304" pitchFamily="18" charset="0"/>
              </a:rPr>
              <a:t> звезда на небе, её </a:t>
            </a:r>
            <a:r>
              <a:rPr lang="ru-RU" sz="2000" dirty="0">
                <a:solidFill>
                  <a:schemeClr val="tx2">
                    <a:lumMod val="75000"/>
                  </a:schemeClr>
                </a:solidFill>
                <a:latin typeface="Times New Roman" panose="02020603050405020304" pitchFamily="18" charset="0"/>
                <a:cs typeface="Times New Roman" panose="02020603050405020304" pitchFamily="18" charset="0"/>
                <a:hlinkClick r:id="rId5" tooltip="Звёздная величина"/>
              </a:rPr>
              <a:t>блеск</a:t>
            </a:r>
            <a:r>
              <a:rPr lang="ru-RU" sz="2000" dirty="0">
                <a:solidFill>
                  <a:schemeClr val="tx2">
                    <a:lumMod val="75000"/>
                  </a:schemeClr>
                </a:solidFill>
                <a:latin typeface="Times New Roman" panose="02020603050405020304" pitchFamily="18" charset="0"/>
                <a:cs typeface="Times New Roman" panose="02020603050405020304" pitchFamily="18" charset="0"/>
              </a:rPr>
              <a:t> меняется от 0,78 до 0,93 звёздной величины; вместе со своим компаньоном — </a:t>
            </a:r>
            <a:r>
              <a:rPr lang="ru-RU" sz="2000" dirty="0">
                <a:solidFill>
                  <a:schemeClr val="tx2">
                    <a:lumMod val="75000"/>
                  </a:schemeClr>
                </a:solidFill>
                <a:latin typeface="Times New Roman" panose="02020603050405020304" pitchFamily="18" charset="0"/>
                <a:cs typeface="Times New Roman" panose="02020603050405020304" pitchFamily="18" charset="0"/>
                <a:hlinkClick r:id="rId6" tooltip="Красный карлик"/>
              </a:rPr>
              <a:t>красным карликом</a:t>
            </a:r>
            <a:r>
              <a:rPr lang="ru-RU" sz="2000" dirty="0">
                <a:solidFill>
                  <a:schemeClr val="tx2">
                    <a:lumMod val="75000"/>
                  </a:schemeClr>
                </a:solidFill>
                <a:latin typeface="Times New Roman" panose="02020603050405020304" pitchFamily="18" charset="0"/>
                <a:cs typeface="Times New Roman" panose="02020603050405020304" pitchFamily="18" charset="0"/>
              </a:rPr>
              <a:t> 13-й величины — она удалена на 68 св. лет.</a:t>
            </a:r>
          </a:p>
          <a:p>
            <a:pPr algn="r"/>
            <a:endParaRPr lang="ru-RU" sz="2000" b="1" dirty="0" smtClean="0">
              <a:solidFill>
                <a:schemeClr val="tx2">
                  <a:lumMod val="75000"/>
                </a:schemeClr>
              </a:solidFill>
              <a:latin typeface="Times New Roman" panose="02020603050405020304" pitchFamily="18" charset="0"/>
              <a:cs typeface="Times New Roman" panose="02020603050405020304" pitchFamily="18" charset="0"/>
            </a:endParaRPr>
          </a:p>
          <a:p>
            <a:pPr algn="r"/>
            <a:endParaRPr lang="ru-RU" sz="2000" b="1" dirty="0">
              <a:solidFill>
                <a:schemeClr val="tx2">
                  <a:lumMod val="75000"/>
                </a:schemeClr>
              </a:solidFill>
              <a:latin typeface="Times New Roman" panose="02020603050405020304" pitchFamily="18" charset="0"/>
              <a:cs typeface="Times New Roman" panose="02020603050405020304" pitchFamily="18" charset="0"/>
            </a:endParaRPr>
          </a:p>
          <a:p>
            <a:pPr algn="r"/>
            <a:endParaRPr lang="ru-RU" sz="2000" b="1" dirty="0" smtClean="0">
              <a:solidFill>
                <a:schemeClr val="tx2">
                  <a:lumMod val="75000"/>
                </a:schemeClr>
              </a:solidFill>
              <a:latin typeface="Times New Roman" panose="02020603050405020304" pitchFamily="18" charset="0"/>
              <a:cs typeface="Times New Roman" panose="02020603050405020304" pitchFamily="18" charset="0"/>
            </a:endParaRPr>
          </a:p>
          <a:p>
            <a:pPr algn="r"/>
            <a:r>
              <a:rPr lang="ru-RU" sz="2000" b="1" dirty="0" err="1" smtClean="0">
                <a:solidFill>
                  <a:schemeClr val="tx2">
                    <a:lumMod val="75000"/>
                  </a:schemeClr>
                </a:solidFill>
                <a:latin typeface="Times New Roman" panose="02020603050405020304" pitchFamily="18" charset="0"/>
                <a:cs typeface="Times New Roman" panose="02020603050405020304" pitchFamily="18" charset="0"/>
              </a:rPr>
              <a:t>Альдебара́н</a:t>
            </a:r>
            <a:r>
              <a:rPr lang="ru-RU" sz="2000" dirty="0">
                <a:solidFill>
                  <a:schemeClr val="tx2">
                    <a:lumMod val="75000"/>
                  </a:schemeClr>
                </a:solidFill>
                <a:latin typeface="Times New Roman" panose="02020603050405020304" pitchFamily="18" charset="0"/>
                <a:cs typeface="Times New Roman" panose="02020603050405020304" pitchFamily="18" charset="0"/>
              </a:rPr>
              <a:t>, (α </a:t>
            </a:r>
            <a:r>
              <a:rPr lang="ru-RU" sz="2000" dirty="0" err="1">
                <a:solidFill>
                  <a:schemeClr val="tx2">
                    <a:lumMod val="75000"/>
                  </a:schemeClr>
                </a:solidFill>
                <a:latin typeface="Times New Roman" panose="02020603050405020304" pitchFamily="18" charset="0"/>
                <a:cs typeface="Times New Roman" panose="02020603050405020304" pitchFamily="18" charset="0"/>
              </a:rPr>
              <a:t>Tau</a:t>
            </a:r>
            <a:r>
              <a:rPr lang="ru-RU" sz="2000" dirty="0">
                <a:solidFill>
                  <a:schemeClr val="tx2">
                    <a:lumMod val="75000"/>
                  </a:schemeClr>
                </a:solidFill>
                <a:latin typeface="Times New Roman" panose="02020603050405020304" pitchFamily="18" charset="0"/>
                <a:cs typeface="Times New Roman" panose="02020603050405020304" pitchFamily="18" charset="0"/>
              </a:rPr>
              <a:t> / α Тельца / Альфа Тельца) — </a:t>
            </a:r>
            <a:endParaRPr lang="ru-RU" sz="2000" dirty="0" smtClean="0">
              <a:solidFill>
                <a:schemeClr val="tx2">
                  <a:lumMod val="75000"/>
                </a:schemeClr>
              </a:solidFill>
              <a:latin typeface="Times New Roman" panose="02020603050405020304" pitchFamily="18" charset="0"/>
              <a:cs typeface="Times New Roman" panose="02020603050405020304" pitchFamily="18" charset="0"/>
            </a:endParaRPr>
          </a:p>
          <a:p>
            <a:pPr algn="r"/>
            <a:r>
              <a:rPr lang="ru-RU" sz="2000" dirty="0" smtClean="0">
                <a:solidFill>
                  <a:schemeClr val="tx2">
                    <a:lumMod val="75000"/>
                  </a:schemeClr>
                </a:solidFill>
                <a:latin typeface="Times New Roman" panose="02020603050405020304" pitchFamily="18" charset="0"/>
                <a:cs typeface="Times New Roman" panose="02020603050405020304" pitchFamily="18" charset="0"/>
              </a:rPr>
              <a:t>ярчайшая </a:t>
            </a:r>
            <a:r>
              <a:rPr lang="ru-RU" sz="2000" u="sng" dirty="0">
                <a:solidFill>
                  <a:schemeClr val="tx2">
                    <a:lumMod val="75000"/>
                  </a:schemeClr>
                </a:solidFill>
                <a:latin typeface="Times New Roman" panose="02020603050405020304" pitchFamily="18" charset="0"/>
                <a:cs typeface="Times New Roman" panose="02020603050405020304" pitchFamily="18" charset="0"/>
                <a:hlinkClick r:id="rId7" tooltip="Звезда"/>
              </a:rPr>
              <a:t>звезда</a:t>
            </a:r>
            <a:r>
              <a:rPr lang="ru-RU" sz="2000" dirty="0">
                <a:solidFill>
                  <a:schemeClr val="tx2">
                    <a:lumMod val="75000"/>
                  </a:schemeClr>
                </a:solidFill>
                <a:latin typeface="Times New Roman" panose="02020603050405020304" pitchFamily="18" charset="0"/>
                <a:cs typeface="Times New Roman" panose="02020603050405020304" pitchFamily="18" charset="0"/>
              </a:rPr>
              <a:t> в созвездии </a:t>
            </a:r>
            <a:r>
              <a:rPr lang="ru-RU" sz="2000" u="sng" dirty="0" smtClean="0">
                <a:solidFill>
                  <a:schemeClr val="tx2">
                    <a:lumMod val="75000"/>
                  </a:schemeClr>
                </a:solidFill>
                <a:latin typeface="Times New Roman" panose="02020603050405020304" pitchFamily="18" charset="0"/>
                <a:cs typeface="Times New Roman" panose="02020603050405020304" pitchFamily="18" charset="0"/>
                <a:hlinkClick r:id="rId8" tooltip="Телец (созвездие)"/>
              </a:rPr>
              <a:t>Тельца</a:t>
            </a:r>
            <a:r>
              <a:rPr lang="ru-RU" sz="2000" dirty="0" smtClean="0">
                <a:solidFill>
                  <a:schemeClr val="tx2">
                    <a:lumMod val="75000"/>
                  </a:schemeClr>
                </a:solidFill>
                <a:latin typeface="Times New Roman" panose="02020603050405020304" pitchFamily="18" charset="0"/>
                <a:cs typeface="Times New Roman" panose="02020603050405020304" pitchFamily="18" charset="0"/>
              </a:rPr>
              <a:t> и </a:t>
            </a:r>
            <a:r>
              <a:rPr lang="ru-RU" sz="2000" dirty="0">
                <a:solidFill>
                  <a:schemeClr val="tx2">
                    <a:lumMod val="75000"/>
                  </a:schemeClr>
                </a:solidFill>
                <a:latin typeface="Times New Roman" panose="02020603050405020304" pitchFamily="18" charset="0"/>
                <a:cs typeface="Times New Roman" panose="02020603050405020304" pitchFamily="18" charset="0"/>
              </a:rPr>
              <a:t>во всём </a:t>
            </a:r>
            <a:endParaRPr lang="ru-RU" sz="2000" dirty="0" smtClean="0">
              <a:solidFill>
                <a:schemeClr val="tx2">
                  <a:lumMod val="75000"/>
                </a:schemeClr>
              </a:solidFill>
              <a:latin typeface="Times New Roman" panose="02020603050405020304" pitchFamily="18" charset="0"/>
              <a:cs typeface="Times New Roman" panose="02020603050405020304" pitchFamily="18" charset="0"/>
            </a:endParaRPr>
          </a:p>
          <a:p>
            <a:pPr algn="r"/>
            <a:r>
              <a:rPr lang="ru-RU" sz="2000" u="sng" dirty="0" smtClean="0">
                <a:solidFill>
                  <a:schemeClr val="tx2">
                    <a:lumMod val="75000"/>
                  </a:schemeClr>
                </a:solidFill>
                <a:latin typeface="Times New Roman" panose="02020603050405020304" pitchFamily="18" charset="0"/>
                <a:cs typeface="Times New Roman" panose="02020603050405020304" pitchFamily="18" charset="0"/>
                <a:hlinkClick r:id="rId9" tooltip="Зодиакальные созвездия"/>
              </a:rPr>
              <a:t>Зодиаке</a:t>
            </a:r>
            <a:r>
              <a:rPr lang="ru-RU" sz="2000" dirty="0">
                <a:solidFill>
                  <a:schemeClr val="tx2">
                    <a:lumMod val="75000"/>
                  </a:schemeClr>
                </a:solidFill>
                <a:latin typeface="Times New Roman" panose="02020603050405020304" pitchFamily="18" charset="0"/>
                <a:cs typeface="Times New Roman" panose="02020603050405020304" pitchFamily="18" charset="0"/>
              </a:rPr>
              <a:t>, </a:t>
            </a:r>
            <a:r>
              <a:rPr lang="ru-RU" sz="2000" u="sng" dirty="0">
                <a:solidFill>
                  <a:schemeClr val="tx2">
                    <a:lumMod val="75000"/>
                  </a:schemeClr>
                </a:solidFill>
                <a:latin typeface="Times New Roman" panose="02020603050405020304" pitchFamily="18" charset="0"/>
                <a:cs typeface="Times New Roman" panose="02020603050405020304" pitchFamily="18" charset="0"/>
                <a:hlinkClick r:id="rId4" tooltip="Список самых ярких звёзд"/>
              </a:rPr>
              <a:t>одна из ярчайших звёзд</a:t>
            </a:r>
            <a:r>
              <a:rPr lang="ru-RU" sz="2000" dirty="0">
                <a:solidFill>
                  <a:schemeClr val="tx2">
                    <a:lumMod val="75000"/>
                  </a:schemeClr>
                </a:solidFill>
                <a:latin typeface="Times New Roman" panose="02020603050405020304" pitchFamily="18" charset="0"/>
                <a:cs typeface="Times New Roman" panose="02020603050405020304" pitchFamily="18" charset="0"/>
              </a:rPr>
              <a:t> </a:t>
            </a:r>
            <a:r>
              <a:rPr lang="ru-RU" sz="2000" dirty="0" smtClean="0">
                <a:solidFill>
                  <a:schemeClr val="tx2">
                    <a:lumMod val="75000"/>
                  </a:schemeClr>
                </a:solidFill>
                <a:latin typeface="Times New Roman" panose="02020603050405020304" pitchFamily="18" charset="0"/>
                <a:cs typeface="Times New Roman" panose="02020603050405020304" pitchFamily="18" charset="0"/>
              </a:rPr>
              <a:t>на ночном небе</a:t>
            </a:r>
            <a:r>
              <a:rPr lang="ru-RU" sz="2000" dirty="0">
                <a:solidFill>
                  <a:schemeClr val="tx2">
                    <a:lumMod val="75000"/>
                  </a:schemeClr>
                </a:solidFill>
                <a:latin typeface="Times New Roman" panose="02020603050405020304" pitchFamily="18" charset="0"/>
                <a:cs typeface="Times New Roman" panose="02020603050405020304" pitchFamily="18" charset="0"/>
              </a:rPr>
              <a:t>. </a:t>
            </a:r>
            <a:endParaRPr lang="ru-RU" sz="2000" dirty="0" smtClean="0">
              <a:solidFill>
                <a:schemeClr val="tx2">
                  <a:lumMod val="75000"/>
                </a:schemeClr>
              </a:solidFill>
              <a:latin typeface="Times New Roman" panose="02020603050405020304" pitchFamily="18" charset="0"/>
              <a:cs typeface="Times New Roman" panose="02020603050405020304" pitchFamily="18" charset="0"/>
            </a:endParaRPr>
          </a:p>
        </p:txBody>
      </p:sp>
      <p:pic>
        <p:nvPicPr>
          <p:cNvPr id="4" name="Рисунок 3" descr="http://il_brigante.ilcannocchiale.it/mediamanager/sys.user/30462/aldebaran.jpg"/>
          <p:cNvPicPr/>
          <p:nvPr/>
        </p:nvPicPr>
        <p:blipFill>
          <a:blip r:embed="rId10">
            <a:extLst>
              <a:ext uri="{28A0092B-C50C-407E-A947-70E740481C1C}">
                <a14:useLocalDpi xmlns:a14="http://schemas.microsoft.com/office/drawing/2010/main" val="0"/>
              </a:ext>
            </a:extLst>
          </a:blip>
          <a:srcRect/>
          <a:stretch>
            <a:fillRect/>
          </a:stretch>
        </p:blipFill>
        <p:spPr bwMode="auto">
          <a:xfrm>
            <a:off x="467544" y="3645024"/>
            <a:ext cx="2376264" cy="2640494"/>
          </a:xfrm>
          <a:prstGeom prst="rect">
            <a:avLst/>
          </a:prstGeom>
          <a:noFill/>
          <a:ln>
            <a:noFill/>
          </a:ln>
          <a:effectLst>
            <a:glow rad="139700">
              <a:schemeClr val="accent1">
                <a:satMod val="175000"/>
                <a:alpha val="40000"/>
              </a:schemeClr>
            </a:glow>
          </a:effectLst>
        </p:spPr>
      </p:pic>
      <p:sp>
        <p:nvSpPr>
          <p:cNvPr id="5" name="Прямоугольник 4"/>
          <p:cNvSpPr/>
          <p:nvPr/>
        </p:nvSpPr>
        <p:spPr>
          <a:xfrm>
            <a:off x="323528" y="332656"/>
            <a:ext cx="8352928" cy="707886"/>
          </a:xfrm>
          <a:prstGeom prst="rect">
            <a:avLst/>
          </a:prstGeom>
        </p:spPr>
        <p:txBody>
          <a:bodyPr wrap="square">
            <a:spAutoFit/>
          </a:bodyPr>
          <a:lstStyle/>
          <a:p>
            <a:pPr algn="ctr"/>
            <a:r>
              <a:rPr lang="ru-RU" sz="4000" b="1" cap="none" spc="0" dirty="0" smtClean="0">
                <a:ln w="12700">
                  <a:solidFill>
                    <a:schemeClr val="tx2">
                      <a:satMod val="155000"/>
                    </a:schemeClr>
                  </a:solidFill>
                  <a:prstDash val="solid"/>
                </a:ln>
                <a:solidFill>
                  <a:schemeClr val="tx2">
                    <a:lumMod val="75000"/>
                  </a:schemeClr>
                </a:solidFill>
              </a:rPr>
              <a:t>Характеристика созвездия</a:t>
            </a:r>
            <a:endParaRPr lang="ru-RU" sz="4000" b="1" cap="none" spc="0" dirty="0">
              <a:ln w="12700">
                <a:solidFill>
                  <a:schemeClr val="tx2">
                    <a:satMod val="155000"/>
                  </a:schemeClr>
                </a:solidFill>
                <a:prstDash val="solid"/>
              </a:ln>
              <a:solidFill>
                <a:schemeClr val="tx2">
                  <a:lumMod val="75000"/>
                </a:schemeClr>
              </a:solidFill>
            </a:endParaRPr>
          </a:p>
        </p:txBody>
      </p:sp>
      <p:sp>
        <p:nvSpPr>
          <p:cNvPr id="6" name="TextBox 5"/>
          <p:cNvSpPr txBox="1"/>
          <p:nvPr/>
        </p:nvSpPr>
        <p:spPr>
          <a:xfrm>
            <a:off x="8748464" y="6453336"/>
            <a:ext cx="418704" cy="369332"/>
          </a:xfrm>
          <a:prstGeom prst="rect">
            <a:avLst/>
          </a:prstGeom>
          <a:noFill/>
        </p:spPr>
        <p:txBody>
          <a:bodyPr wrap="none" rtlCol="0">
            <a:spAutoFit/>
          </a:bodyPr>
          <a:lstStyle/>
          <a:p>
            <a:r>
              <a:rPr lang="ru-RU" dirty="0" smtClean="0"/>
              <a:t>18</a:t>
            </a:r>
            <a:endParaRPr lang="ru-RU" dirty="0"/>
          </a:p>
        </p:txBody>
      </p:sp>
    </p:spTree>
    <p:extLst>
      <p:ext uri="{BB962C8B-B14F-4D97-AF65-F5344CB8AC3E}">
        <p14:creationId xmlns:p14="http://schemas.microsoft.com/office/powerpoint/2010/main" val="2818172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11760" y="332656"/>
            <a:ext cx="3655491" cy="707886"/>
          </a:xfrm>
          <a:prstGeom prst="rect">
            <a:avLst/>
          </a:prstGeom>
          <a:noFill/>
        </p:spPr>
        <p:txBody>
          <a:bodyPr wrap="square" lIns="91440" tIns="45720" rIns="91440" bIns="45720">
            <a:spAutoFit/>
          </a:bodyPr>
          <a:lstStyle/>
          <a:p>
            <a:pPr algn="ctr"/>
            <a:r>
              <a:rPr lang="ru-RU" sz="4000" b="1" cap="none" spc="0"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Содержание</a:t>
            </a:r>
            <a:endParaRPr lang="ru-RU" sz="4000" b="1" cap="none" spc="0" dirty="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95536" y="686599"/>
            <a:ext cx="9073008" cy="7232749"/>
          </a:xfrm>
          <a:prstGeom prst="rect">
            <a:avLst/>
          </a:prstGeom>
          <a:noFill/>
        </p:spPr>
        <p:txBody>
          <a:bodyPr wrap="square" lIns="91440" tIns="45720" rIns="91440" bIns="45720">
            <a:spAutoFit/>
          </a:bodyPr>
          <a:lstStyle/>
          <a:p>
            <a:pPr marL="342900" indent="-342900">
              <a:buAutoNum type="arabicPeriod"/>
            </a:pPr>
            <a:endParaRPr lang="ru-RU" sz="2800"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endParaRPr>
          </a:p>
          <a:p>
            <a:pPr marL="342900" indent="-342900">
              <a:buAutoNum type="arabicPeriod"/>
            </a:pPr>
            <a:r>
              <a:rPr lang="ru-RU" sz="1400"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Цели, задачи методы……………………………………………………………………………………………3</a:t>
            </a:r>
          </a:p>
          <a:p>
            <a:pPr marL="342900" indent="-342900">
              <a:buAutoNum type="arabicPeriod"/>
            </a:pPr>
            <a:r>
              <a:rPr lang="ru-RU" sz="1400"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Математика и её разделы………………………………………………............................................................4</a:t>
            </a:r>
          </a:p>
          <a:p>
            <a:pPr marL="342900" indent="-342900">
              <a:buAutoNum type="arabicPeriod"/>
            </a:pPr>
            <a:r>
              <a:rPr lang="ru-RU" sz="1400"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Характеристика  знака зодиака………………..................................................................................................8</a:t>
            </a:r>
          </a:p>
          <a:p>
            <a:r>
              <a:rPr lang="ru-RU" sz="1400"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    3.1. Созвездие………………………………………………..…….………...........................................................8</a:t>
            </a:r>
          </a:p>
          <a:p>
            <a:r>
              <a:rPr lang="ru-RU" sz="1400"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    3.2. Имя………………………………………….. ……………………………………………………………….9</a:t>
            </a:r>
          </a:p>
          <a:p>
            <a:r>
              <a:rPr lang="ru-RU" sz="1400"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    3.3. Характеристика созвездия…………………………….................................................................................15</a:t>
            </a:r>
          </a:p>
          <a:p>
            <a:r>
              <a:rPr lang="ru-RU" sz="1400"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    3.4. Созвездие на координатной плоскости……………………………............................................................20</a:t>
            </a:r>
          </a:p>
          <a:p>
            <a:r>
              <a:rPr lang="ru-RU" sz="1400"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4.    Мир чисел………………………………………. ………………………..........................................................24</a:t>
            </a:r>
          </a:p>
          <a:p>
            <a:r>
              <a:rPr lang="ru-RU" sz="1400"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5.    Функция и её график………………………………………..............................................................................28</a:t>
            </a:r>
          </a:p>
          <a:p>
            <a:r>
              <a:rPr lang="ru-RU" sz="1400"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6.     Геометрические фигуры……………………………………............................................................................32</a:t>
            </a:r>
          </a:p>
          <a:p>
            <a:r>
              <a:rPr lang="ru-RU" sz="1400"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     6.1. Треугольник………………………………....................................................................................................33</a:t>
            </a:r>
          </a:p>
          <a:p>
            <a:r>
              <a:rPr lang="ru-RU" sz="1400"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     6.2. Типы треугольников…………………………………...................................................................................34</a:t>
            </a:r>
          </a:p>
          <a:p>
            <a:r>
              <a:rPr lang="ru-RU" sz="1400"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     6.3. Генеалогическое древо четырёхугольника……………………….……….................................................36</a:t>
            </a:r>
          </a:p>
          <a:p>
            <a:r>
              <a:rPr lang="ru-RU" sz="1400"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     6.4. Четырёхугольники……………………………………..................................................................................38</a:t>
            </a:r>
          </a:p>
          <a:p>
            <a:r>
              <a:rPr lang="ru-RU" sz="1400"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7.     Квадратные уравнения……………………………………………………. …………………………………50</a:t>
            </a:r>
          </a:p>
          <a:p>
            <a:r>
              <a:rPr lang="ru-RU" sz="1400"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     7.1. Решение квадратных уравнений……………………………………………...............................................51</a:t>
            </a:r>
          </a:p>
          <a:p>
            <a:r>
              <a:rPr lang="ru-RU" sz="1400"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8.     Неравенства………………………………………………………………........................................................58</a:t>
            </a:r>
          </a:p>
          <a:p>
            <a:r>
              <a:rPr lang="ru-RU" sz="1400"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      8.1. Типы неравенств……………………………………………………...........................................................59</a:t>
            </a:r>
          </a:p>
          <a:p>
            <a:r>
              <a:rPr lang="ru-RU" sz="1400"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      8.2. Решение неравенств……………………………………………….............................................................60</a:t>
            </a:r>
            <a:endParaRPr lang="en-US" sz="1400"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endParaRPr>
          </a:p>
          <a:p>
            <a:pPr marL="342900" indent="-342900">
              <a:buAutoNum type="arabicPeriod" startAt="9"/>
            </a:pPr>
            <a:r>
              <a:rPr lang="ru-RU" sz="1400"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Движение………………………………………………………………………………………………………62</a:t>
            </a:r>
          </a:p>
          <a:p>
            <a:r>
              <a:rPr lang="ru-RU" sz="1400"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      9.1. Виды движения…………………………………………………………………………………………….63</a:t>
            </a:r>
          </a:p>
          <a:p>
            <a:r>
              <a:rPr lang="ru-RU" sz="1400"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      9.2. Осевая симметрия…………………………………………………………………………………………64</a:t>
            </a:r>
          </a:p>
          <a:p>
            <a:r>
              <a:rPr lang="ru-RU" sz="1400"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      9.3. Параллельный перенос…………………………………………………………………………………....65</a:t>
            </a:r>
          </a:p>
          <a:p>
            <a:r>
              <a:rPr lang="ru-RU" sz="1400"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      9.4. Поворот……………………………………………………………………………………………………..68</a:t>
            </a:r>
          </a:p>
          <a:p>
            <a:r>
              <a:rPr lang="ru-RU" sz="1400"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      9.5. Скользящая симметрия……………………………………………………………………………………71</a:t>
            </a:r>
            <a:endParaRPr lang="en-US" sz="1400"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endParaRPr>
          </a:p>
          <a:p>
            <a:endParaRPr lang="ru-RU" sz="1600"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endParaRPr>
          </a:p>
          <a:p>
            <a:r>
              <a:rPr lang="ru-RU"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     </a:t>
            </a:r>
          </a:p>
          <a:p>
            <a:endParaRPr lang="ru-RU" sz="2000"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endParaRPr>
          </a:p>
          <a:p>
            <a:pPr marL="342900" indent="-342900">
              <a:buAutoNum type="arabicPeriod"/>
            </a:pPr>
            <a:endParaRPr lang="ru-RU" sz="1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342900" indent="-342900">
              <a:buAutoNum type="arabicPeriod"/>
            </a:pPr>
            <a:endParaRPr lang="ru-RU" sz="1600" b="1" cap="none" spc="0" dirty="0">
              <a:ln w="12700">
                <a:solidFill>
                  <a:schemeClr val="tx2">
                    <a:satMod val="155000"/>
                  </a:schemeClr>
                </a:solidFill>
                <a:prstDash val="solid"/>
              </a:ln>
              <a:solidFill>
                <a:schemeClr val="bg2">
                  <a:tint val="85000"/>
                  <a:satMod val="155000"/>
                </a:schemeClr>
              </a:solidFill>
            </a:endParaRPr>
          </a:p>
        </p:txBody>
      </p:sp>
      <p:sp>
        <p:nvSpPr>
          <p:cNvPr id="4" name="TextBox 3"/>
          <p:cNvSpPr txBox="1"/>
          <p:nvPr/>
        </p:nvSpPr>
        <p:spPr>
          <a:xfrm>
            <a:off x="8783958" y="6437838"/>
            <a:ext cx="360041" cy="369332"/>
          </a:xfrm>
          <a:prstGeom prst="rect">
            <a:avLst/>
          </a:prstGeom>
          <a:noFill/>
        </p:spPr>
        <p:txBody>
          <a:bodyPr wrap="square" rtlCol="0">
            <a:spAutoFit/>
          </a:bodyPr>
          <a:lstStyle/>
          <a:p>
            <a:r>
              <a:rPr lang="ru-RU" dirty="0" smtClean="0"/>
              <a:t>2</a:t>
            </a:r>
            <a:endParaRPr lang="ru-RU" dirty="0"/>
          </a:p>
        </p:txBody>
      </p:sp>
    </p:spTree>
    <p:extLst>
      <p:ext uri="{BB962C8B-B14F-4D97-AF65-F5344CB8AC3E}">
        <p14:creationId xmlns:p14="http://schemas.microsoft.com/office/powerpoint/2010/main" val="1036243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95536" y="1268760"/>
            <a:ext cx="8280920" cy="3170099"/>
          </a:xfrm>
          <a:prstGeom prst="rect">
            <a:avLst/>
          </a:prstGeom>
        </p:spPr>
        <p:txBody>
          <a:bodyPr wrap="square">
            <a:spAutoFit/>
          </a:bodyPr>
          <a:lstStyle/>
          <a:p>
            <a:r>
              <a:rPr lang="ru-RU" sz="2000" b="1" dirty="0" err="1">
                <a:solidFill>
                  <a:schemeClr val="tx2">
                    <a:lumMod val="75000"/>
                  </a:schemeClr>
                </a:solidFill>
                <a:latin typeface="Times New Roman" panose="02020603050405020304" pitchFamily="18" charset="0"/>
                <a:cs typeface="Times New Roman" panose="02020603050405020304" pitchFamily="18" charset="0"/>
              </a:rPr>
              <a:t>Крабовидная</a:t>
            </a:r>
            <a:r>
              <a:rPr lang="ru-RU" sz="2000" b="1" dirty="0">
                <a:solidFill>
                  <a:schemeClr val="tx2">
                    <a:lumMod val="75000"/>
                  </a:schemeClr>
                </a:solidFill>
                <a:latin typeface="Times New Roman" panose="02020603050405020304" pitchFamily="18" charset="0"/>
                <a:cs typeface="Times New Roman" panose="02020603050405020304" pitchFamily="18" charset="0"/>
              </a:rPr>
              <a:t> туманность </a:t>
            </a:r>
          </a:p>
          <a:p>
            <a:r>
              <a:rPr lang="ru-RU" sz="2000" dirty="0">
                <a:solidFill>
                  <a:schemeClr val="tx2">
                    <a:lumMod val="75000"/>
                  </a:schemeClr>
                </a:solidFill>
                <a:latin typeface="Times New Roman" panose="02020603050405020304" pitchFamily="18" charset="0"/>
                <a:cs typeface="Times New Roman" panose="02020603050405020304" pitchFamily="18" charset="0"/>
              </a:rPr>
              <a:t>Самым известным астрофизическим объектом в Тельце является остаток взрыва </a:t>
            </a:r>
            <a:r>
              <a:rPr lang="ru-RU" sz="2000" dirty="0">
                <a:solidFill>
                  <a:schemeClr val="tx2">
                    <a:lumMod val="75000"/>
                  </a:schemeClr>
                </a:solidFill>
                <a:latin typeface="Times New Roman" panose="02020603050405020304" pitchFamily="18" charset="0"/>
                <a:cs typeface="Times New Roman" panose="02020603050405020304" pitchFamily="18" charset="0"/>
                <a:hlinkClick r:id="rId3" tooltip="Сверхновая звезда"/>
              </a:rPr>
              <a:t>сверхновой звезды</a:t>
            </a:r>
            <a:r>
              <a:rPr lang="ru-RU" sz="2000" dirty="0">
                <a:solidFill>
                  <a:schemeClr val="tx2">
                    <a:lumMod val="75000"/>
                  </a:schemeClr>
                </a:solidFill>
                <a:latin typeface="Times New Roman" panose="02020603050405020304" pitchFamily="18" charset="0"/>
                <a:cs typeface="Times New Roman" panose="02020603050405020304" pitchFamily="18" charset="0"/>
              </a:rPr>
              <a:t> </a:t>
            </a:r>
            <a:r>
              <a:rPr lang="ru-RU" sz="2000" dirty="0">
                <a:solidFill>
                  <a:schemeClr val="tx2">
                    <a:lumMod val="75000"/>
                  </a:schemeClr>
                </a:solidFill>
                <a:latin typeface="Times New Roman" panose="02020603050405020304" pitchFamily="18" charset="0"/>
                <a:cs typeface="Times New Roman" panose="02020603050405020304" pitchFamily="18" charset="0"/>
                <a:hlinkClick r:id="rId4" tooltip="1054 год"/>
              </a:rPr>
              <a:t>1054 года</a:t>
            </a:r>
            <a:r>
              <a:rPr lang="ru-RU" sz="2000" dirty="0">
                <a:solidFill>
                  <a:schemeClr val="tx2">
                    <a:lumMod val="75000"/>
                  </a:schemeClr>
                </a:solidFill>
                <a:latin typeface="Times New Roman" panose="02020603050405020304" pitchFamily="18" charset="0"/>
                <a:cs typeface="Times New Roman" panose="02020603050405020304" pitchFamily="18" charset="0"/>
              </a:rPr>
              <a:t> </a:t>
            </a:r>
            <a:r>
              <a:rPr lang="ru-RU" sz="2000" dirty="0" err="1">
                <a:solidFill>
                  <a:schemeClr val="tx2">
                    <a:lumMod val="75000"/>
                  </a:schemeClr>
                </a:solidFill>
                <a:latin typeface="Times New Roman" panose="02020603050405020304" pitchFamily="18" charset="0"/>
                <a:cs typeface="Times New Roman" panose="02020603050405020304" pitchFamily="18" charset="0"/>
                <a:hlinkClick r:id="rId5" tooltip="Крабовидная туманность"/>
              </a:rPr>
              <a:t>Крабовидная</a:t>
            </a:r>
            <a:r>
              <a:rPr lang="ru-RU" sz="2000" dirty="0">
                <a:solidFill>
                  <a:schemeClr val="tx2">
                    <a:lumMod val="75000"/>
                  </a:schemeClr>
                </a:solidFill>
                <a:latin typeface="Times New Roman" panose="02020603050405020304" pitchFamily="18" charset="0"/>
                <a:cs typeface="Times New Roman" panose="02020603050405020304" pitchFamily="18" charset="0"/>
                <a:hlinkClick r:id="rId5" tooltip="Крабовидная туманность"/>
              </a:rPr>
              <a:t> туманность</a:t>
            </a:r>
            <a:r>
              <a:rPr lang="ru-RU" sz="2000" dirty="0">
                <a:solidFill>
                  <a:schemeClr val="tx2">
                    <a:lumMod val="75000"/>
                  </a:schemeClr>
                </a:solidFill>
                <a:latin typeface="Times New Roman" panose="02020603050405020304" pitchFamily="18" charset="0"/>
                <a:cs typeface="Times New Roman" panose="02020603050405020304" pitchFamily="18" charset="0"/>
              </a:rPr>
              <a:t> (М 1), расположенная в Млечном Пути, чуть более чем на 1° к северо-западу от звезды ζ Тельца; её видимый блеск 8,4 звёздной величины. Эта туманность удалена от нас на 6300 св. лет; её диаметр </a:t>
            </a:r>
            <a:r>
              <a:rPr lang="ru-RU" sz="2000" dirty="0" err="1">
                <a:solidFill>
                  <a:schemeClr val="tx2">
                    <a:lumMod val="75000"/>
                  </a:schemeClr>
                </a:solidFill>
                <a:latin typeface="Times New Roman" panose="02020603050405020304" pitchFamily="18" charset="0"/>
                <a:cs typeface="Times New Roman" panose="02020603050405020304" pitchFamily="18" charset="0"/>
              </a:rPr>
              <a:t>ок</a:t>
            </a:r>
            <a:r>
              <a:rPr lang="ru-RU" sz="2000" dirty="0">
                <a:solidFill>
                  <a:schemeClr val="tx2">
                    <a:lumMod val="75000"/>
                  </a:schemeClr>
                </a:solidFill>
                <a:latin typeface="Times New Roman" panose="02020603050405020304" pitchFamily="18" charset="0"/>
                <a:cs typeface="Times New Roman" panose="02020603050405020304" pitchFamily="18" charset="0"/>
              </a:rPr>
              <a:t>. 6 св. лет, и ежедневно он увеличивается на </a:t>
            </a:r>
            <a:endParaRPr lang="ru-RU" sz="2000" dirty="0" smtClean="0">
              <a:solidFill>
                <a:schemeClr val="tx2">
                  <a:lumMod val="75000"/>
                </a:schemeClr>
              </a:solidFill>
              <a:latin typeface="Times New Roman" panose="02020603050405020304" pitchFamily="18" charset="0"/>
              <a:cs typeface="Times New Roman" panose="02020603050405020304" pitchFamily="18" charset="0"/>
            </a:endParaRPr>
          </a:p>
          <a:p>
            <a:r>
              <a:rPr lang="ru-RU" sz="2000" dirty="0" smtClean="0">
                <a:solidFill>
                  <a:schemeClr val="tx2">
                    <a:lumMod val="75000"/>
                  </a:schemeClr>
                </a:solidFill>
                <a:latin typeface="Times New Roman" panose="02020603050405020304" pitchFamily="18" charset="0"/>
                <a:cs typeface="Times New Roman" panose="02020603050405020304" pitchFamily="18" charset="0"/>
              </a:rPr>
              <a:t>80</a:t>
            </a:r>
            <a:r>
              <a:rPr lang="ru-RU" sz="2000" dirty="0">
                <a:solidFill>
                  <a:schemeClr val="tx2">
                    <a:lumMod val="75000"/>
                  </a:schemeClr>
                </a:solidFill>
                <a:latin typeface="Times New Roman" panose="02020603050405020304" pitchFamily="18" charset="0"/>
                <a:cs typeface="Times New Roman" panose="02020603050405020304" pitchFamily="18" charset="0"/>
              </a:rPr>
              <a:t> млн км. </a:t>
            </a:r>
            <a:r>
              <a:rPr lang="ru-RU" sz="2000" dirty="0" smtClean="0">
                <a:solidFill>
                  <a:schemeClr val="tx2">
                    <a:lumMod val="75000"/>
                  </a:schemeClr>
                </a:solidFill>
                <a:latin typeface="Times New Roman" panose="02020603050405020304" pitchFamily="18" charset="0"/>
                <a:cs typeface="Times New Roman" panose="02020603050405020304" pitchFamily="18" charset="0"/>
              </a:rPr>
              <a:t>Это </a:t>
            </a:r>
            <a:r>
              <a:rPr lang="ru-RU" sz="2000" dirty="0">
                <a:solidFill>
                  <a:schemeClr val="tx2">
                    <a:lumMod val="75000"/>
                  </a:schemeClr>
                </a:solidFill>
                <a:latin typeface="Times New Roman" panose="02020603050405020304" pitchFamily="18" charset="0"/>
                <a:cs typeface="Times New Roman" panose="02020603050405020304" pitchFamily="18" charset="0"/>
              </a:rPr>
              <a:t>мощный источник </a:t>
            </a:r>
            <a:endParaRPr lang="ru-RU" sz="2000" dirty="0" smtClean="0">
              <a:solidFill>
                <a:schemeClr val="tx2">
                  <a:lumMod val="75000"/>
                </a:schemeClr>
              </a:solidFill>
              <a:latin typeface="Times New Roman" panose="02020603050405020304" pitchFamily="18" charset="0"/>
              <a:cs typeface="Times New Roman" panose="02020603050405020304" pitchFamily="18" charset="0"/>
            </a:endParaRPr>
          </a:p>
          <a:p>
            <a:r>
              <a:rPr lang="ru-RU" sz="2000" dirty="0" smtClean="0">
                <a:solidFill>
                  <a:schemeClr val="tx2">
                    <a:lumMod val="75000"/>
                  </a:schemeClr>
                </a:solidFill>
                <a:latin typeface="Times New Roman" panose="02020603050405020304" pitchFamily="18" charset="0"/>
                <a:cs typeface="Times New Roman" panose="02020603050405020304" pitchFamily="18" charset="0"/>
                <a:hlinkClick r:id="rId6" tooltip="Радиоволны"/>
              </a:rPr>
              <a:t>радио-</a:t>
            </a:r>
            <a:r>
              <a:rPr lang="ru-RU" sz="2000" dirty="0">
                <a:solidFill>
                  <a:schemeClr val="tx2">
                    <a:lumMod val="75000"/>
                  </a:schemeClr>
                </a:solidFill>
                <a:latin typeface="Times New Roman" panose="02020603050405020304" pitchFamily="18" charset="0"/>
                <a:cs typeface="Times New Roman" panose="02020603050405020304" pitchFamily="18" charset="0"/>
              </a:rPr>
              <a:t> и </a:t>
            </a:r>
            <a:r>
              <a:rPr lang="ru-RU" sz="2000" dirty="0" smtClean="0">
                <a:solidFill>
                  <a:schemeClr val="tx2">
                    <a:lumMod val="75000"/>
                  </a:schemeClr>
                </a:solidFill>
                <a:latin typeface="Times New Roman" panose="02020603050405020304" pitchFamily="18" charset="0"/>
                <a:cs typeface="Times New Roman" panose="02020603050405020304" pitchFamily="18" charset="0"/>
                <a:hlinkClick r:id="rId7" tooltip="Рентгеновское излучение"/>
              </a:rPr>
              <a:t>рентгеновского</a:t>
            </a:r>
            <a:r>
              <a:rPr lang="ru-RU" sz="2000" dirty="0">
                <a:solidFill>
                  <a:schemeClr val="tx2">
                    <a:lumMod val="75000"/>
                  </a:schemeClr>
                </a:solidFill>
                <a:latin typeface="Times New Roman" panose="02020603050405020304" pitchFamily="18" charset="0"/>
                <a:cs typeface="Times New Roman" panose="02020603050405020304" pitchFamily="18" charset="0"/>
              </a:rPr>
              <a:t> </a:t>
            </a:r>
            <a:endParaRPr lang="ru-RU" sz="2000" dirty="0" smtClean="0">
              <a:solidFill>
                <a:schemeClr val="tx2">
                  <a:lumMod val="75000"/>
                </a:schemeClr>
              </a:solidFill>
              <a:latin typeface="Times New Roman" panose="02020603050405020304" pitchFamily="18" charset="0"/>
              <a:cs typeface="Times New Roman" panose="02020603050405020304" pitchFamily="18" charset="0"/>
            </a:endParaRPr>
          </a:p>
          <a:p>
            <a:r>
              <a:rPr lang="ru-RU" sz="2000" dirty="0">
                <a:solidFill>
                  <a:schemeClr val="tx2">
                    <a:lumMod val="75000"/>
                  </a:schemeClr>
                </a:solidFill>
                <a:latin typeface="Times New Roman" panose="02020603050405020304" pitchFamily="18" charset="0"/>
                <a:cs typeface="Times New Roman" panose="02020603050405020304" pitchFamily="18" charset="0"/>
              </a:rPr>
              <a:t>и</a:t>
            </a:r>
            <a:r>
              <a:rPr lang="ru-RU" sz="2000" dirty="0" smtClean="0">
                <a:solidFill>
                  <a:schemeClr val="tx2">
                    <a:lumMod val="75000"/>
                  </a:schemeClr>
                </a:solidFill>
                <a:latin typeface="Times New Roman" panose="02020603050405020304" pitchFamily="18" charset="0"/>
                <a:cs typeface="Times New Roman" panose="02020603050405020304" pitchFamily="18" charset="0"/>
              </a:rPr>
              <a:t>злучения.</a:t>
            </a:r>
            <a:endParaRPr lang="ru-RU" sz="2000"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4" name="Рисунок 3" descr="File:Crab Nebula.jpg">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4283969" y="3284984"/>
            <a:ext cx="4305924" cy="3060700"/>
          </a:xfrm>
          <a:prstGeom prst="rect">
            <a:avLst/>
          </a:prstGeom>
          <a:noFill/>
          <a:ln>
            <a:noFill/>
          </a:ln>
          <a:effectLst>
            <a:glow rad="139700">
              <a:schemeClr val="accent1">
                <a:satMod val="175000"/>
                <a:alpha val="40000"/>
              </a:schemeClr>
            </a:glow>
          </a:effectLst>
        </p:spPr>
      </p:pic>
      <p:sp>
        <p:nvSpPr>
          <p:cNvPr id="5" name="Прямоугольник 4"/>
          <p:cNvSpPr/>
          <p:nvPr/>
        </p:nvSpPr>
        <p:spPr>
          <a:xfrm>
            <a:off x="395536" y="476672"/>
            <a:ext cx="8280920" cy="707886"/>
          </a:xfrm>
          <a:prstGeom prst="rect">
            <a:avLst/>
          </a:prstGeom>
        </p:spPr>
        <p:txBody>
          <a:bodyPr wrap="square">
            <a:spAutoFit/>
          </a:bodyPr>
          <a:lstStyle/>
          <a:p>
            <a:pPr algn="ctr"/>
            <a:r>
              <a:rPr lang="ru-RU" sz="4000" b="1" cap="none" spc="0" dirty="0" smtClean="0">
                <a:ln w="12700">
                  <a:solidFill>
                    <a:schemeClr val="tx2">
                      <a:satMod val="155000"/>
                    </a:schemeClr>
                  </a:solidFill>
                  <a:prstDash val="solid"/>
                </a:ln>
                <a:solidFill>
                  <a:schemeClr val="tx2">
                    <a:lumMod val="75000"/>
                  </a:schemeClr>
                </a:solidFill>
              </a:rPr>
              <a:t>Характеристика созвездия</a:t>
            </a:r>
            <a:endParaRPr lang="ru-RU" sz="4000" b="1" cap="none" spc="0" dirty="0">
              <a:ln w="12700">
                <a:solidFill>
                  <a:schemeClr val="tx2">
                    <a:satMod val="155000"/>
                  </a:schemeClr>
                </a:solidFill>
                <a:prstDash val="solid"/>
              </a:ln>
              <a:solidFill>
                <a:schemeClr val="tx2">
                  <a:lumMod val="75000"/>
                </a:schemeClr>
              </a:solidFill>
            </a:endParaRPr>
          </a:p>
        </p:txBody>
      </p:sp>
      <p:sp>
        <p:nvSpPr>
          <p:cNvPr id="6" name="TextBox 5"/>
          <p:cNvSpPr txBox="1"/>
          <p:nvPr/>
        </p:nvSpPr>
        <p:spPr>
          <a:xfrm>
            <a:off x="8676456" y="6345684"/>
            <a:ext cx="562720" cy="369332"/>
          </a:xfrm>
          <a:prstGeom prst="rect">
            <a:avLst/>
          </a:prstGeom>
          <a:noFill/>
        </p:spPr>
        <p:txBody>
          <a:bodyPr wrap="square" rtlCol="0">
            <a:spAutoFit/>
          </a:bodyPr>
          <a:lstStyle/>
          <a:p>
            <a:r>
              <a:rPr lang="ru-RU" dirty="0" smtClean="0"/>
              <a:t>19</a:t>
            </a:r>
            <a:endParaRPr lang="ru-RU" dirty="0"/>
          </a:p>
        </p:txBody>
      </p:sp>
    </p:spTree>
    <p:extLst>
      <p:ext uri="{BB962C8B-B14F-4D97-AF65-F5344CB8AC3E}">
        <p14:creationId xmlns:p14="http://schemas.microsoft.com/office/powerpoint/2010/main" val="1359756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23527" y="332656"/>
            <a:ext cx="8352929" cy="923330"/>
          </a:xfrm>
          <a:prstGeom prst="rect">
            <a:avLst/>
          </a:prstGeom>
          <a:noFill/>
        </p:spPr>
        <p:txBody>
          <a:bodyPr wrap="square" lIns="91440" tIns="45720" rIns="91440" bIns="45720">
            <a:spAutoFit/>
          </a:bodyPr>
          <a:lstStyle/>
          <a:p>
            <a:r>
              <a:rPr lang="ru-RU" sz="4800" b="1" cap="none" spc="0" dirty="0" smtClean="0">
                <a:ln w="12700">
                  <a:solidFill>
                    <a:schemeClr val="tx2">
                      <a:satMod val="155000"/>
                    </a:schemeClr>
                  </a:solidFill>
                  <a:prstDash val="solid"/>
                </a:ln>
                <a:solidFill>
                  <a:schemeClr val="tx2">
                    <a:lumMod val="75000"/>
                  </a:schemeClr>
                </a:solidFill>
              </a:rPr>
              <a:t>3.4.</a:t>
            </a:r>
            <a:r>
              <a:rPr lang="ru-RU" sz="5400" b="1" cap="none" spc="0" dirty="0"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rPr>
              <a:t> </a:t>
            </a:r>
            <a:r>
              <a:rPr lang="ru-RU" sz="3200" b="1" cap="none" spc="0" dirty="0" smtClean="0">
                <a:ln w="12700">
                  <a:solidFill>
                    <a:schemeClr val="tx2">
                      <a:satMod val="155000"/>
                    </a:schemeClr>
                  </a:solidFill>
                  <a:prstDash val="solid"/>
                </a:ln>
                <a:solidFill>
                  <a:schemeClr val="tx2">
                    <a:lumMod val="75000"/>
                  </a:schemeClr>
                </a:solidFill>
              </a:rPr>
              <a:t>Созвездие на координатной плоскости</a:t>
            </a:r>
            <a:endParaRPr lang="ru-RU" sz="3200" b="1" cap="none" spc="0" dirty="0">
              <a:ln w="12700">
                <a:solidFill>
                  <a:schemeClr val="tx2">
                    <a:satMod val="155000"/>
                  </a:schemeClr>
                </a:solidFill>
                <a:prstDash val="solid"/>
              </a:ln>
              <a:solidFill>
                <a:schemeClr val="tx2">
                  <a:lumMod val="75000"/>
                </a:schemeClr>
              </a:solidFill>
            </a:endParaRPr>
          </a:p>
        </p:txBody>
      </p:sp>
      <p:pic>
        <p:nvPicPr>
          <p:cNvPr id="21507" name="Picture 3" descr="D:\Документы Евгений\Сканированные документы\Тематическое планирование\img05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3717" y="1466290"/>
            <a:ext cx="5076563" cy="4645568"/>
          </a:xfrm>
          <a:prstGeom prst="rect">
            <a:avLst/>
          </a:prstGeom>
          <a:noFill/>
          <a:effectLst>
            <a:glow rad="1397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748464" y="6381328"/>
            <a:ext cx="418704" cy="369332"/>
          </a:xfrm>
          <a:prstGeom prst="rect">
            <a:avLst/>
          </a:prstGeom>
          <a:noFill/>
        </p:spPr>
        <p:txBody>
          <a:bodyPr wrap="none" rtlCol="0">
            <a:spAutoFit/>
          </a:bodyPr>
          <a:lstStyle/>
          <a:p>
            <a:r>
              <a:rPr lang="ru-RU" dirty="0" smtClean="0"/>
              <a:t>20</a:t>
            </a:r>
            <a:endParaRPr lang="ru-RU" dirty="0"/>
          </a:p>
        </p:txBody>
      </p:sp>
    </p:spTree>
    <p:extLst>
      <p:ext uri="{BB962C8B-B14F-4D97-AF65-F5344CB8AC3E}">
        <p14:creationId xmlns:p14="http://schemas.microsoft.com/office/powerpoint/2010/main" val="32679016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0" name="Picture 2" descr="D:\Документы Евгений\Сканированные документы\Тематическое планирование\img06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4377" y="3212976"/>
            <a:ext cx="1756223" cy="3078604"/>
          </a:xfrm>
          <a:prstGeom prst="rect">
            <a:avLst/>
          </a:prstGeom>
          <a:noFill/>
          <a:effectLst>
            <a:glow rad="1397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2531" name="Picture 3" descr="D:\Документы Евгений\Сканированные документы\Тематическое планирование\img06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020" y="1585781"/>
            <a:ext cx="1791723" cy="3011261"/>
          </a:xfrm>
          <a:prstGeom prst="rect">
            <a:avLst/>
          </a:prstGeom>
          <a:noFill/>
          <a:effectLst>
            <a:glow rad="1397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2532" name="Picture 4" descr="D:\Документы Евгений\Сканированные документы\Тематическое планирование\img06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984" y="1593918"/>
            <a:ext cx="1756223" cy="3011261"/>
          </a:xfrm>
          <a:prstGeom prst="rect">
            <a:avLst/>
          </a:prstGeom>
          <a:noFill/>
          <a:effectLst>
            <a:glow rad="1397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2533" name="Picture 5" descr="D:\Документы Евгений\Сканированные документы\Тематическое планирование\img06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4208" y="3212976"/>
            <a:ext cx="1752268" cy="3078604"/>
          </a:xfrm>
          <a:prstGeom prst="rect">
            <a:avLst/>
          </a:prstGeom>
          <a:noFill/>
          <a:effectLst>
            <a:glow rad="1397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95536" y="476672"/>
            <a:ext cx="8352928" cy="584775"/>
          </a:xfrm>
          <a:prstGeom prst="rect">
            <a:avLst/>
          </a:prstGeom>
        </p:spPr>
        <p:txBody>
          <a:bodyPr wrap="square">
            <a:spAutoFit/>
          </a:bodyPr>
          <a:lstStyle/>
          <a:p>
            <a:pPr algn="ctr"/>
            <a:r>
              <a:rPr lang="ru-RU" sz="3200" b="1" cap="none" spc="0" dirty="0" smtClean="0">
                <a:ln w="12700">
                  <a:solidFill>
                    <a:schemeClr val="tx2">
                      <a:satMod val="155000"/>
                    </a:schemeClr>
                  </a:solidFill>
                  <a:prstDash val="solid"/>
                </a:ln>
                <a:solidFill>
                  <a:schemeClr val="tx2">
                    <a:lumMod val="75000"/>
                  </a:schemeClr>
                </a:solidFill>
              </a:rPr>
              <a:t>Созвездие на координатной плоскости</a:t>
            </a:r>
            <a:endParaRPr lang="ru-RU" sz="3200" dirty="0"/>
          </a:p>
        </p:txBody>
      </p:sp>
      <p:sp>
        <p:nvSpPr>
          <p:cNvPr id="4" name="TextBox 3"/>
          <p:cNvSpPr txBox="1"/>
          <p:nvPr/>
        </p:nvSpPr>
        <p:spPr>
          <a:xfrm>
            <a:off x="8748464" y="6381328"/>
            <a:ext cx="418704" cy="369332"/>
          </a:xfrm>
          <a:prstGeom prst="rect">
            <a:avLst/>
          </a:prstGeom>
          <a:noFill/>
        </p:spPr>
        <p:txBody>
          <a:bodyPr wrap="none" rtlCol="0">
            <a:spAutoFit/>
          </a:bodyPr>
          <a:lstStyle/>
          <a:p>
            <a:r>
              <a:rPr lang="ru-RU" dirty="0" smtClean="0"/>
              <a:t>21</a:t>
            </a:r>
            <a:endParaRPr lang="ru-RU" dirty="0"/>
          </a:p>
        </p:txBody>
      </p:sp>
    </p:spTree>
    <p:extLst>
      <p:ext uri="{BB962C8B-B14F-4D97-AF65-F5344CB8AC3E}">
        <p14:creationId xmlns:p14="http://schemas.microsoft.com/office/powerpoint/2010/main" val="33005768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4" name="Picture 2" descr="D:\Документы Евгений\Сканированные документы\Тематическое планирование\img06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628800"/>
            <a:ext cx="4680520" cy="3870699"/>
          </a:xfrm>
          <a:prstGeom prst="rect">
            <a:avLst/>
          </a:prstGeom>
          <a:noFill/>
          <a:effectLst>
            <a:glow rad="1397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3555" name="Picture 3" descr="D:\Документы Евгений\Сканированные документы\Тематическое планирование\img06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2276872"/>
            <a:ext cx="2448272" cy="3789040"/>
          </a:xfrm>
          <a:prstGeom prst="rect">
            <a:avLst/>
          </a:prstGeom>
          <a:noFill/>
          <a:effectLst>
            <a:glow rad="1397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95536" y="404664"/>
            <a:ext cx="8280920" cy="584775"/>
          </a:xfrm>
          <a:prstGeom prst="rect">
            <a:avLst/>
          </a:prstGeom>
        </p:spPr>
        <p:txBody>
          <a:bodyPr wrap="square">
            <a:spAutoFit/>
          </a:bodyPr>
          <a:lstStyle/>
          <a:p>
            <a:pPr algn="ctr"/>
            <a:r>
              <a:rPr lang="ru-RU" sz="3200" b="1" cap="none" spc="0" dirty="0" smtClean="0">
                <a:ln w="12700">
                  <a:solidFill>
                    <a:schemeClr val="tx2">
                      <a:satMod val="155000"/>
                    </a:schemeClr>
                  </a:solidFill>
                  <a:prstDash val="solid"/>
                </a:ln>
                <a:solidFill>
                  <a:schemeClr val="tx2">
                    <a:lumMod val="75000"/>
                  </a:schemeClr>
                </a:solidFill>
              </a:rPr>
              <a:t>Созвездие на координатной плоскости</a:t>
            </a:r>
            <a:endParaRPr lang="ru-RU" sz="3200" dirty="0"/>
          </a:p>
        </p:txBody>
      </p:sp>
      <p:sp>
        <p:nvSpPr>
          <p:cNvPr id="4" name="TextBox 3"/>
          <p:cNvSpPr txBox="1"/>
          <p:nvPr/>
        </p:nvSpPr>
        <p:spPr>
          <a:xfrm>
            <a:off x="8676456" y="6381328"/>
            <a:ext cx="418704" cy="369332"/>
          </a:xfrm>
          <a:prstGeom prst="rect">
            <a:avLst/>
          </a:prstGeom>
          <a:noFill/>
        </p:spPr>
        <p:txBody>
          <a:bodyPr wrap="none" rtlCol="0">
            <a:spAutoFit/>
          </a:bodyPr>
          <a:lstStyle/>
          <a:p>
            <a:r>
              <a:rPr lang="ru-RU" dirty="0" smtClean="0"/>
              <a:t>22</a:t>
            </a:r>
            <a:endParaRPr lang="ru-RU" dirty="0"/>
          </a:p>
        </p:txBody>
      </p:sp>
    </p:spTree>
    <p:extLst>
      <p:ext uri="{BB962C8B-B14F-4D97-AF65-F5344CB8AC3E}">
        <p14:creationId xmlns:p14="http://schemas.microsoft.com/office/powerpoint/2010/main" val="28974157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8" name="Picture 2" descr="D:\Документы Евгений\Сканированные документы\Тематическое планирование\img0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434814"/>
            <a:ext cx="2520280" cy="3988372"/>
          </a:xfrm>
          <a:prstGeom prst="rect">
            <a:avLst/>
          </a:prstGeom>
          <a:noFill/>
          <a:effectLst>
            <a:glow rad="1397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4579" name="Picture 3" descr="D:\Документы Евгений\Сканированные документы\Тематическое планирование\img06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2420888"/>
            <a:ext cx="4958996" cy="3756260"/>
          </a:xfrm>
          <a:prstGeom prst="rect">
            <a:avLst/>
          </a:prstGeom>
          <a:noFill/>
          <a:effectLst>
            <a:glow rad="1397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95536" y="404664"/>
            <a:ext cx="8280920" cy="584775"/>
          </a:xfrm>
          <a:prstGeom prst="rect">
            <a:avLst/>
          </a:prstGeom>
        </p:spPr>
        <p:txBody>
          <a:bodyPr wrap="square">
            <a:spAutoFit/>
          </a:bodyPr>
          <a:lstStyle/>
          <a:p>
            <a:pPr algn="ctr"/>
            <a:r>
              <a:rPr lang="ru-RU" sz="3200" b="1" cap="none" spc="0" dirty="0" smtClean="0">
                <a:ln w="12700">
                  <a:solidFill>
                    <a:schemeClr val="tx2">
                      <a:satMod val="155000"/>
                    </a:schemeClr>
                  </a:solidFill>
                  <a:prstDash val="solid"/>
                </a:ln>
                <a:solidFill>
                  <a:schemeClr val="tx2">
                    <a:lumMod val="75000"/>
                  </a:schemeClr>
                </a:solidFill>
              </a:rPr>
              <a:t>Созвездие на координатной плоскости</a:t>
            </a:r>
            <a:endParaRPr lang="ru-RU" sz="3200" dirty="0"/>
          </a:p>
        </p:txBody>
      </p:sp>
      <p:sp>
        <p:nvSpPr>
          <p:cNvPr id="4" name="TextBox 3"/>
          <p:cNvSpPr txBox="1"/>
          <p:nvPr/>
        </p:nvSpPr>
        <p:spPr>
          <a:xfrm>
            <a:off x="8676456" y="6453336"/>
            <a:ext cx="418704" cy="369332"/>
          </a:xfrm>
          <a:prstGeom prst="rect">
            <a:avLst/>
          </a:prstGeom>
          <a:noFill/>
        </p:spPr>
        <p:txBody>
          <a:bodyPr wrap="none" rtlCol="0">
            <a:spAutoFit/>
          </a:bodyPr>
          <a:lstStyle/>
          <a:p>
            <a:r>
              <a:rPr lang="ru-RU" dirty="0" smtClean="0"/>
              <a:t>23</a:t>
            </a:r>
            <a:endParaRPr lang="ru-RU" dirty="0"/>
          </a:p>
        </p:txBody>
      </p:sp>
    </p:spTree>
    <p:extLst>
      <p:ext uri="{BB962C8B-B14F-4D97-AF65-F5344CB8AC3E}">
        <p14:creationId xmlns:p14="http://schemas.microsoft.com/office/powerpoint/2010/main" val="42611612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23528" y="332656"/>
            <a:ext cx="8424936" cy="923330"/>
          </a:xfrm>
          <a:prstGeom prst="rect">
            <a:avLst/>
          </a:prstGeom>
          <a:noFill/>
        </p:spPr>
        <p:txBody>
          <a:bodyPr wrap="square" lIns="91440" tIns="45720" rIns="91440" bIns="45720">
            <a:spAutoFit/>
          </a:bodyPr>
          <a:lstStyle/>
          <a:p>
            <a:r>
              <a:rPr lang="ru-RU" sz="5400" b="1" cap="none" spc="0" dirty="0" smtClean="0">
                <a:ln w="12700">
                  <a:solidFill>
                    <a:schemeClr val="tx2">
                      <a:satMod val="155000"/>
                    </a:schemeClr>
                  </a:solidFill>
                  <a:prstDash val="solid"/>
                </a:ln>
                <a:solidFill>
                  <a:schemeClr val="tx2">
                    <a:lumMod val="75000"/>
                  </a:schemeClr>
                </a:solidFill>
              </a:rPr>
              <a:t>4.            Мир чисел</a:t>
            </a:r>
            <a:endParaRPr lang="ru-RU" sz="5400" b="1" cap="none" spc="0" dirty="0">
              <a:ln w="12700">
                <a:solidFill>
                  <a:schemeClr val="tx2">
                    <a:satMod val="155000"/>
                  </a:schemeClr>
                </a:solidFill>
                <a:prstDash val="solid"/>
              </a:ln>
              <a:solidFill>
                <a:schemeClr val="tx2">
                  <a:lumMod val="75000"/>
                </a:schemeClr>
              </a:solidFill>
            </a:endParaRPr>
          </a:p>
        </p:txBody>
      </p:sp>
      <p:pic>
        <p:nvPicPr>
          <p:cNvPr id="1026" name="Picture 2" descr="D:\Документы Ольга\576px-Jordens_inre_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124744"/>
            <a:ext cx="5210073" cy="53285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51920" y="3068960"/>
            <a:ext cx="4896544" cy="584775"/>
          </a:xfrm>
          <a:prstGeom prst="rect">
            <a:avLst/>
          </a:prstGeom>
          <a:noFill/>
        </p:spPr>
        <p:txBody>
          <a:bodyPr wrap="square" rtlCol="0">
            <a:spAutoFit/>
          </a:bodyPr>
          <a:lstStyle/>
          <a:p>
            <a:r>
              <a:rPr lang="ru-RU" sz="3200" b="1"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N</a:t>
            </a:r>
            <a:r>
              <a:rPr lang="ru-RU" sz="1600" b="1" dirty="0" smtClean="0">
                <a:latin typeface="Times New Roman" panose="02020603050405020304" pitchFamily="18" charset="0"/>
                <a:cs typeface="Times New Roman" panose="02020603050405020304" pitchFamily="18" charset="0"/>
              </a:rPr>
              <a:t>---------------------------------натуральные числа</a:t>
            </a:r>
            <a:endParaRPr lang="ru-RU"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635896" y="2132856"/>
            <a:ext cx="5040560" cy="584775"/>
          </a:xfrm>
          <a:prstGeom prst="rect">
            <a:avLst/>
          </a:prstGeom>
          <a:noFill/>
        </p:spPr>
        <p:txBody>
          <a:bodyPr wrap="square" rtlCol="0">
            <a:spAutoFit/>
          </a:bodyPr>
          <a:lstStyle/>
          <a:p>
            <a:r>
              <a:rPr lang="ru-RU" sz="3200" b="1" dirty="0" smtClean="0"/>
              <a:t>      </a:t>
            </a:r>
            <a:r>
              <a:rPr lang="en-US" sz="3200" b="1" dirty="0" smtClean="0">
                <a:latin typeface="Times New Roman" panose="02020603050405020304" pitchFamily="18" charset="0"/>
                <a:cs typeface="Times New Roman" panose="02020603050405020304" pitchFamily="18" charset="0"/>
              </a:rPr>
              <a:t>Z</a:t>
            </a:r>
            <a:r>
              <a:rPr lang="en-US" sz="1600" b="1" dirty="0" smtClean="0">
                <a:latin typeface="Times New Roman" panose="02020603050405020304" pitchFamily="18" charset="0"/>
                <a:cs typeface="Times New Roman" panose="02020603050405020304" pitchFamily="18" charset="0"/>
              </a:rPr>
              <a:t>------------</a:t>
            </a:r>
            <a:r>
              <a:rPr lang="ru-RU" sz="1600" b="1" dirty="0" smtClean="0">
                <a:latin typeface="Times New Roman" panose="02020603050405020304" pitchFamily="18" charset="0"/>
                <a:cs typeface="Times New Roman" panose="02020603050405020304" pitchFamily="18" charset="0"/>
              </a:rPr>
              <a:t>-------------отрицательные  числа</a:t>
            </a:r>
            <a:endParaRPr lang="ru-RU" sz="16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23528" y="2717631"/>
            <a:ext cx="3312368" cy="584775"/>
          </a:xfrm>
          <a:prstGeom prst="rect">
            <a:avLst/>
          </a:prstGeom>
          <a:noFill/>
        </p:spPr>
        <p:txBody>
          <a:bodyPr wrap="square" rtlCol="0">
            <a:spAutoFit/>
          </a:bodyPr>
          <a:lstStyle/>
          <a:p>
            <a:r>
              <a:rPr lang="ru-RU" sz="1600" b="1" dirty="0">
                <a:latin typeface="Times New Roman" panose="02020603050405020304" pitchFamily="18" charset="0"/>
                <a:cs typeface="Times New Roman" panose="02020603050405020304" pitchFamily="18" charset="0"/>
              </a:rPr>
              <a:t>р</a:t>
            </a:r>
            <a:r>
              <a:rPr lang="ru-RU" sz="1600" b="1" dirty="0" smtClean="0">
                <a:latin typeface="Times New Roman" panose="02020603050405020304" pitchFamily="18" charset="0"/>
                <a:cs typeface="Times New Roman" panose="02020603050405020304" pitchFamily="18" charset="0"/>
              </a:rPr>
              <a:t>ациональные числа---------</a:t>
            </a:r>
            <a:r>
              <a:rPr lang="en-US" sz="3200" b="1" dirty="0" smtClean="0">
                <a:latin typeface="Times New Roman" panose="02020603050405020304" pitchFamily="18" charset="0"/>
                <a:cs typeface="Times New Roman" panose="02020603050405020304" pitchFamily="18" charset="0"/>
              </a:rPr>
              <a:t>Q</a:t>
            </a:r>
            <a:r>
              <a:rPr lang="en-US" sz="1600" dirty="0" smtClean="0"/>
              <a:t> </a:t>
            </a:r>
            <a:endParaRPr lang="ru-RU" sz="1600" dirty="0"/>
          </a:p>
        </p:txBody>
      </p:sp>
      <p:sp>
        <p:nvSpPr>
          <p:cNvPr id="8" name="TextBox 7"/>
          <p:cNvSpPr txBox="1"/>
          <p:nvPr/>
        </p:nvSpPr>
        <p:spPr>
          <a:xfrm>
            <a:off x="251520" y="3238236"/>
            <a:ext cx="2952328" cy="830997"/>
          </a:xfrm>
          <a:prstGeom prst="rect">
            <a:avLst/>
          </a:prstGeom>
          <a:noFill/>
        </p:spPr>
        <p:txBody>
          <a:bodyPr wrap="square" rtlCol="0">
            <a:spAutoFit/>
          </a:bodyPr>
          <a:lstStyle/>
          <a:p>
            <a:r>
              <a:rPr lang="ru-RU" sz="1600" b="1" dirty="0" smtClean="0">
                <a:latin typeface="Times New Roman" panose="02020603050405020304" pitchFamily="18" charset="0"/>
                <a:cs typeface="Times New Roman" panose="02020603050405020304" pitchFamily="18" charset="0"/>
              </a:rPr>
              <a:t> иррациональные</a:t>
            </a:r>
          </a:p>
          <a:p>
            <a:r>
              <a:rPr lang="ru-RU" sz="1600" b="1" dirty="0" smtClean="0">
                <a:latin typeface="Times New Roman" panose="02020603050405020304" pitchFamily="18" charset="0"/>
                <a:cs typeface="Times New Roman" panose="02020603050405020304" pitchFamily="18" charset="0"/>
              </a:rPr>
              <a:t> числа---------- ---------</a:t>
            </a:r>
            <a:r>
              <a:rPr lang="en-US" sz="3200" b="1" dirty="0" smtClean="0">
                <a:latin typeface="Times New Roman" panose="02020603050405020304" pitchFamily="18" charset="0"/>
                <a:cs typeface="Times New Roman" panose="02020603050405020304" pitchFamily="18" charset="0"/>
              </a:rPr>
              <a:t>J</a:t>
            </a:r>
            <a:endParaRPr lang="ru-RU" sz="32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571999" y="4653136"/>
            <a:ext cx="4032449"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R</a:t>
            </a:r>
            <a:r>
              <a:rPr lang="en-US" sz="1600" b="1" dirty="0" smtClean="0">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----действительные числа</a:t>
            </a:r>
            <a:endParaRPr lang="ru-RU" sz="16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8604448" y="6453336"/>
            <a:ext cx="562720" cy="369332"/>
          </a:xfrm>
          <a:prstGeom prst="rect">
            <a:avLst/>
          </a:prstGeom>
          <a:noFill/>
        </p:spPr>
        <p:txBody>
          <a:bodyPr wrap="square" rtlCol="0">
            <a:spAutoFit/>
          </a:bodyPr>
          <a:lstStyle/>
          <a:p>
            <a:r>
              <a:rPr lang="ru-RU" dirty="0" smtClean="0"/>
              <a:t>24</a:t>
            </a:r>
            <a:endParaRPr lang="ru-RU" dirty="0"/>
          </a:p>
        </p:txBody>
      </p:sp>
      <p:sp>
        <p:nvSpPr>
          <p:cNvPr id="10" name="TextBox 9"/>
          <p:cNvSpPr txBox="1"/>
          <p:nvPr/>
        </p:nvSpPr>
        <p:spPr>
          <a:xfrm>
            <a:off x="2483768" y="3048451"/>
            <a:ext cx="503664" cy="769441"/>
          </a:xfrm>
          <a:prstGeom prst="rect">
            <a:avLst/>
          </a:prstGeom>
          <a:noFill/>
        </p:spPr>
        <p:txBody>
          <a:bodyPr wrap="none" rtlCol="0">
            <a:spAutoFit/>
          </a:bodyPr>
          <a:lstStyle/>
          <a:p>
            <a:r>
              <a:rPr lang="ru-RU" sz="4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231299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95536" y="404664"/>
            <a:ext cx="8352928" cy="923330"/>
          </a:xfrm>
          <a:prstGeom prst="rect">
            <a:avLst/>
          </a:prstGeom>
        </p:spPr>
        <p:txBody>
          <a:bodyPr wrap="square">
            <a:spAutoFit/>
          </a:bodyPr>
          <a:lstStyle/>
          <a:p>
            <a:pPr algn="ctr"/>
            <a:r>
              <a:rPr lang="ru-RU" sz="5400" b="1" dirty="0">
                <a:ln w="12700">
                  <a:solidFill>
                    <a:schemeClr val="tx2">
                      <a:satMod val="155000"/>
                    </a:schemeClr>
                  </a:solidFill>
                  <a:prstDash val="solid"/>
                </a:ln>
                <a:solidFill>
                  <a:schemeClr val="tx2">
                    <a:lumMod val="75000"/>
                  </a:schemeClr>
                </a:solidFill>
              </a:rPr>
              <a:t>Мир чисел</a:t>
            </a:r>
          </a:p>
        </p:txBody>
      </p:sp>
      <p:sp>
        <p:nvSpPr>
          <p:cNvPr id="12" name="Прямоугольник 11"/>
          <p:cNvSpPr/>
          <p:nvPr/>
        </p:nvSpPr>
        <p:spPr>
          <a:xfrm>
            <a:off x="395536" y="1268760"/>
            <a:ext cx="8280920" cy="2585323"/>
          </a:xfrm>
          <a:prstGeom prst="rect">
            <a:avLst/>
          </a:prstGeom>
        </p:spPr>
        <p:txBody>
          <a:bodyPr wrap="square">
            <a:spAutoFit/>
          </a:bodyPr>
          <a:lstStyle/>
          <a:p>
            <a:endParaRPr lang="ru-RU" b="1" dirty="0" smtClean="0">
              <a:solidFill>
                <a:srgbClr val="C00000"/>
              </a:solidFill>
              <a:latin typeface="Times New Roman" panose="02020603050405020304" pitchFamily="18" charset="0"/>
              <a:cs typeface="Times New Roman" panose="02020603050405020304" pitchFamily="18" charset="0"/>
            </a:endParaRPr>
          </a:p>
          <a:p>
            <a:r>
              <a:rPr lang="ru-RU" b="1" dirty="0" smtClean="0">
                <a:solidFill>
                  <a:srgbClr val="C00000"/>
                </a:solidFill>
                <a:latin typeface="Times New Roman" panose="02020603050405020304" pitchFamily="18" charset="0"/>
                <a:cs typeface="Times New Roman" panose="02020603050405020304" pitchFamily="18" charset="0"/>
              </a:rPr>
              <a:t>Натуральные </a:t>
            </a:r>
            <a:r>
              <a:rPr lang="ru-RU" b="1" dirty="0">
                <a:solidFill>
                  <a:srgbClr val="C00000"/>
                </a:solidFill>
                <a:latin typeface="Times New Roman" panose="02020603050405020304" pitchFamily="18" charset="0"/>
                <a:cs typeface="Times New Roman" panose="02020603050405020304" pitchFamily="18" charset="0"/>
              </a:rPr>
              <a:t>числа</a:t>
            </a:r>
            <a:r>
              <a:rPr lang="ru-RU" dirty="0">
                <a:solidFill>
                  <a:srgbClr val="C00000"/>
                </a:solidFill>
                <a:latin typeface="Times New Roman" panose="02020603050405020304" pitchFamily="18" charset="0"/>
                <a:cs typeface="Times New Roman" panose="02020603050405020304" pitchFamily="18" charset="0"/>
              </a:rPr>
              <a:t> (</a:t>
            </a:r>
            <a:r>
              <a:rPr lang="ru-RU" b="1" dirty="0">
                <a:solidFill>
                  <a:srgbClr val="C00000"/>
                </a:solidFill>
                <a:latin typeface="Times New Roman" panose="02020603050405020304" pitchFamily="18" charset="0"/>
                <a:cs typeface="Times New Roman" panose="02020603050405020304" pitchFamily="18" charset="0"/>
              </a:rPr>
              <a:t>естественные числа</a:t>
            </a:r>
            <a:r>
              <a:rPr lang="ru-RU" dirty="0">
                <a:solidFill>
                  <a:srgbClr val="C00000"/>
                </a:solidFill>
                <a:latin typeface="Times New Roman" panose="02020603050405020304" pitchFamily="18" charset="0"/>
                <a:cs typeface="Times New Roman" panose="02020603050405020304" pitchFamily="18" charset="0"/>
              </a:rPr>
              <a:t>) </a:t>
            </a:r>
            <a:r>
              <a:rPr lang="ru-RU" dirty="0">
                <a:solidFill>
                  <a:schemeClr val="tx2">
                    <a:lumMod val="75000"/>
                  </a:schemeClr>
                </a:solidFill>
                <a:latin typeface="Times New Roman" panose="02020603050405020304" pitchFamily="18" charset="0"/>
                <a:cs typeface="Times New Roman" panose="02020603050405020304" pitchFamily="18" charset="0"/>
              </a:rPr>
              <a:t>— </a:t>
            </a:r>
            <a:r>
              <a:rPr lang="ru-RU" dirty="0">
                <a:solidFill>
                  <a:schemeClr val="tx2">
                    <a:lumMod val="75000"/>
                  </a:schemeClr>
                </a:solidFill>
                <a:latin typeface="Times New Roman" panose="02020603050405020304" pitchFamily="18" charset="0"/>
                <a:cs typeface="Times New Roman" panose="02020603050405020304" pitchFamily="18" charset="0"/>
                <a:hlinkClick r:id="rId3" tooltip="Число"/>
              </a:rPr>
              <a:t>числа</a:t>
            </a:r>
            <a:r>
              <a:rPr lang="ru-RU" dirty="0">
                <a:solidFill>
                  <a:schemeClr val="tx2">
                    <a:lumMod val="75000"/>
                  </a:schemeClr>
                </a:solidFill>
                <a:latin typeface="Times New Roman" panose="02020603050405020304" pitchFamily="18" charset="0"/>
                <a:cs typeface="Times New Roman" panose="02020603050405020304" pitchFamily="18" charset="0"/>
              </a:rPr>
              <a:t>, возникающие естественным образом при счёте (как в смысле перечисления, так и в смысле исчисления).</a:t>
            </a:r>
          </a:p>
          <a:p>
            <a:r>
              <a:rPr lang="ru-RU" dirty="0">
                <a:solidFill>
                  <a:schemeClr val="tx2">
                    <a:lumMod val="75000"/>
                  </a:schemeClr>
                </a:solidFill>
                <a:latin typeface="Times New Roman" panose="02020603050405020304" pitchFamily="18" charset="0"/>
                <a:cs typeface="Times New Roman" panose="02020603050405020304" pitchFamily="18" charset="0"/>
              </a:rPr>
              <a:t>Существуют два подхода к определению натуральных чисел — числа, используемые при:</a:t>
            </a:r>
          </a:p>
          <a:p>
            <a:pPr lvl="0"/>
            <a:r>
              <a:rPr lang="ru-RU" b="1" dirty="0">
                <a:solidFill>
                  <a:schemeClr val="tx2">
                    <a:lumMod val="75000"/>
                  </a:schemeClr>
                </a:solidFill>
                <a:latin typeface="Times New Roman" panose="02020603050405020304" pitchFamily="18" charset="0"/>
                <a:cs typeface="Times New Roman" panose="02020603050405020304" pitchFamily="18" charset="0"/>
              </a:rPr>
              <a:t>перечислении (</a:t>
            </a:r>
            <a:r>
              <a:rPr lang="ru-RU" b="1" dirty="0" err="1">
                <a:solidFill>
                  <a:schemeClr val="tx2">
                    <a:lumMod val="75000"/>
                  </a:schemeClr>
                </a:solidFill>
                <a:latin typeface="Times New Roman" panose="02020603050405020304" pitchFamily="18" charset="0"/>
                <a:cs typeface="Times New Roman" panose="02020603050405020304" pitchFamily="18" charset="0"/>
              </a:rPr>
              <a:t>нумеровании</a:t>
            </a:r>
            <a:r>
              <a:rPr lang="ru-RU" b="1" dirty="0">
                <a:solidFill>
                  <a:schemeClr val="tx2">
                    <a:lumMod val="75000"/>
                  </a:schemeClr>
                </a:solidFill>
                <a:latin typeface="Times New Roman" panose="02020603050405020304" pitchFamily="18" charset="0"/>
                <a:cs typeface="Times New Roman" panose="02020603050405020304" pitchFamily="18" charset="0"/>
              </a:rPr>
              <a:t>) предметов</a:t>
            </a:r>
            <a:r>
              <a:rPr lang="ru-RU" dirty="0">
                <a:solidFill>
                  <a:schemeClr val="tx2">
                    <a:lumMod val="75000"/>
                  </a:schemeClr>
                </a:solidFill>
                <a:latin typeface="Times New Roman" panose="02020603050405020304" pitchFamily="18" charset="0"/>
                <a:cs typeface="Times New Roman" panose="02020603050405020304" pitchFamily="18" charset="0"/>
              </a:rPr>
              <a:t> (</a:t>
            </a:r>
            <a:r>
              <a:rPr lang="ru-RU" i="1" dirty="0">
                <a:solidFill>
                  <a:schemeClr val="tx2">
                    <a:lumMod val="75000"/>
                  </a:schemeClr>
                </a:solidFill>
                <a:latin typeface="Times New Roman" panose="02020603050405020304" pitchFamily="18" charset="0"/>
                <a:cs typeface="Times New Roman" panose="02020603050405020304" pitchFamily="18" charset="0"/>
              </a:rPr>
              <a:t>первый</a:t>
            </a:r>
            <a:r>
              <a:rPr lang="ru-RU" dirty="0">
                <a:solidFill>
                  <a:schemeClr val="tx2">
                    <a:lumMod val="75000"/>
                  </a:schemeClr>
                </a:solidFill>
                <a:latin typeface="Times New Roman" panose="02020603050405020304" pitchFamily="18" charset="0"/>
                <a:cs typeface="Times New Roman" panose="02020603050405020304" pitchFamily="18" charset="0"/>
              </a:rPr>
              <a:t>, </a:t>
            </a:r>
            <a:r>
              <a:rPr lang="ru-RU" i="1" dirty="0">
                <a:solidFill>
                  <a:schemeClr val="tx2">
                    <a:lumMod val="75000"/>
                  </a:schemeClr>
                </a:solidFill>
                <a:latin typeface="Times New Roman" panose="02020603050405020304" pitchFamily="18" charset="0"/>
                <a:cs typeface="Times New Roman" panose="02020603050405020304" pitchFamily="18" charset="0"/>
              </a:rPr>
              <a:t>второй</a:t>
            </a:r>
            <a:r>
              <a:rPr lang="ru-RU" dirty="0">
                <a:solidFill>
                  <a:schemeClr val="tx2">
                    <a:lumMod val="75000"/>
                  </a:schemeClr>
                </a:solidFill>
                <a:latin typeface="Times New Roman" panose="02020603050405020304" pitchFamily="18" charset="0"/>
                <a:cs typeface="Times New Roman" panose="02020603050405020304" pitchFamily="18" charset="0"/>
              </a:rPr>
              <a:t>, </a:t>
            </a:r>
            <a:r>
              <a:rPr lang="ru-RU" i="1" dirty="0">
                <a:solidFill>
                  <a:schemeClr val="tx2">
                    <a:lumMod val="75000"/>
                  </a:schemeClr>
                </a:solidFill>
                <a:latin typeface="Times New Roman" panose="02020603050405020304" pitchFamily="18" charset="0"/>
                <a:cs typeface="Times New Roman" panose="02020603050405020304" pitchFamily="18" charset="0"/>
              </a:rPr>
              <a:t>третий</a:t>
            </a:r>
            <a:r>
              <a:rPr lang="ru-RU" dirty="0">
                <a:solidFill>
                  <a:schemeClr val="tx2">
                    <a:lumMod val="75000"/>
                  </a:schemeClr>
                </a:solidFill>
                <a:latin typeface="Times New Roman" panose="02020603050405020304" pitchFamily="18" charset="0"/>
                <a:cs typeface="Times New Roman" panose="02020603050405020304" pitchFamily="18" charset="0"/>
              </a:rPr>
              <a:t>, …);</a:t>
            </a:r>
          </a:p>
          <a:p>
            <a:pPr lvl="0"/>
            <a:r>
              <a:rPr lang="ru-RU" b="1" dirty="0">
                <a:solidFill>
                  <a:schemeClr val="tx2">
                    <a:lumMod val="75000"/>
                  </a:schemeClr>
                </a:solidFill>
                <a:latin typeface="Times New Roman" panose="02020603050405020304" pitchFamily="18" charset="0"/>
                <a:cs typeface="Times New Roman" panose="02020603050405020304" pitchFamily="18" charset="0"/>
              </a:rPr>
              <a:t>обозначении количества предметов</a:t>
            </a:r>
            <a:r>
              <a:rPr lang="ru-RU" dirty="0">
                <a:solidFill>
                  <a:schemeClr val="tx2">
                    <a:lumMod val="75000"/>
                  </a:schemeClr>
                </a:solidFill>
                <a:latin typeface="Times New Roman" panose="02020603050405020304" pitchFamily="18" charset="0"/>
                <a:cs typeface="Times New Roman" panose="02020603050405020304" pitchFamily="18" charset="0"/>
              </a:rPr>
              <a:t> (</a:t>
            </a:r>
            <a:r>
              <a:rPr lang="ru-RU" i="1" dirty="0">
                <a:solidFill>
                  <a:schemeClr val="tx2">
                    <a:lumMod val="75000"/>
                  </a:schemeClr>
                </a:solidFill>
                <a:latin typeface="Times New Roman" panose="02020603050405020304" pitchFamily="18" charset="0"/>
                <a:cs typeface="Times New Roman" panose="02020603050405020304" pitchFamily="18" charset="0"/>
              </a:rPr>
              <a:t>нет предметов</a:t>
            </a:r>
            <a:r>
              <a:rPr lang="ru-RU" dirty="0">
                <a:solidFill>
                  <a:schemeClr val="tx2">
                    <a:lumMod val="75000"/>
                  </a:schemeClr>
                </a:solidFill>
                <a:latin typeface="Times New Roman" panose="02020603050405020304" pitchFamily="18" charset="0"/>
                <a:cs typeface="Times New Roman" panose="02020603050405020304" pitchFamily="18" charset="0"/>
              </a:rPr>
              <a:t>, </a:t>
            </a:r>
            <a:r>
              <a:rPr lang="ru-RU" i="1" dirty="0">
                <a:solidFill>
                  <a:schemeClr val="tx2">
                    <a:lumMod val="75000"/>
                  </a:schemeClr>
                </a:solidFill>
                <a:latin typeface="Times New Roman" panose="02020603050405020304" pitchFamily="18" charset="0"/>
                <a:cs typeface="Times New Roman" panose="02020603050405020304" pitchFamily="18" charset="0"/>
              </a:rPr>
              <a:t>один предмет</a:t>
            </a:r>
            <a:r>
              <a:rPr lang="ru-RU" dirty="0">
                <a:solidFill>
                  <a:schemeClr val="tx2">
                    <a:lumMod val="75000"/>
                  </a:schemeClr>
                </a:solidFill>
                <a:latin typeface="Times New Roman" panose="02020603050405020304" pitchFamily="18" charset="0"/>
                <a:cs typeface="Times New Roman" panose="02020603050405020304" pitchFamily="18" charset="0"/>
              </a:rPr>
              <a:t>, </a:t>
            </a:r>
            <a:r>
              <a:rPr lang="ru-RU" i="1" dirty="0">
                <a:solidFill>
                  <a:schemeClr val="tx2">
                    <a:lumMod val="75000"/>
                  </a:schemeClr>
                </a:solidFill>
                <a:latin typeface="Times New Roman" panose="02020603050405020304" pitchFamily="18" charset="0"/>
                <a:cs typeface="Times New Roman" panose="02020603050405020304" pitchFamily="18" charset="0"/>
              </a:rPr>
              <a:t>два предмета</a:t>
            </a:r>
            <a:r>
              <a:rPr lang="ru-RU" dirty="0">
                <a:solidFill>
                  <a:schemeClr val="tx2">
                    <a:lumMod val="75000"/>
                  </a:schemeClr>
                </a:solidFill>
                <a:latin typeface="Times New Roman" panose="02020603050405020304" pitchFamily="18" charset="0"/>
                <a:cs typeface="Times New Roman" panose="02020603050405020304" pitchFamily="18" charset="0"/>
              </a:rPr>
              <a:t>, …). </a:t>
            </a:r>
          </a:p>
        </p:txBody>
      </p:sp>
      <p:sp>
        <p:nvSpPr>
          <p:cNvPr id="20" name="Прямоугольник 19"/>
          <p:cNvSpPr/>
          <p:nvPr/>
        </p:nvSpPr>
        <p:spPr>
          <a:xfrm>
            <a:off x="395536" y="3933055"/>
            <a:ext cx="8352928" cy="2031325"/>
          </a:xfrm>
          <a:prstGeom prst="rect">
            <a:avLst/>
          </a:prstGeom>
        </p:spPr>
        <p:txBody>
          <a:bodyPr wrap="square">
            <a:spAutoFit/>
          </a:bodyPr>
          <a:lstStyle/>
          <a:p>
            <a:endParaRPr lang="ru-RU" b="1" dirty="0" smtClean="0">
              <a:solidFill>
                <a:srgbClr val="C00000"/>
              </a:solidFill>
              <a:latin typeface="Times New Roman" panose="02020603050405020304" pitchFamily="18" charset="0"/>
              <a:cs typeface="Times New Roman" panose="02020603050405020304" pitchFamily="18" charset="0"/>
            </a:endParaRPr>
          </a:p>
          <a:p>
            <a:endParaRPr lang="ru-RU" b="1" dirty="0" smtClean="0">
              <a:solidFill>
                <a:srgbClr val="C00000"/>
              </a:solidFill>
              <a:latin typeface="Times New Roman" panose="02020603050405020304" pitchFamily="18" charset="0"/>
              <a:cs typeface="Times New Roman" panose="02020603050405020304" pitchFamily="18" charset="0"/>
            </a:endParaRPr>
          </a:p>
          <a:p>
            <a:endParaRPr lang="ru-RU" b="1" dirty="0">
              <a:solidFill>
                <a:srgbClr val="C00000"/>
              </a:solidFill>
              <a:latin typeface="Times New Roman" panose="02020603050405020304" pitchFamily="18" charset="0"/>
              <a:cs typeface="Times New Roman" panose="02020603050405020304" pitchFamily="18" charset="0"/>
            </a:endParaRPr>
          </a:p>
          <a:p>
            <a:r>
              <a:rPr lang="ru-RU" b="1" dirty="0" err="1" smtClean="0">
                <a:solidFill>
                  <a:srgbClr val="C00000"/>
                </a:solidFill>
                <a:latin typeface="Times New Roman" panose="02020603050405020304" pitchFamily="18" charset="0"/>
                <a:cs typeface="Times New Roman" panose="02020603050405020304" pitchFamily="18" charset="0"/>
              </a:rPr>
              <a:t>Отрица́тельное</a:t>
            </a:r>
            <a:r>
              <a:rPr lang="ru-RU" b="1" dirty="0" smtClean="0">
                <a:solidFill>
                  <a:srgbClr val="C00000"/>
                </a:solidFill>
                <a:latin typeface="Times New Roman" panose="02020603050405020304" pitchFamily="18" charset="0"/>
                <a:cs typeface="Times New Roman" panose="02020603050405020304" pitchFamily="18" charset="0"/>
              </a:rPr>
              <a:t> </a:t>
            </a:r>
            <a:r>
              <a:rPr lang="ru-RU" b="1" dirty="0">
                <a:solidFill>
                  <a:srgbClr val="C00000"/>
                </a:solidFill>
                <a:latin typeface="Times New Roman" panose="02020603050405020304" pitchFamily="18" charset="0"/>
                <a:cs typeface="Times New Roman" panose="02020603050405020304" pitchFamily="18" charset="0"/>
              </a:rPr>
              <a:t>число́ </a:t>
            </a:r>
            <a:r>
              <a:rPr lang="ru-RU" dirty="0">
                <a:solidFill>
                  <a:schemeClr val="tx2">
                    <a:lumMod val="75000"/>
                  </a:schemeClr>
                </a:solidFill>
                <a:latin typeface="Times New Roman" panose="02020603050405020304" pitchFamily="18" charset="0"/>
                <a:cs typeface="Times New Roman" panose="02020603050405020304" pitchFamily="18" charset="0"/>
              </a:rPr>
              <a:t>— элемент множества отрицательных чисел, которое (вместе с нулём) появилось в математике при расширении множества натуральных чисел. Цель расширения: обеспечить выполнение операции вычитания для любых чисел. </a:t>
            </a:r>
          </a:p>
        </p:txBody>
      </p:sp>
      <p:sp>
        <p:nvSpPr>
          <p:cNvPr id="21" name="TextBox 20"/>
          <p:cNvSpPr txBox="1"/>
          <p:nvPr/>
        </p:nvSpPr>
        <p:spPr>
          <a:xfrm>
            <a:off x="8604448" y="6381328"/>
            <a:ext cx="706736" cy="369332"/>
          </a:xfrm>
          <a:prstGeom prst="rect">
            <a:avLst/>
          </a:prstGeom>
          <a:noFill/>
        </p:spPr>
        <p:txBody>
          <a:bodyPr wrap="square" rtlCol="0">
            <a:spAutoFit/>
          </a:bodyPr>
          <a:lstStyle/>
          <a:p>
            <a:r>
              <a:rPr lang="ru-RU" dirty="0" smtClean="0"/>
              <a:t>25</a:t>
            </a:r>
            <a:endParaRPr lang="ru-RU" dirty="0"/>
          </a:p>
        </p:txBody>
      </p:sp>
    </p:spTree>
    <p:extLst>
      <p:ext uri="{BB962C8B-B14F-4D97-AF65-F5344CB8AC3E}">
        <p14:creationId xmlns:p14="http://schemas.microsoft.com/office/powerpoint/2010/main" val="40545282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95536" y="404664"/>
            <a:ext cx="8352928" cy="923330"/>
          </a:xfrm>
          <a:prstGeom prst="rect">
            <a:avLst/>
          </a:prstGeom>
        </p:spPr>
        <p:txBody>
          <a:bodyPr wrap="square">
            <a:spAutoFit/>
          </a:bodyPr>
          <a:lstStyle/>
          <a:p>
            <a:pPr algn="ctr"/>
            <a:r>
              <a:rPr lang="ru-RU" sz="5400" b="1" dirty="0">
                <a:ln w="12700">
                  <a:solidFill>
                    <a:schemeClr val="tx2">
                      <a:satMod val="155000"/>
                    </a:schemeClr>
                  </a:solidFill>
                  <a:prstDash val="solid"/>
                </a:ln>
                <a:solidFill>
                  <a:schemeClr val="tx2">
                    <a:lumMod val="75000"/>
                  </a:schemeClr>
                </a:solidFill>
              </a:rPr>
              <a:t>Мир чисел</a:t>
            </a:r>
          </a:p>
        </p:txBody>
      </p:sp>
      <p:sp>
        <p:nvSpPr>
          <p:cNvPr id="5" name="Прямоугольник 4"/>
          <p:cNvSpPr/>
          <p:nvPr/>
        </p:nvSpPr>
        <p:spPr>
          <a:xfrm>
            <a:off x="323528" y="3228077"/>
            <a:ext cx="8496944" cy="2431435"/>
          </a:xfrm>
          <a:prstGeom prst="rect">
            <a:avLst/>
          </a:prstGeom>
        </p:spPr>
        <p:txBody>
          <a:bodyPr wrap="square">
            <a:spAutoFit/>
          </a:bodyPr>
          <a:lstStyle/>
          <a:p>
            <a:endParaRPr lang="ru-RU" b="1" dirty="0" smtClean="0">
              <a:solidFill>
                <a:srgbClr val="C00000"/>
              </a:solidFill>
              <a:latin typeface="Times New Roman" panose="02020603050405020304" pitchFamily="18" charset="0"/>
              <a:cs typeface="Times New Roman" panose="02020603050405020304" pitchFamily="18" charset="0"/>
            </a:endParaRPr>
          </a:p>
          <a:p>
            <a:endParaRPr lang="ru-RU" b="1" dirty="0">
              <a:solidFill>
                <a:srgbClr val="C00000"/>
              </a:solidFill>
              <a:latin typeface="Times New Roman" panose="02020603050405020304" pitchFamily="18" charset="0"/>
              <a:cs typeface="Times New Roman" panose="02020603050405020304" pitchFamily="18" charset="0"/>
            </a:endParaRPr>
          </a:p>
          <a:p>
            <a:endParaRPr lang="ru-RU" b="1" dirty="0" smtClean="0">
              <a:solidFill>
                <a:srgbClr val="C00000"/>
              </a:solidFill>
              <a:latin typeface="Times New Roman" panose="02020603050405020304" pitchFamily="18" charset="0"/>
              <a:cs typeface="Times New Roman" panose="02020603050405020304" pitchFamily="18" charset="0"/>
            </a:endParaRPr>
          </a:p>
          <a:p>
            <a:endParaRPr lang="ru-RU" b="1" dirty="0">
              <a:solidFill>
                <a:srgbClr val="C00000"/>
              </a:solidFill>
              <a:latin typeface="Times New Roman" panose="02020603050405020304" pitchFamily="18" charset="0"/>
              <a:cs typeface="Times New Roman" panose="02020603050405020304" pitchFamily="18" charset="0"/>
            </a:endParaRPr>
          </a:p>
          <a:p>
            <a:pPr algn="ctr"/>
            <a:r>
              <a:rPr lang="ru-RU" sz="2000" b="1" dirty="0" err="1" smtClean="0">
                <a:solidFill>
                  <a:srgbClr val="C00000"/>
                </a:solidFill>
                <a:latin typeface="Times New Roman" panose="02020603050405020304" pitchFamily="18" charset="0"/>
                <a:cs typeface="Times New Roman" panose="02020603050405020304" pitchFamily="18" charset="0"/>
              </a:rPr>
              <a:t>Иррациона́льное</a:t>
            </a:r>
            <a:r>
              <a:rPr lang="ru-RU" sz="2000" b="1" dirty="0" smtClean="0">
                <a:solidFill>
                  <a:srgbClr val="C00000"/>
                </a:solidFill>
                <a:latin typeface="Times New Roman" panose="02020603050405020304" pitchFamily="18" charset="0"/>
                <a:cs typeface="Times New Roman" panose="02020603050405020304" pitchFamily="18" charset="0"/>
              </a:rPr>
              <a:t> </a:t>
            </a:r>
            <a:r>
              <a:rPr lang="ru-RU" sz="2000" b="1" dirty="0">
                <a:solidFill>
                  <a:srgbClr val="C00000"/>
                </a:solidFill>
                <a:latin typeface="Times New Roman" panose="02020603050405020304" pitchFamily="18" charset="0"/>
                <a:cs typeface="Times New Roman" panose="02020603050405020304" pitchFamily="18" charset="0"/>
              </a:rPr>
              <a:t>число́ </a:t>
            </a:r>
            <a:r>
              <a:rPr lang="ru-RU" sz="2000" dirty="0">
                <a:solidFill>
                  <a:schemeClr val="tx2">
                    <a:lumMod val="75000"/>
                  </a:schemeClr>
                </a:solidFill>
                <a:latin typeface="Times New Roman" panose="02020603050405020304" pitchFamily="18" charset="0"/>
                <a:cs typeface="Times New Roman" panose="02020603050405020304" pitchFamily="18" charset="0"/>
              </a:rPr>
              <a:t>— это вещественное число, которое не является рациональным, то есть не может быть представлено в виде </a:t>
            </a:r>
            <a:r>
              <a:rPr lang="ru-RU" sz="2000" dirty="0" smtClean="0">
                <a:solidFill>
                  <a:schemeClr val="tx2">
                    <a:lumMod val="75000"/>
                  </a:schemeClr>
                </a:solidFill>
                <a:latin typeface="Times New Roman" panose="02020603050405020304" pitchFamily="18" charset="0"/>
                <a:cs typeface="Times New Roman" panose="02020603050405020304" pitchFamily="18" charset="0"/>
              </a:rPr>
              <a:t>дроби. </a:t>
            </a:r>
            <a:r>
              <a:rPr lang="ru-RU" sz="2000" dirty="0">
                <a:solidFill>
                  <a:schemeClr val="tx2">
                    <a:lumMod val="75000"/>
                  </a:schemeClr>
                </a:solidFill>
                <a:latin typeface="Times New Roman" panose="02020603050405020304" pitchFamily="18" charset="0"/>
                <a:cs typeface="Times New Roman" panose="02020603050405020304" pitchFamily="18" charset="0"/>
              </a:rPr>
              <a:t>Иррациональное число может быть представлено в виде бесконечной </a:t>
            </a:r>
            <a:r>
              <a:rPr lang="ru-RU" sz="2000" dirty="0" smtClean="0">
                <a:solidFill>
                  <a:schemeClr val="tx2">
                    <a:lumMod val="75000"/>
                  </a:schemeClr>
                </a:solidFill>
                <a:latin typeface="Times New Roman" panose="02020603050405020304" pitchFamily="18" charset="0"/>
                <a:cs typeface="Times New Roman" panose="02020603050405020304" pitchFamily="18" charset="0"/>
              </a:rPr>
              <a:t>непериодической десятичной </a:t>
            </a:r>
            <a:r>
              <a:rPr lang="ru-RU" sz="2000" dirty="0">
                <a:solidFill>
                  <a:schemeClr val="tx2">
                    <a:lumMod val="75000"/>
                  </a:schemeClr>
                </a:solidFill>
                <a:latin typeface="Times New Roman" panose="02020603050405020304" pitchFamily="18" charset="0"/>
                <a:cs typeface="Times New Roman" panose="02020603050405020304" pitchFamily="18" charset="0"/>
              </a:rPr>
              <a:t>дроби</a:t>
            </a:r>
            <a:r>
              <a:rPr lang="ru-RU" sz="2000" dirty="0" smtClean="0">
                <a:solidFill>
                  <a:schemeClr val="tx2">
                    <a:lumMod val="75000"/>
                  </a:schemeClr>
                </a:solidFill>
                <a:latin typeface="Times New Roman" panose="02020603050405020304" pitchFamily="18" charset="0"/>
                <a:cs typeface="Times New Roman" panose="02020603050405020304" pitchFamily="18" charset="0"/>
              </a:rPr>
              <a:t>.</a:t>
            </a:r>
            <a:endParaRPr lang="ru-RU" sz="20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23528" y="1196752"/>
            <a:ext cx="8352928" cy="1569660"/>
          </a:xfrm>
          <a:prstGeom prst="rect">
            <a:avLst/>
          </a:prstGeom>
        </p:spPr>
        <p:txBody>
          <a:bodyPr wrap="square">
            <a:spAutoFit/>
          </a:bodyPr>
          <a:lstStyle/>
          <a:p>
            <a:endParaRPr lang="ru-RU" b="1" dirty="0" smtClean="0">
              <a:solidFill>
                <a:srgbClr val="C00000"/>
              </a:solidFill>
              <a:latin typeface="Times New Roman" panose="02020603050405020304" pitchFamily="18" charset="0"/>
              <a:cs typeface="Times New Roman" panose="02020603050405020304" pitchFamily="18" charset="0"/>
            </a:endParaRPr>
          </a:p>
          <a:p>
            <a:endParaRPr lang="ru-RU" b="1" dirty="0">
              <a:solidFill>
                <a:srgbClr val="C00000"/>
              </a:solidFill>
              <a:latin typeface="Times New Roman" panose="02020603050405020304" pitchFamily="18" charset="0"/>
              <a:cs typeface="Times New Roman" panose="02020603050405020304" pitchFamily="18" charset="0"/>
            </a:endParaRPr>
          </a:p>
          <a:p>
            <a:pPr algn="ctr"/>
            <a:r>
              <a:rPr lang="ru-RU" sz="2000" b="1" dirty="0" smtClean="0">
                <a:solidFill>
                  <a:srgbClr val="C00000"/>
                </a:solidFill>
                <a:latin typeface="Times New Roman" panose="02020603050405020304" pitchFamily="18" charset="0"/>
                <a:cs typeface="Times New Roman" panose="02020603050405020304" pitchFamily="18" charset="0"/>
              </a:rPr>
              <a:t>Рациональное </a:t>
            </a:r>
            <a:r>
              <a:rPr lang="ru-RU" sz="2000" b="1" dirty="0">
                <a:solidFill>
                  <a:srgbClr val="C00000"/>
                </a:solidFill>
                <a:latin typeface="Times New Roman" panose="02020603050405020304" pitchFamily="18" charset="0"/>
                <a:cs typeface="Times New Roman" panose="02020603050405020304" pitchFamily="18" charset="0"/>
              </a:rPr>
              <a:t>число </a:t>
            </a:r>
            <a:r>
              <a:rPr lang="ru-RU" sz="2000" dirty="0">
                <a:solidFill>
                  <a:schemeClr val="tx2">
                    <a:lumMod val="75000"/>
                  </a:schemeClr>
                </a:solidFill>
                <a:latin typeface="Times New Roman" panose="02020603050405020304" pitchFamily="18" charset="0"/>
                <a:cs typeface="Times New Roman" panose="02020603050405020304" pitchFamily="18" charset="0"/>
              </a:rPr>
              <a:t>(лат. </a:t>
            </a:r>
            <a:r>
              <a:rPr lang="ru-RU" sz="2000" dirty="0" err="1">
                <a:solidFill>
                  <a:schemeClr val="tx2">
                    <a:lumMod val="75000"/>
                  </a:schemeClr>
                </a:solidFill>
                <a:latin typeface="Times New Roman" panose="02020603050405020304" pitchFamily="18" charset="0"/>
                <a:cs typeface="Times New Roman" panose="02020603050405020304" pitchFamily="18" charset="0"/>
              </a:rPr>
              <a:t>ratio</a:t>
            </a:r>
            <a:r>
              <a:rPr lang="ru-RU" sz="2000" dirty="0">
                <a:solidFill>
                  <a:schemeClr val="tx2">
                    <a:lumMod val="75000"/>
                  </a:schemeClr>
                </a:solidFill>
                <a:latin typeface="Times New Roman" panose="02020603050405020304" pitchFamily="18" charset="0"/>
                <a:cs typeface="Times New Roman" panose="02020603050405020304" pitchFamily="18" charset="0"/>
              </a:rPr>
              <a:t> — отношение, деление, дробь) — число, представляемое обыкновенной дробью  , числитель   — целое число, а знаменатель   — натуральное число, к примеру ¼. </a:t>
            </a:r>
          </a:p>
        </p:txBody>
      </p:sp>
      <p:sp>
        <p:nvSpPr>
          <p:cNvPr id="7" name="TextBox 6"/>
          <p:cNvSpPr txBox="1"/>
          <p:nvPr/>
        </p:nvSpPr>
        <p:spPr>
          <a:xfrm>
            <a:off x="8676456" y="6453336"/>
            <a:ext cx="562720" cy="369332"/>
          </a:xfrm>
          <a:prstGeom prst="rect">
            <a:avLst/>
          </a:prstGeom>
          <a:noFill/>
        </p:spPr>
        <p:txBody>
          <a:bodyPr wrap="square" rtlCol="0">
            <a:spAutoFit/>
          </a:bodyPr>
          <a:lstStyle/>
          <a:p>
            <a:r>
              <a:rPr lang="ru-RU" dirty="0" smtClean="0"/>
              <a:t>26</a:t>
            </a:r>
            <a:endParaRPr lang="ru-RU" dirty="0"/>
          </a:p>
        </p:txBody>
      </p:sp>
    </p:spTree>
    <p:extLst>
      <p:ext uri="{BB962C8B-B14F-4D97-AF65-F5344CB8AC3E}">
        <p14:creationId xmlns:p14="http://schemas.microsoft.com/office/powerpoint/2010/main" val="2195565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95536" y="2060848"/>
            <a:ext cx="8280920" cy="1938992"/>
          </a:xfrm>
          <a:prstGeom prst="rect">
            <a:avLst/>
          </a:prstGeom>
        </p:spPr>
        <p:txBody>
          <a:bodyPr wrap="square">
            <a:spAutoFit/>
          </a:bodyPr>
          <a:lstStyle/>
          <a:p>
            <a:pPr algn="ctr"/>
            <a:endParaRPr lang="ru-RU" sz="2000" b="1" dirty="0" smtClean="0">
              <a:solidFill>
                <a:srgbClr val="C00000"/>
              </a:solidFill>
              <a:latin typeface="Times New Roman" panose="02020603050405020304" pitchFamily="18" charset="0"/>
              <a:cs typeface="Times New Roman" panose="02020603050405020304" pitchFamily="18" charset="0"/>
            </a:endParaRPr>
          </a:p>
          <a:p>
            <a:pPr algn="ctr"/>
            <a:endParaRPr lang="ru-RU" sz="2000" b="1" dirty="0">
              <a:solidFill>
                <a:srgbClr val="C00000"/>
              </a:solidFill>
              <a:latin typeface="Times New Roman" panose="02020603050405020304" pitchFamily="18" charset="0"/>
              <a:cs typeface="Times New Roman" panose="02020603050405020304" pitchFamily="18" charset="0"/>
            </a:endParaRPr>
          </a:p>
          <a:p>
            <a:pPr algn="ctr"/>
            <a:r>
              <a:rPr lang="ru-RU" sz="2000" b="1" dirty="0" err="1" smtClean="0">
                <a:solidFill>
                  <a:srgbClr val="C00000"/>
                </a:solidFill>
                <a:latin typeface="Times New Roman" panose="02020603050405020304" pitchFamily="18" charset="0"/>
                <a:cs typeface="Times New Roman" panose="02020603050405020304" pitchFamily="18" charset="0"/>
              </a:rPr>
              <a:t>Действи́тельное</a:t>
            </a:r>
            <a:r>
              <a:rPr lang="ru-RU" sz="2000" b="1" dirty="0" smtClean="0">
                <a:solidFill>
                  <a:srgbClr val="C00000"/>
                </a:solidFill>
                <a:latin typeface="Times New Roman" panose="02020603050405020304" pitchFamily="18" charset="0"/>
                <a:cs typeface="Times New Roman" panose="02020603050405020304" pitchFamily="18" charset="0"/>
              </a:rPr>
              <a:t> </a:t>
            </a:r>
            <a:r>
              <a:rPr lang="ru-RU" sz="2000" b="1" dirty="0">
                <a:solidFill>
                  <a:srgbClr val="C00000"/>
                </a:solidFill>
                <a:latin typeface="Times New Roman" panose="02020603050405020304" pitchFamily="18" charset="0"/>
                <a:cs typeface="Times New Roman" panose="02020603050405020304" pitchFamily="18" charset="0"/>
              </a:rPr>
              <a:t>число </a:t>
            </a:r>
            <a:r>
              <a:rPr lang="ru-RU" sz="2000" dirty="0">
                <a:solidFill>
                  <a:schemeClr val="tx2">
                    <a:lumMod val="75000"/>
                  </a:schemeClr>
                </a:solidFill>
                <a:latin typeface="Times New Roman" panose="02020603050405020304" pitchFamily="18" charset="0"/>
                <a:cs typeface="Times New Roman" panose="02020603050405020304" pitchFamily="18" charset="0"/>
              </a:rPr>
              <a:t>— математическая абстракция, возникшая из потребности измерения геометрических и физических величин окружающего мира, а также проведения таких операций как извлечение корня, вычисление логарифмов, решение алгебраических уравнений</a:t>
            </a:r>
          </a:p>
        </p:txBody>
      </p:sp>
      <p:sp>
        <p:nvSpPr>
          <p:cNvPr id="5" name="Прямоугольник 4"/>
          <p:cNvSpPr/>
          <p:nvPr/>
        </p:nvSpPr>
        <p:spPr>
          <a:xfrm>
            <a:off x="395536" y="404664"/>
            <a:ext cx="8280920" cy="923330"/>
          </a:xfrm>
          <a:prstGeom prst="rect">
            <a:avLst/>
          </a:prstGeom>
        </p:spPr>
        <p:txBody>
          <a:bodyPr wrap="square">
            <a:spAutoFit/>
          </a:bodyPr>
          <a:lstStyle/>
          <a:p>
            <a:pPr algn="ctr"/>
            <a:r>
              <a:rPr lang="ru-RU" sz="5400" b="1" dirty="0">
                <a:ln w="12700">
                  <a:solidFill>
                    <a:schemeClr val="tx2">
                      <a:satMod val="155000"/>
                    </a:schemeClr>
                  </a:solidFill>
                  <a:prstDash val="solid"/>
                </a:ln>
                <a:solidFill>
                  <a:schemeClr val="tx2">
                    <a:lumMod val="75000"/>
                  </a:schemeClr>
                </a:solidFill>
              </a:rPr>
              <a:t>Мир чисел</a:t>
            </a:r>
          </a:p>
        </p:txBody>
      </p:sp>
      <p:sp>
        <p:nvSpPr>
          <p:cNvPr id="6" name="TextBox 5"/>
          <p:cNvSpPr txBox="1"/>
          <p:nvPr/>
        </p:nvSpPr>
        <p:spPr>
          <a:xfrm>
            <a:off x="8748464" y="6453336"/>
            <a:ext cx="418704" cy="369332"/>
          </a:xfrm>
          <a:prstGeom prst="rect">
            <a:avLst/>
          </a:prstGeom>
          <a:noFill/>
        </p:spPr>
        <p:txBody>
          <a:bodyPr wrap="none" rtlCol="0">
            <a:spAutoFit/>
          </a:bodyPr>
          <a:lstStyle/>
          <a:p>
            <a:r>
              <a:rPr lang="ru-RU" dirty="0" smtClean="0"/>
              <a:t>27</a:t>
            </a:r>
            <a:endParaRPr lang="ru-RU" dirty="0"/>
          </a:p>
        </p:txBody>
      </p:sp>
    </p:spTree>
    <p:extLst>
      <p:ext uri="{BB962C8B-B14F-4D97-AF65-F5344CB8AC3E}">
        <p14:creationId xmlns:p14="http://schemas.microsoft.com/office/powerpoint/2010/main" val="8552755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95536" y="404664"/>
            <a:ext cx="7253909" cy="923330"/>
          </a:xfrm>
          <a:prstGeom prst="rect">
            <a:avLst/>
          </a:prstGeom>
          <a:noFill/>
        </p:spPr>
        <p:txBody>
          <a:bodyPr wrap="none" lIns="91440" tIns="45720" rIns="91440" bIns="45720">
            <a:spAutoFit/>
          </a:bodyPr>
          <a:lstStyle/>
          <a:p>
            <a:pPr algn="ctr"/>
            <a:r>
              <a:rPr lang="ru-RU" sz="5400" b="1" cap="none" spc="0" dirty="0" smtClean="0">
                <a:ln w="12700">
                  <a:solidFill>
                    <a:schemeClr val="tx2">
                      <a:satMod val="155000"/>
                    </a:schemeClr>
                  </a:solidFill>
                  <a:prstDash val="solid"/>
                </a:ln>
                <a:solidFill>
                  <a:schemeClr val="tx2">
                    <a:lumMod val="75000"/>
                  </a:schemeClr>
                </a:solidFill>
                <a:latin typeface="+mj-lt"/>
                <a:cs typeface="Times New Roman" panose="02020603050405020304" pitchFamily="18" charset="0"/>
              </a:rPr>
              <a:t>5. Функция и её график</a:t>
            </a:r>
            <a:endParaRPr lang="ru-RU" sz="5400" b="1" cap="none" spc="0" dirty="0">
              <a:ln w="12700">
                <a:solidFill>
                  <a:schemeClr val="tx2">
                    <a:satMod val="155000"/>
                  </a:schemeClr>
                </a:solidFill>
                <a:prstDash val="solid"/>
              </a:ln>
              <a:solidFill>
                <a:schemeClr val="tx2">
                  <a:lumMod val="75000"/>
                </a:schemeClr>
              </a:solidFill>
              <a:latin typeface="+mj-lt"/>
              <a:cs typeface="Times New Roman" panose="02020603050405020304" pitchFamily="18" charset="0"/>
            </a:endParaRPr>
          </a:p>
        </p:txBody>
      </p:sp>
      <p:sp>
        <p:nvSpPr>
          <p:cNvPr id="15" name="Прямоугольник 14"/>
          <p:cNvSpPr/>
          <p:nvPr/>
        </p:nvSpPr>
        <p:spPr>
          <a:xfrm>
            <a:off x="395536" y="1268760"/>
            <a:ext cx="8280920" cy="3754874"/>
          </a:xfrm>
          <a:prstGeom prst="rect">
            <a:avLst/>
          </a:prstGeom>
        </p:spPr>
        <p:txBody>
          <a:bodyPr wrap="square">
            <a:spAutoFit/>
          </a:bodyPr>
          <a:lstStyle/>
          <a:p>
            <a:pPr algn="ctr"/>
            <a:endParaRPr lang="ru-RU" sz="2000" b="1" dirty="0" smtClean="0">
              <a:solidFill>
                <a:srgbClr val="C00000"/>
              </a:solidFill>
              <a:latin typeface="Times New Roman" panose="02020603050405020304" pitchFamily="18" charset="0"/>
              <a:cs typeface="Times New Roman" panose="02020603050405020304" pitchFamily="18" charset="0"/>
            </a:endParaRPr>
          </a:p>
          <a:p>
            <a:pPr algn="ctr"/>
            <a:endParaRPr lang="ru-RU" sz="2000" b="1" dirty="0">
              <a:solidFill>
                <a:srgbClr val="C00000"/>
              </a:solidFill>
              <a:latin typeface="Times New Roman" panose="02020603050405020304" pitchFamily="18" charset="0"/>
              <a:cs typeface="Times New Roman" panose="02020603050405020304" pitchFamily="18" charset="0"/>
            </a:endParaRPr>
          </a:p>
          <a:p>
            <a:pPr algn="ctr"/>
            <a:r>
              <a:rPr lang="ru-RU" sz="2000" b="1" dirty="0" smtClean="0">
                <a:solidFill>
                  <a:srgbClr val="C00000"/>
                </a:solidFill>
                <a:latin typeface="Times New Roman" panose="02020603050405020304" pitchFamily="18" charset="0"/>
                <a:cs typeface="Times New Roman" panose="02020603050405020304" pitchFamily="18" charset="0"/>
              </a:rPr>
              <a:t>Функция</a:t>
            </a:r>
            <a:r>
              <a:rPr lang="ru-RU" sz="2000" dirty="0">
                <a:solidFill>
                  <a:srgbClr val="C00000"/>
                </a:solidFill>
                <a:latin typeface="Times New Roman" panose="02020603050405020304" pitchFamily="18" charset="0"/>
                <a:cs typeface="Times New Roman" panose="02020603050405020304" pitchFamily="18" charset="0"/>
              </a:rPr>
              <a:t> (</a:t>
            </a:r>
            <a:r>
              <a:rPr lang="ru-RU" sz="2000" b="1" dirty="0">
                <a:solidFill>
                  <a:srgbClr val="C00000"/>
                </a:solidFill>
                <a:latin typeface="Times New Roman" panose="02020603050405020304" pitchFamily="18" charset="0"/>
                <a:cs typeface="Times New Roman" panose="02020603050405020304" pitchFamily="18" charset="0"/>
              </a:rPr>
              <a:t>отображение</a:t>
            </a:r>
            <a:r>
              <a:rPr lang="ru-RU" sz="2000" dirty="0">
                <a:solidFill>
                  <a:srgbClr val="C00000"/>
                </a:solidFill>
                <a:latin typeface="Times New Roman" panose="02020603050405020304" pitchFamily="18" charset="0"/>
                <a:cs typeface="Times New Roman" panose="02020603050405020304" pitchFamily="18" charset="0"/>
              </a:rPr>
              <a:t>, </a:t>
            </a:r>
            <a:r>
              <a:rPr lang="ru-RU" sz="2000" b="1" dirty="0">
                <a:solidFill>
                  <a:srgbClr val="C00000"/>
                </a:solidFill>
                <a:latin typeface="Times New Roman" panose="02020603050405020304" pitchFamily="18" charset="0"/>
                <a:cs typeface="Times New Roman" panose="02020603050405020304" pitchFamily="18" charset="0"/>
              </a:rPr>
              <a:t>оператор</a:t>
            </a:r>
            <a:r>
              <a:rPr lang="ru-RU" sz="2000" dirty="0">
                <a:solidFill>
                  <a:srgbClr val="C00000"/>
                </a:solidFill>
                <a:latin typeface="Times New Roman" panose="02020603050405020304" pitchFamily="18" charset="0"/>
                <a:cs typeface="Times New Roman" panose="02020603050405020304" pitchFamily="18" charset="0"/>
              </a:rPr>
              <a:t>, </a:t>
            </a:r>
            <a:r>
              <a:rPr lang="ru-RU" sz="2000" b="1" dirty="0">
                <a:solidFill>
                  <a:srgbClr val="C00000"/>
                </a:solidFill>
                <a:latin typeface="Times New Roman" panose="02020603050405020304" pitchFamily="18" charset="0"/>
                <a:cs typeface="Times New Roman" panose="02020603050405020304" pitchFamily="18" charset="0"/>
              </a:rPr>
              <a:t>преобразование</a:t>
            </a:r>
            <a:r>
              <a:rPr lang="ru-RU" sz="2000" dirty="0">
                <a:solidFill>
                  <a:srgbClr val="C00000"/>
                </a:solidFill>
                <a:latin typeface="Times New Roman" panose="02020603050405020304" pitchFamily="18" charset="0"/>
                <a:cs typeface="Times New Roman" panose="02020603050405020304" pitchFamily="18" charset="0"/>
              </a:rPr>
              <a:t>)</a:t>
            </a:r>
            <a:r>
              <a:rPr lang="ru-RU" sz="2000" dirty="0">
                <a:solidFill>
                  <a:schemeClr val="tx2">
                    <a:lumMod val="75000"/>
                  </a:schemeClr>
                </a:solidFill>
                <a:latin typeface="Times New Roman" panose="02020603050405020304" pitchFamily="18" charset="0"/>
                <a:cs typeface="Times New Roman" panose="02020603050405020304" pitchFamily="18" charset="0"/>
              </a:rPr>
              <a:t> — </a:t>
            </a:r>
            <a:r>
              <a:rPr lang="ru-RU" sz="2000" u="sng" dirty="0">
                <a:solidFill>
                  <a:schemeClr val="tx2">
                    <a:lumMod val="75000"/>
                  </a:schemeClr>
                </a:solidFill>
                <a:latin typeface="Times New Roman" panose="02020603050405020304" pitchFamily="18" charset="0"/>
                <a:cs typeface="Times New Roman" panose="02020603050405020304" pitchFamily="18" charset="0"/>
                <a:hlinkClick r:id="rId3" tooltip="Математика"/>
              </a:rPr>
              <a:t>математическое</a:t>
            </a:r>
            <a:r>
              <a:rPr lang="ru-RU" sz="2000" dirty="0">
                <a:solidFill>
                  <a:schemeClr val="tx2">
                    <a:lumMod val="75000"/>
                  </a:schemeClr>
                </a:solidFill>
                <a:latin typeface="Times New Roman" panose="02020603050405020304" pitchFamily="18" charset="0"/>
                <a:cs typeface="Times New Roman" panose="02020603050405020304" pitchFamily="18" charset="0"/>
              </a:rPr>
              <a:t> понятие, отражающее связь между элементами </a:t>
            </a:r>
            <a:r>
              <a:rPr lang="ru-RU" sz="2000" u="sng" dirty="0">
                <a:solidFill>
                  <a:schemeClr val="tx2">
                    <a:lumMod val="75000"/>
                  </a:schemeClr>
                </a:solidFill>
                <a:latin typeface="Times New Roman" panose="02020603050405020304" pitchFamily="18" charset="0"/>
                <a:cs typeface="Times New Roman" panose="02020603050405020304" pitchFamily="18" charset="0"/>
                <a:hlinkClick r:id="rId4" tooltip="Множество"/>
              </a:rPr>
              <a:t>множеств</a:t>
            </a:r>
            <a:r>
              <a:rPr lang="ru-RU" sz="2000" dirty="0">
                <a:solidFill>
                  <a:schemeClr val="tx2">
                    <a:lumMod val="75000"/>
                  </a:schemeClr>
                </a:solidFill>
                <a:latin typeface="Times New Roman" panose="02020603050405020304" pitchFamily="18" charset="0"/>
                <a:cs typeface="Times New Roman" panose="02020603050405020304" pitchFamily="18" charset="0"/>
              </a:rPr>
              <a:t>. Можно сказать, что функция — это «закон», по которому каждому элементу одного множества (называемого </a:t>
            </a:r>
            <a:r>
              <a:rPr lang="ru-RU" sz="2000" b="1" i="1" u="sng" dirty="0">
                <a:solidFill>
                  <a:schemeClr val="tx2">
                    <a:lumMod val="75000"/>
                  </a:schemeClr>
                </a:solidFill>
                <a:latin typeface="Times New Roman" panose="02020603050405020304" pitchFamily="18" charset="0"/>
                <a:cs typeface="Times New Roman" panose="02020603050405020304" pitchFamily="18" charset="0"/>
                <a:hlinkClick r:id="rId5" tooltip="Область определения функции"/>
              </a:rPr>
              <a:t>областью определения</a:t>
            </a:r>
            <a:r>
              <a:rPr lang="ru-RU" sz="2000" dirty="0">
                <a:solidFill>
                  <a:schemeClr val="tx2">
                    <a:lumMod val="75000"/>
                  </a:schemeClr>
                </a:solidFill>
                <a:latin typeface="Times New Roman" panose="02020603050405020304" pitchFamily="18" charset="0"/>
                <a:cs typeface="Times New Roman" panose="02020603050405020304" pitchFamily="18" charset="0"/>
              </a:rPr>
              <a:t>) ставится в соответствие некоторый элемент другого множества (называемого </a:t>
            </a:r>
            <a:r>
              <a:rPr lang="ru-RU" sz="2000" b="1" i="1" u="sng" dirty="0">
                <a:solidFill>
                  <a:schemeClr val="tx2">
                    <a:lumMod val="75000"/>
                  </a:schemeClr>
                </a:solidFill>
                <a:latin typeface="Times New Roman" panose="02020603050405020304" pitchFamily="18" charset="0"/>
                <a:cs typeface="Times New Roman" panose="02020603050405020304" pitchFamily="18" charset="0"/>
                <a:hlinkClick r:id="rId6" tooltip="Область значений функции"/>
              </a:rPr>
              <a:t>областью значений</a:t>
            </a:r>
            <a:r>
              <a:rPr lang="ru-RU" sz="2000" dirty="0">
                <a:solidFill>
                  <a:schemeClr val="tx2">
                    <a:lumMod val="75000"/>
                  </a:schemeClr>
                </a:solidFill>
                <a:latin typeface="Times New Roman" panose="02020603050405020304" pitchFamily="18" charset="0"/>
                <a:cs typeface="Times New Roman" panose="02020603050405020304" pitchFamily="18" charset="0"/>
              </a:rPr>
              <a:t>).</a:t>
            </a:r>
          </a:p>
          <a:p>
            <a:pPr algn="ctr"/>
            <a:r>
              <a:rPr lang="ru-RU" sz="2000" dirty="0">
                <a:solidFill>
                  <a:schemeClr val="tx2">
                    <a:lumMod val="75000"/>
                  </a:schemeClr>
                </a:solidFill>
                <a:latin typeface="Times New Roman" panose="02020603050405020304" pitchFamily="18" charset="0"/>
                <a:cs typeface="Times New Roman" panose="02020603050405020304" pitchFamily="18" charset="0"/>
              </a:rPr>
              <a:t>Математическое понятие функции выражает интуитивное представление о том, как одна </a:t>
            </a:r>
            <a:r>
              <a:rPr lang="ru-RU" sz="2000" u="sng" dirty="0">
                <a:solidFill>
                  <a:schemeClr val="tx2">
                    <a:lumMod val="75000"/>
                  </a:schemeClr>
                </a:solidFill>
                <a:latin typeface="Times New Roman" panose="02020603050405020304" pitchFamily="18" charset="0"/>
                <a:cs typeface="Times New Roman" panose="02020603050405020304" pitchFamily="18" charset="0"/>
                <a:hlinkClick r:id="rId7" tooltip="Величина (математика)"/>
              </a:rPr>
              <a:t>величина</a:t>
            </a:r>
            <a:r>
              <a:rPr lang="ru-RU" sz="2000" dirty="0">
                <a:solidFill>
                  <a:schemeClr val="tx2">
                    <a:lumMod val="75000"/>
                  </a:schemeClr>
                </a:solidFill>
                <a:latin typeface="Times New Roman" panose="02020603050405020304" pitchFamily="18" charset="0"/>
                <a:cs typeface="Times New Roman" panose="02020603050405020304" pitchFamily="18" charset="0"/>
              </a:rPr>
              <a:t> полностью определяет значение другой величины. </a:t>
            </a:r>
            <a:r>
              <a:rPr lang="ru-RU" dirty="0"/>
              <a:t> </a:t>
            </a:r>
          </a:p>
          <a:p>
            <a:endParaRPr lang="ru-RU" dirty="0"/>
          </a:p>
        </p:txBody>
      </p:sp>
      <p:sp>
        <p:nvSpPr>
          <p:cNvPr id="5" name="Прямоугольник 4"/>
          <p:cNvSpPr/>
          <p:nvPr/>
        </p:nvSpPr>
        <p:spPr>
          <a:xfrm>
            <a:off x="8689280" y="6420224"/>
            <a:ext cx="415498" cy="369332"/>
          </a:xfrm>
          <a:prstGeom prst="rect">
            <a:avLst/>
          </a:prstGeom>
          <a:noFill/>
        </p:spPr>
        <p:txBody>
          <a:bodyPr wrap="none" lIns="91440" tIns="45720" rIns="91440" bIns="45720">
            <a:spAutoFit/>
          </a:bodyPr>
          <a:lstStyle/>
          <a:p>
            <a:pPr algn="ctr"/>
            <a:r>
              <a:rPr lang="ru-RU"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28</a:t>
            </a:r>
            <a:endParaRPr lang="ru-RU"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6879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95536" y="404664"/>
            <a:ext cx="8352927" cy="707886"/>
          </a:xfrm>
          <a:prstGeom prst="rect">
            <a:avLst/>
          </a:prstGeom>
        </p:spPr>
        <p:txBody>
          <a:bodyPr wrap="square">
            <a:spAutoFit/>
          </a:bodyPr>
          <a:lstStyle/>
          <a:p>
            <a:pPr algn="ctr"/>
            <a:r>
              <a:rPr lang="ru-RU" sz="4000" b="1" dirty="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Содержание</a:t>
            </a:r>
          </a:p>
        </p:txBody>
      </p:sp>
      <p:sp>
        <p:nvSpPr>
          <p:cNvPr id="5" name="Прямоугольник 4"/>
          <p:cNvSpPr/>
          <p:nvPr/>
        </p:nvSpPr>
        <p:spPr>
          <a:xfrm>
            <a:off x="395535" y="1196752"/>
            <a:ext cx="8352927" cy="2585323"/>
          </a:xfrm>
          <a:prstGeom prst="rect">
            <a:avLst/>
          </a:prstGeom>
        </p:spPr>
        <p:txBody>
          <a:bodyPr wrap="square">
            <a:spAutoFit/>
          </a:bodyPr>
          <a:lstStyle/>
          <a:p>
            <a:pPr marL="342900" indent="-342900">
              <a:buAutoNum type="arabicPeriod" startAt="10"/>
            </a:pPr>
            <a:r>
              <a:rPr lang="ru-RU"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   Гомотетия и подобие………………………………………………………..........73</a:t>
            </a:r>
          </a:p>
          <a:p>
            <a:pPr marL="342900" indent="-342900">
              <a:buAutoNum type="arabicPeriod" startAt="10"/>
            </a:pPr>
            <a:r>
              <a:rPr lang="ru-RU"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   Площадь геометрических фигур………………………………………………..81</a:t>
            </a:r>
          </a:p>
          <a:p>
            <a:pPr marL="342900" indent="-342900">
              <a:buAutoNum type="arabicPeriod" startAt="10"/>
            </a:pPr>
            <a:r>
              <a:rPr lang="ru-RU"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   Радиус вписанной окружности………………………………………………….90</a:t>
            </a:r>
          </a:p>
          <a:p>
            <a:pPr marL="342900" indent="-342900">
              <a:buAutoNum type="arabicPeriod" startAt="10"/>
            </a:pPr>
            <a:r>
              <a:rPr lang="ru-RU" dirty="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 </a:t>
            </a:r>
            <a:r>
              <a:rPr lang="ru-RU"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  Радиус описанной окружности……………………………………………… …94</a:t>
            </a:r>
          </a:p>
          <a:p>
            <a:pPr marL="342900" indent="-342900">
              <a:buAutoNum type="arabicPeriod" startAt="10"/>
            </a:pPr>
            <a:r>
              <a:rPr lang="ru-RU"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   Окружность………………………………………………………………………97</a:t>
            </a:r>
          </a:p>
          <a:p>
            <a:pPr marL="342900" indent="-342900">
              <a:buAutoNum type="arabicPeriod" startAt="10"/>
            </a:pPr>
            <a:r>
              <a:rPr lang="ru-RU" dirty="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 </a:t>
            </a:r>
            <a:r>
              <a:rPr lang="ru-RU"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  Методы решения геометрических задач………………………..........................98</a:t>
            </a:r>
            <a:endParaRPr lang="en-US"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endParaRPr>
          </a:p>
          <a:p>
            <a:pPr marL="342900" indent="-342900">
              <a:buAutoNum type="arabicPeriod" startAt="10"/>
            </a:pPr>
            <a:r>
              <a:rPr lang="ru-RU"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   Тригонометрические уравнения……………………………………………….102</a:t>
            </a:r>
          </a:p>
          <a:p>
            <a:pPr marL="342900" indent="-342900">
              <a:buAutoNum type="arabicPeriod" startAt="10"/>
            </a:pPr>
            <a:r>
              <a:rPr lang="ru-RU"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    Методы решения тригонометрических уравнений…………………………..103</a:t>
            </a:r>
          </a:p>
          <a:p>
            <a:pPr marL="342900" indent="-342900">
              <a:buAutoNum type="arabicPeriod" startAt="10"/>
            </a:pPr>
            <a:endParaRPr lang="ru-RU" dirty="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25444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17"/>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95536" y="404664"/>
            <a:ext cx="8280919" cy="923330"/>
          </a:xfrm>
          <a:prstGeom prst="rect">
            <a:avLst/>
          </a:prstGeom>
        </p:spPr>
        <p:txBody>
          <a:bodyPr wrap="square">
            <a:spAutoFit/>
          </a:bodyPr>
          <a:lstStyle/>
          <a:p>
            <a:pPr algn="ctr"/>
            <a:r>
              <a:rPr lang="ru-RU" sz="5400" b="1" dirty="0" smtClean="0">
                <a:ln w="12700">
                  <a:solidFill>
                    <a:schemeClr val="tx2">
                      <a:satMod val="155000"/>
                    </a:schemeClr>
                  </a:solidFill>
                  <a:prstDash val="solid"/>
                </a:ln>
                <a:solidFill>
                  <a:schemeClr val="tx2">
                    <a:lumMod val="75000"/>
                  </a:schemeClr>
                </a:solidFill>
                <a:cs typeface="Times New Roman" panose="02020603050405020304" pitchFamily="18" charset="0"/>
              </a:rPr>
              <a:t>Функция </a:t>
            </a:r>
            <a:r>
              <a:rPr lang="ru-RU" sz="5400" b="1" dirty="0">
                <a:ln w="12700">
                  <a:solidFill>
                    <a:schemeClr val="tx2">
                      <a:satMod val="155000"/>
                    </a:schemeClr>
                  </a:solidFill>
                  <a:prstDash val="solid"/>
                </a:ln>
                <a:solidFill>
                  <a:schemeClr val="tx2">
                    <a:lumMod val="75000"/>
                  </a:schemeClr>
                </a:solidFill>
                <a:cs typeface="Times New Roman" panose="02020603050405020304" pitchFamily="18" charset="0"/>
              </a:rPr>
              <a:t>и её график</a:t>
            </a:r>
          </a:p>
        </p:txBody>
      </p:sp>
      <p:sp>
        <p:nvSpPr>
          <p:cNvPr id="5" name="Прямоугольник 4"/>
          <p:cNvSpPr/>
          <p:nvPr/>
        </p:nvSpPr>
        <p:spPr>
          <a:xfrm>
            <a:off x="395535" y="1235662"/>
            <a:ext cx="8280919" cy="1015663"/>
          </a:xfrm>
          <a:prstGeom prst="rect">
            <a:avLst/>
          </a:prstGeom>
        </p:spPr>
        <p:txBody>
          <a:bodyPr wrap="square">
            <a:spAutoFit/>
          </a:bodyPr>
          <a:lstStyle/>
          <a:p>
            <a:pPr algn="ctr"/>
            <a:r>
              <a:rPr lang="ru-RU" sz="2000" b="1" dirty="0">
                <a:solidFill>
                  <a:srgbClr val="C00000"/>
                </a:solidFill>
                <a:latin typeface="Times New Roman" panose="02020603050405020304" pitchFamily="18" charset="0"/>
                <a:cs typeface="Times New Roman" panose="02020603050405020304" pitchFamily="18" charset="0"/>
              </a:rPr>
              <a:t>График функции</a:t>
            </a:r>
            <a:r>
              <a:rPr lang="ru-RU" sz="2000" dirty="0">
                <a:solidFill>
                  <a:schemeClr val="tx2">
                    <a:lumMod val="75000"/>
                  </a:schemeClr>
                </a:solidFill>
                <a:latin typeface="Times New Roman" panose="02020603050405020304" pitchFamily="18" charset="0"/>
                <a:cs typeface="Times New Roman" panose="02020603050405020304" pitchFamily="18" charset="0"/>
              </a:rPr>
              <a:t> — множество точек, у которых </a:t>
            </a:r>
            <a:r>
              <a:rPr lang="ru-RU" sz="2000" dirty="0">
                <a:solidFill>
                  <a:schemeClr val="tx2">
                    <a:lumMod val="75000"/>
                  </a:schemeClr>
                </a:solidFill>
                <a:latin typeface="Times New Roman" panose="02020603050405020304" pitchFamily="18" charset="0"/>
                <a:cs typeface="Times New Roman" panose="02020603050405020304" pitchFamily="18" charset="0"/>
                <a:hlinkClick r:id="rId3" tooltip="Абсцисса"/>
              </a:rPr>
              <a:t>абсциссы</a:t>
            </a:r>
            <a:r>
              <a:rPr lang="ru-RU" sz="2000" dirty="0">
                <a:solidFill>
                  <a:schemeClr val="tx2">
                    <a:lumMod val="75000"/>
                  </a:schemeClr>
                </a:solidFill>
                <a:latin typeface="Times New Roman" panose="02020603050405020304" pitchFamily="18" charset="0"/>
                <a:cs typeface="Times New Roman" panose="02020603050405020304" pitchFamily="18" charset="0"/>
              </a:rPr>
              <a:t> являются допустимыми значениями аргумента Х, а </a:t>
            </a:r>
            <a:r>
              <a:rPr lang="ru-RU" sz="2000" dirty="0">
                <a:solidFill>
                  <a:schemeClr val="tx2">
                    <a:lumMod val="75000"/>
                  </a:schemeClr>
                </a:solidFill>
                <a:latin typeface="Times New Roman" panose="02020603050405020304" pitchFamily="18" charset="0"/>
                <a:cs typeface="Times New Roman" panose="02020603050405020304" pitchFamily="18" charset="0"/>
                <a:hlinkClick r:id="rId4" tooltip="Ордината"/>
              </a:rPr>
              <a:t>ординаты</a:t>
            </a:r>
            <a:r>
              <a:rPr lang="ru-RU" sz="2000" dirty="0">
                <a:solidFill>
                  <a:schemeClr val="tx2">
                    <a:lumMod val="75000"/>
                  </a:schemeClr>
                </a:solidFill>
                <a:latin typeface="Times New Roman" panose="02020603050405020304" pitchFamily="18" charset="0"/>
                <a:cs typeface="Times New Roman" panose="02020603050405020304" pitchFamily="18" charset="0"/>
              </a:rPr>
              <a:t> — соответствующими значениями </a:t>
            </a:r>
            <a:r>
              <a:rPr lang="ru-RU" sz="2000" dirty="0">
                <a:solidFill>
                  <a:schemeClr val="tx2">
                    <a:lumMod val="75000"/>
                  </a:schemeClr>
                </a:solidFill>
                <a:latin typeface="Times New Roman" panose="02020603050405020304" pitchFamily="18" charset="0"/>
                <a:cs typeface="Times New Roman" panose="02020603050405020304" pitchFamily="18" charset="0"/>
                <a:hlinkClick r:id="rId5" tooltip="Функция (математика)"/>
              </a:rPr>
              <a:t>функции</a:t>
            </a:r>
            <a:r>
              <a:rPr lang="ru-RU" sz="2000" dirty="0">
                <a:solidFill>
                  <a:schemeClr val="tx2">
                    <a:lumMod val="75000"/>
                  </a:schemeClr>
                </a:solidFill>
                <a:latin typeface="Times New Roman" panose="02020603050405020304" pitchFamily="18" charset="0"/>
                <a:cs typeface="Times New Roman" panose="02020603050405020304" pitchFamily="18" charset="0"/>
              </a:rPr>
              <a:t> у.</a:t>
            </a:r>
          </a:p>
        </p:txBody>
      </p:sp>
      <p:pic>
        <p:nvPicPr>
          <p:cNvPr id="3" name="Рисунок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2632666" y="1187030"/>
            <a:ext cx="3806654" cy="6563163"/>
          </a:xfrm>
          <a:prstGeom prst="rect">
            <a:avLst/>
          </a:prstGeom>
          <a:effectLst>
            <a:glow rad="139700">
              <a:schemeClr val="accent1">
                <a:satMod val="175000"/>
                <a:alpha val="40000"/>
              </a:schemeClr>
            </a:glow>
          </a:effectLst>
        </p:spPr>
      </p:pic>
      <p:sp>
        <p:nvSpPr>
          <p:cNvPr id="10" name="Прямоугольник 9"/>
          <p:cNvSpPr/>
          <p:nvPr/>
        </p:nvSpPr>
        <p:spPr>
          <a:xfrm>
            <a:off x="8681564" y="6381327"/>
            <a:ext cx="418704" cy="369332"/>
          </a:xfrm>
          <a:prstGeom prst="rect">
            <a:avLst/>
          </a:prstGeom>
        </p:spPr>
        <p:txBody>
          <a:bodyPr wrap="none">
            <a:spAutoFit/>
          </a:bodyPr>
          <a:lstStyle/>
          <a:p>
            <a:r>
              <a:rPr lang="ru-RU" dirty="0" smtClean="0"/>
              <a:t>2</a:t>
            </a:r>
            <a:r>
              <a:rPr lang="en-US" dirty="0" smtClean="0"/>
              <a:t>9</a:t>
            </a:r>
            <a:endParaRPr lang="ru-RU" dirty="0"/>
          </a:p>
        </p:txBody>
      </p:sp>
    </p:spTree>
    <p:extLst>
      <p:ext uri="{BB962C8B-B14F-4D97-AF65-F5344CB8AC3E}">
        <p14:creationId xmlns:p14="http://schemas.microsoft.com/office/powerpoint/2010/main" val="3418435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95536" y="404664"/>
            <a:ext cx="8280920" cy="923330"/>
          </a:xfrm>
          <a:prstGeom prst="rect">
            <a:avLst/>
          </a:prstGeom>
        </p:spPr>
        <p:txBody>
          <a:bodyPr wrap="square">
            <a:spAutoFit/>
          </a:bodyPr>
          <a:lstStyle/>
          <a:p>
            <a:pPr algn="ctr"/>
            <a:r>
              <a:rPr lang="ru-RU" sz="5400" b="1" dirty="0" smtClean="0">
                <a:ln w="12700">
                  <a:solidFill>
                    <a:schemeClr val="tx2">
                      <a:satMod val="155000"/>
                    </a:schemeClr>
                  </a:solidFill>
                  <a:prstDash val="solid"/>
                </a:ln>
                <a:solidFill>
                  <a:schemeClr val="tx2">
                    <a:lumMod val="75000"/>
                  </a:schemeClr>
                </a:solidFill>
                <a:cs typeface="Times New Roman" panose="02020603050405020304" pitchFamily="18" charset="0"/>
              </a:rPr>
              <a:t>Функция </a:t>
            </a:r>
            <a:r>
              <a:rPr lang="ru-RU" sz="5400" b="1" dirty="0">
                <a:ln w="12700">
                  <a:solidFill>
                    <a:schemeClr val="tx2">
                      <a:satMod val="155000"/>
                    </a:schemeClr>
                  </a:solidFill>
                  <a:prstDash val="solid"/>
                </a:ln>
                <a:solidFill>
                  <a:schemeClr val="tx2">
                    <a:lumMod val="75000"/>
                  </a:schemeClr>
                </a:solidFill>
                <a:cs typeface="Times New Roman" panose="02020603050405020304" pitchFamily="18" charset="0"/>
              </a:rPr>
              <a:t>и её график</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556792"/>
            <a:ext cx="2304256" cy="4261246"/>
          </a:xfrm>
          <a:prstGeom prst="rect">
            <a:avLst/>
          </a:prstGeom>
          <a:effectLst>
            <a:glow rad="139700">
              <a:schemeClr val="accent1">
                <a:satMod val="175000"/>
                <a:alpha val="40000"/>
              </a:schemeClr>
            </a:glow>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4103947" y="1808819"/>
            <a:ext cx="3528393" cy="5472608"/>
          </a:xfrm>
          <a:prstGeom prst="rect">
            <a:avLst/>
          </a:prstGeom>
          <a:effectLst>
            <a:glow rad="139700">
              <a:schemeClr val="accent1">
                <a:satMod val="175000"/>
                <a:alpha val="40000"/>
              </a:schemeClr>
            </a:glow>
          </a:effectLst>
        </p:spPr>
      </p:pic>
      <p:sp>
        <p:nvSpPr>
          <p:cNvPr id="6" name="Прямоугольник 5"/>
          <p:cNvSpPr/>
          <p:nvPr/>
        </p:nvSpPr>
        <p:spPr>
          <a:xfrm>
            <a:off x="8676456" y="6309320"/>
            <a:ext cx="418704" cy="369332"/>
          </a:xfrm>
          <a:prstGeom prst="rect">
            <a:avLst/>
          </a:prstGeom>
        </p:spPr>
        <p:txBody>
          <a:bodyPr wrap="none">
            <a:spAutoFit/>
          </a:bodyPr>
          <a:lstStyle/>
          <a:p>
            <a:r>
              <a:rPr lang="en-US" dirty="0" smtClean="0"/>
              <a:t>30</a:t>
            </a:r>
            <a:endParaRPr lang="ru-RU" dirty="0"/>
          </a:p>
        </p:txBody>
      </p:sp>
    </p:spTree>
    <p:extLst>
      <p:ext uri="{BB962C8B-B14F-4D97-AF65-F5344CB8AC3E}">
        <p14:creationId xmlns:p14="http://schemas.microsoft.com/office/powerpoint/2010/main" val="559867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05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3"/>
          <a:stretch>
            <a:fillRect/>
          </a:stretch>
        </p:blipFill>
        <p:spPr>
          <a:xfrm>
            <a:off x="1420094" y="548680"/>
            <a:ext cx="6303810" cy="59746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4496" y="1268760"/>
            <a:ext cx="2953712" cy="5040560"/>
          </a:xfrm>
          <a:prstGeom prst="rect">
            <a:avLst/>
          </a:prstGeom>
          <a:effectLst>
            <a:glow rad="139700">
              <a:schemeClr val="accent1">
                <a:satMod val="175000"/>
                <a:alpha val="40000"/>
              </a:schemeClr>
            </a:glow>
          </a:effectLst>
        </p:spPr>
      </p:pic>
      <p:sp>
        <p:nvSpPr>
          <p:cNvPr id="6" name="Прямоугольник 5"/>
          <p:cNvSpPr/>
          <p:nvPr/>
        </p:nvSpPr>
        <p:spPr>
          <a:xfrm>
            <a:off x="8725295" y="6309320"/>
            <a:ext cx="418704" cy="369332"/>
          </a:xfrm>
          <a:prstGeom prst="rect">
            <a:avLst/>
          </a:prstGeom>
        </p:spPr>
        <p:txBody>
          <a:bodyPr wrap="none">
            <a:spAutoFit/>
          </a:bodyPr>
          <a:lstStyle/>
          <a:p>
            <a:r>
              <a:rPr lang="ru-RU" dirty="0" smtClean="0"/>
              <a:t>3</a:t>
            </a:r>
            <a:r>
              <a:rPr lang="en-US" dirty="0" smtClean="0"/>
              <a:t>1</a:t>
            </a:r>
            <a:endParaRPr lang="ru-RU" dirty="0"/>
          </a:p>
        </p:txBody>
      </p:sp>
    </p:spTree>
    <p:extLst>
      <p:ext uri="{BB962C8B-B14F-4D97-AF65-F5344CB8AC3E}">
        <p14:creationId xmlns:p14="http://schemas.microsoft.com/office/powerpoint/2010/main" val="30201220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19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95537" y="332656"/>
            <a:ext cx="8208912" cy="923330"/>
          </a:xfrm>
          <a:prstGeom prst="rect">
            <a:avLst/>
          </a:prstGeom>
          <a:noFill/>
        </p:spPr>
        <p:txBody>
          <a:bodyPr wrap="square" lIns="91440" tIns="45720" rIns="91440" bIns="45720">
            <a:spAutoFit/>
          </a:bodyPr>
          <a:lstStyle/>
          <a:p>
            <a:pPr algn="ctr"/>
            <a:r>
              <a:rPr lang="ru-RU" sz="5400" b="1" cap="none" spc="0" dirty="0"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rPr>
              <a:t>6. Геометрические фигуры</a:t>
            </a:r>
            <a:endParaRPr lang="ru-RU" sz="5400" b="1" cap="none" spc="0"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endParaRPr>
          </a:p>
        </p:txBody>
      </p:sp>
      <p:sp>
        <p:nvSpPr>
          <p:cNvPr id="5" name="Прямоугольник 4"/>
          <p:cNvSpPr/>
          <p:nvPr/>
        </p:nvSpPr>
        <p:spPr>
          <a:xfrm>
            <a:off x="539551" y="1340768"/>
            <a:ext cx="8064897" cy="923330"/>
          </a:xfrm>
          <a:prstGeom prst="rect">
            <a:avLst/>
          </a:prstGeom>
        </p:spPr>
        <p:txBody>
          <a:bodyPr wrap="square">
            <a:spAutoFit/>
          </a:bodyPr>
          <a:lstStyle/>
          <a:p>
            <a:pPr algn="just"/>
            <a:r>
              <a:rPr lang="ru-RU" dirty="0">
                <a:solidFill>
                  <a:srgbClr val="C00000"/>
                </a:solidFill>
                <a:latin typeface="Times New Roman" panose="02020603050405020304" pitchFamily="18" charset="0"/>
                <a:cs typeface="Times New Roman" panose="02020603050405020304" pitchFamily="18" charset="0"/>
              </a:rPr>
              <a:t>Фигура</a:t>
            </a:r>
            <a:r>
              <a:rPr lang="ru-RU" dirty="0">
                <a:solidFill>
                  <a:schemeClr val="tx2">
                    <a:lumMod val="75000"/>
                  </a:schemeClr>
                </a:solidFill>
                <a:latin typeface="Times New Roman" panose="02020603050405020304" pitchFamily="18" charset="0"/>
                <a:cs typeface="Times New Roman" panose="02020603050405020304" pitchFamily="18" charset="0"/>
              </a:rPr>
              <a:t> — термин, формально применимый к произвольному множеству точек; тем не менее, обычно фигурой называют множества на плоскости, которые ограничены конечным числом линий.</a:t>
            </a:r>
          </a:p>
        </p:txBody>
      </p:sp>
      <p:pic>
        <p:nvPicPr>
          <p:cNvPr id="1030" name="Picture 6" descr="http://upload.wikimedia.org/wikipedia/ru/thumb/6/63/Triangle.png/250px-Triang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537874"/>
            <a:ext cx="5535339" cy="33212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rapezoid.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9" y="3156018"/>
            <a:ext cx="27813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изображение"/>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3140968"/>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754626" y="6453336"/>
            <a:ext cx="778744" cy="369332"/>
          </a:xfrm>
          <a:prstGeom prst="rect">
            <a:avLst/>
          </a:prstGeom>
          <a:noFill/>
        </p:spPr>
        <p:txBody>
          <a:bodyPr wrap="square" rtlCol="0">
            <a:spAutoFit/>
          </a:bodyPr>
          <a:lstStyle/>
          <a:p>
            <a:r>
              <a:rPr lang="ru-RU" dirty="0" smtClean="0"/>
              <a:t>32</a:t>
            </a:r>
            <a:endParaRPr lang="ru-RU" dirty="0"/>
          </a:p>
        </p:txBody>
      </p:sp>
    </p:spTree>
    <p:extLst>
      <p:ext uri="{BB962C8B-B14F-4D97-AF65-F5344CB8AC3E}">
        <p14:creationId xmlns:p14="http://schemas.microsoft.com/office/powerpoint/2010/main" val="17385709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894"/>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487363" y="1196752"/>
            <a:ext cx="8169275" cy="923330"/>
          </a:xfrm>
          <a:prstGeom prst="rect">
            <a:avLst/>
          </a:prstGeom>
        </p:spPr>
        <p:txBody>
          <a:bodyPr wrap="square">
            <a:spAutoFit/>
          </a:bodyPr>
          <a:lstStyle/>
          <a:p>
            <a:pPr algn="just"/>
            <a:r>
              <a:rPr lang="ru-RU" b="1" dirty="0" err="1">
                <a:solidFill>
                  <a:srgbClr val="C00000"/>
                </a:solidFill>
                <a:latin typeface="Times New Roman"/>
                <a:ea typeface="Calibri"/>
              </a:rPr>
              <a:t>Треуго́льник</a:t>
            </a:r>
            <a:r>
              <a:rPr lang="ru-RU" dirty="0">
                <a:solidFill>
                  <a:schemeClr val="tx2">
                    <a:lumMod val="75000"/>
                  </a:schemeClr>
                </a:solidFill>
                <a:latin typeface="Times New Roman"/>
                <a:ea typeface="Calibri"/>
              </a:rPr>
              <a:t> (в евклидовом пространстве) — это геометрическая фигура, образованная тремя отрезками, которые соединяют три не лежащие на одной прямой точки.</a:t>
            </a:r>
            <a:endParaRPr lang="ru-RU" dirty="0">
              <a:solidFill>
                <a:schemeClr val="tx2">
                  <a:lumMod val="75000"/>
                </a:schemeClr>
              </a:solidFill>
            </a:endParaRPr>
          </a:p>
        </p:txBody>
      </p:sp>
      <p:pic>
        <p:nvPicPr>
          <p:cNvPr id="2052" name="Picture 4" descr="http://school.xvatit.com/images/f/f7/23102010_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420888"/>
            <a:ext cx="4148961" cy="3614937"/>
          </a:xfrm>
          <a:prstGeom prst="rect">
            <a:avLst/>
          </a:prstGeom>
          <a:noFill/>
          <a:effectLst>
            <a:glow rad="1397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62703" y="332656"/>
            <a:ext cx="6057457" cy="923330"/>
          </a:xfrm>
          <a:prstGeom prst="rect">
            <a:avLst/>
          </a:prstGeom>
          <a:noFill/>
        </p:spPr>
        <p:txBody>
          <a:bodyPr wrap="square" lIns="91440" tIns="45720" rIns="91440" bIns="45720">
            <a:spAutoFit/>
          </a:bodyPr>
          <a:lstStyle/>
          <a:p>
            <a:r>
              <a:rPr lang="ru-RU" sz="5400" b="1" cap="none" spc="0" dirty="0"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rPr>
              <a:t>6.1. Треугольник</a:t>
            </a:r>
            <a:endParaRPr lang="ru-RU" sz="5400" b="1" cap="none" spc="0"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8725296" y="6445023"/>
            <a:ext cx="418704" cy="369332"/>
          </a:xfrm>
          <a:prstGeom prst="rect">
            <a:avLst/>
          </a:prstGeom>
          <a:noFill/>
        </p:spPr>
        <p:txBody>
          <a:bodyPr wrap="none" rtlCol="0">
            <a:spAutoFit/>
          </a:bodyPr>
          <a:lstStyle/>
          <a:p>
            <a:r>
              <a:rPr lang="ru-RU" dirty="0" smtClean="0"/>
              <a:t>33</a:t>
            </a:r>
            <a:endParaRPr lang="ru-RU" dirty="0"/>
          </a:p>
        </p:txBody>
      </p:sp>
    </p:spTree>
    <p:extLst>
      <p:ext uri="{BB962C8B-B14F-4D97-AF65-F5344CB8AC3E}">
        <p14:creationId xmlns:p14="http://schemas.microsoft.com/office/powerpoint/2010/main" val="14094700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23528" y="332656"/>
            <a:ext cx="8424935" cy="923330"/>
          </a:xfrm>
          <a:prstGeom prst="rect">
            <a:avLst/>
          </a:prstGeom>
        </p:spPr>
        <p:txBody>
          <a:bodyPr wrap="square">
            <a:spAutoFit/>
          </a:bodyPr>
          <a:lstStyle/>
          <a:p>
            <a:r>
              <a:rPr lang="ru-RU" sz="5400" b="1" dirty="0"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rPr>
              <a:t>6.2. Типы треугольников</a:t>
            </a:r>
            <a:endParaRPr lang="ru-RU" sz="5400" b="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endParaRPr>
          </a:p>
        </p:txBody>
      </p:sp>
      <p:sp>
        <p:nvSpPr>
          <p:cNvPr id="6" name="TextBox 5"/>
          <p:cNvSpPr txBox="1"/>
          <p:nvPr/>
        </p:nvSpPr>
        <p:spPr>
          <a:xfrm>
            <a:off x="323528" y="1124744"/>
            <a:ext cx="3532133" cy="461665"/>
          </a:xfrm>
          <a:prstGeom prst="rect">
            <a:avLst/>
          </a:prstGeom>
          <a:noFill/>
        </p:spPr>
        <p:txBody>
          <a:bodyPr wrap="square" rtlCol="0">
            <a:spAutoFit/>
          </a:bodyPr>
          <a:lstStyle/>
          <a:p>
            <a:r>
              <a:rPr lang="ru-RU" sz="2400" dirty="0" smtClean="0">
                <a:solidFill>
                  <a:srgbClr val="C00000"/>
                </a:solidFill>
                <a:latin typeface="Times New Roman" panose="02020603050405020304" pitchFamily="18" charset="0"/>
                <a:cs typeface="Times New Roman" panose="02020603050405020304" pitchFamily="18" charset="0"/>
              </a:rPr>
              <a:t>По величине углов:</a:t>
            </a:r>
            <a:endParaRPr lang="ru-RU" sz="2400" dirty="0">
              <a:solidFill>
                <a:srgbClr val="C0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23528" y="1772816"/>
            <a:ext cx="2795968" cy="1200329"/>
          </a:xfrm>
          <a:prstGeom prst="rect">
            <a:avLst/>
          </a:prstGeom>
          <a:noFill/>
        </p:spPr>
        <p:txBody>
          <a:bodyPr wrap="square" rtlCol="0">
            <a:spAutoFit/>
          </a:bodyPr>
          <a:lstStyle/>
          <a:p>
            <a:pPr marL="457200" indent="-457200">
              <a:buFont typeface="+mj-lt"/>
              <a:buAutoNum type="arabicPeriod"/>
            </a:pPr>
            <a:r>
              <a:rPr lang="ru-RU" sz="2400" dirty="0">
                <a:solidFill>
                  <a:schemeClr val="tx2">
                    <a:lumMod val="75000"/>
                  </a:schemeClr>
                </a:solidFill>
                <a:latin typeface="Times New Roman" panose="02020603050405020304" pitchFamily="18" charset="0"/>
                <a:cs typeface="Times New Roman" panose="02020603050405020304" pitchFamily="18" charset="0"/>
              </a:rPr>
              <a:t>о</a:t>
            </a:r>
            <a:r>
              <a:rPr lang="ru-RU" sz="2400" dirty="0" smtClean="0">
                <a:solidFill>
                  <a:schemeClr val="tx2">
                    <a:lumMod val="75000"/>
                  </a:schemeClr>
                </a:solidFill>
                <a:latin typeface="Times New Roman" panose="02020603050405020304" pitchFamily="18" charset="0"/>
                <a:cs typeface="Times New Roman" panose="02020603050405020304" pitchFamily="18" charset="0"/>
              </a:rPr>
              <a:t>строугольный;</a:t>
            </a:r>
          </a:p>
          <a:p>
            <a:pPr marL="457200" indent="-457200">
              <a:buFont typeface="+mj-lt"/>
              <a:buAutoNum type="arabicPeriod"/>
            </a:pPr>
            <a:r>
              <a:rPr lang="ru-RU" sz="2400" dirty="0" smtClean="0">
                <a:solidFill>
                  <a:schemeClr val="tx2">
                    <a:lumMod val="75000"/>
                  </a:schemeClr>
                </a:solidFill>
                <a:latin typeface="Times New Roman" panose="02020603050405020304" pitchFamily="18" charset="0"/>
                <a:cs typeface="Times New Roman" panose="02020603050405020304" pitchFamily="18" charset="0"/>
              </a:rPr>
              <a:t>тупоугольный;</a:t>
            </a:r>
          </a:p>
          <a:p>
            <a:pPr marL="457200" indent="-457200">
              <a:buFont typeface="+mj-lt"/>
              <a:buAutoNum type="arabicPeriod"/>
            </a:pPr>
            <a:r>
              <a:rPr lang="ru-RU" sz="2400" dirty="0">
                <a:solidFill>
                  <a:schemeClr val="tx2">
                    <a:lumMod val="75000"/>
                  </a:schemeClr>
                </a:solidFill>
                <a:latin typeface="Times New Roman" panose="02020603050405020304" pitchFamily="18" charset="0"/>
                <a:cs typeface="Times New Roman" panose="02020603050405020304" pitchFamily="18" charset="0"/>
              </a:rPr>
              <a:t>п</a:t>
            </a:r>
            <a:r>
              <a:rPr lang="ru-RU" sz="2400" dirty="0" smtClean="0">
                <a:solidFill>
                  <a:schemeClr val="tx2">
                    <a:lumMod val="75000"/>
                  </a:schemeClr>
                </a:solidFill>
                <a:latin typeface="Times New Roman" panose="02020603050405020304" pitchFamily="18" charset="0"/>
                <a:cs typeface="Times New Roman" panose="02020603050405020304" pitchFamily="18" charset="0"/>
              </a:rPr>
              <a:t>рямоугольный;</a:t>
            </a:r>
            <a:endParaRPr lang="ru-RU" sz="2400"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10" name="Рисунок 9" descr="Остроугольный треугольник">
            <a:hlinkClick r:id="rId3" tooltip="&quot;Остроугольный треугольник&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5004048" y="4534317"/>
            <a:ext cx="1940605" cy="1509951"/>
          </a:xfrm>
          <a:prstGeom prst="rect">
            <a:avLst/>
          </a:prstGeom>
          <a:noFill/>
          <a:ln>
            <a:noFill/>
          </a:ln>
        </p:spPr>
      </p:pic>
      <p:pic>
        <p:nvPicPr>
          <p:cNvPr id="11" name="Рисунок 10" descr="Тупоугольный треугольник">
            <a:hlinkClick r:id="rId5" tooltip="&quot;Тупоугольный треугольник&quot;"/>
          </p:cNvPr>
          <p:cNvPicPr/>
          <p:nvPr/>
        </p:nvPicPr>
        <p:blipFill>
          <a:blip r:embed="rId6">
            <a:extLst>
              <a:ext uri="{28A0092B-C50C-407E-A947-70E740481C1C}">
                <a14:useLocalDpi xmlns:a14="http://schemas.microsoft.com/office/drawing/2010/main" val="0"/>
              </a:ext>
            </a:extLst>
          </a:blip>
          <a:srcRect/>
          <a:stretch>
            <a:fillRect/>
          </a:stretch>
        </p:blipFill>
        <p:spPr bwMode="auto">
          <a:xfrm>
            <a:off x="4245857" y="1487204"/>
            <a:ext cx="1868597" cy="1436548"/>
          </a:xfrm>
          <a:prstGeom prst="rect">
            <a:avLst/>
          </a:prstGeom>
          <a:noFill/>
          <a:ln>
            <a:noFill/>
          </a:ln>
        </p:spPr>
      </p:pic>
      <p:pic>
        <p:nvPicPr>
          <p:cNvPr id="12" name="Рисунок 11" descr="Прямоугольный треугольник">
            <a:hlinkClick r:id="rId7" tooltip="&quot;Прямоугольный треугольник&quot;"/>
          </p:cNvPr>
          <p:cNvPicPr/>
          <p:nvPr/>
        </p:nvPicPr>
        <p:blipFill>
          <a:blip r:embed="rId8">
            <a:extLst>
              <a:ext uri="{28A0092B-C50C-407E-A947-70E740481C1C}">
                <a14:useLocalDpi xmlns:a14="http://schemas.microsoft.com/office/drawing/2010/main" val="0"/>
              </a:ext>
            </a:extLst>
          </a:blip>
          <a:srcRect/>
          <a:stretch>
            <a:fillRect/>
          </a:stretch>
        </p:blipFill>
        <p:spPr bwMode="auto">
          <a:xfrm>
            <a:off x="757446" y="3557563"/>
            <a:ext cx="2664296" cy="1584176"/>
          </a:xfrm>
          <a:prstGeom prst="rect">
            <a:avLst/>
          </a:prstGeom>
          <a:noFill/>
          <a:ln>
            <a:noFill/>
          </a:ln>
          <a:effectLst>
            <a:glow rad="139700">
              <a:schemeClr val="accent1">
                <a:satMod val="175000"/>
                <a:alpha val="40000"/>
              </a:schemeClr>
            </a:glow>
          </a:effectLst>
        </p:spPr>
      </p:pic>
      <p:sp>
        <p:nvSpPr>
          <p:cNvPr id="8" name="TextBox 7"/>
          <p:cNvSpPr txBox="1"/>
          <p:nvPr/>
        </p:nvSpPr>
        <p:spPr>
          <a:xfrm>
            <a:off x="1619672" y="4349651"/>
            <a:ext cx="1218603" cy="369332"/>
          </a:xfrm>
          <a:prstGeom prst="rect">
            <a:avLst/>
          </a:prstGeom>
          <a:noFill/>
        </p:spPr>
        <p:txBody>
          <a:bodyPr wrap="none" rtlCol="0">
            <a:spAutoFit/>
          </a:bodyPr>
          <a:lstStyle/>
          <a:p>
            <a:r>
              <a:rPr lang="ru-RU" dirty="0" smtClean="0">
                <a:solidFill>
                  <a:schemeClr val="tx2">
                    <a:lumMod val="75000"/>
                  </a:schemeClr>
                </a:solidFill>
              </a:rPr>
              <a:t>-------------1</a:t>
            </a:r>
            <a:endParaRPr lang="ru-RU" dirty="0">
              <a:solidFill>
                <a:schemeClr val="tx2">
                  <a:lumMod val="75000"/>
                </a:schemeClr>
              </a:solidFill>
            </a:endParaRPr>
          </a:p>
        </p:txBody>
      </p:sp>
      <p:sp>
        <p:nvSpPr>
          <p:cNvPr id="9" name="TextBox 8"/>
          <p:cNvSpPr txBox="1"/>
          <p:nvPr/>
        </p:nvSpPr>
        <p:spPr>
          <a:xfrm>
            <a:off x="4932040" y="2096395"/>
            <a:ext cx="1500732" cy="369332"/>
          </a:xfrm>
          <a:prstGeom prst="rect">
            <a:avLst/>
          </a:prstGeom>
          <a:noFill/>
        </p:spPr>
        <p:txBody>
          <a:bodyPr wrap="none" rtlCol="0">
            <a:spAutoFit/>
          </a:bodyPr>
          <a:lstStyle/>
          <a:p>
            <a:r>
              <a:rPr lang="ru-RU" dirty="0" smtClean="0">
                <a:solidFill>
                  <a:schemeClr val="tx2">
                    <a:lumMod val="75000"/>
                  </a:schemeClr>
                </a:solidFill>
              </a:rPr>
              <a:t>-----------------2</a:t>
            </a:r>
            <a:endParaRPr lang="ru-RU" dirty="0">
              <a:solidFill>
                <a:schemeClr val="tx2">
                  <a:lumMod val="75000"/>
                </a:schemeClr>
              </a:solidFill>
            </a:endParaRPr>
          </a:p>
        </p:txBody>
      </p:sp>
      <p:sp>
        <p:nvSpPr>
          <p:cNvPr id="13" name="TextBox 12"/>
          <p:cNvSpPr txBox="1"/>
          <p:nvPr/>
        </p:nvSpPr>
        <p:spPr>
          <a:xfrm>
            <a:off x="5796136" y="5197888"/>
            <a:ext cx="1923925" cy="369332"/>
          </a:xfrm>
          <a:prstGeom prst="rect">
            <a:avLst/>
          </a:prstGeom>
          <a:noFill/>
        </p:spPr>
        <p:txBody>
          <a:bodyPr wrap="none" rtlCol="0">
            <a:spAutoFit/>
          </a:bodyPr>
          <a:lstStyle/>
          <a:p>
            <a:r>
              <a:rPr lang="ru-RU" dirty="0" smtClean="0">
                <a:solidFill>
                  <a:schemeClr val="tx2">
                    <a:lumMod val="75000"/>
                  </a:schemeClr>
                </a:solidFill>
              </a:rPr>
              <a:t>-----------------------3</a:t>
            </a:r>
            <a:endParaRPr lang="ru-RU" dirty="0">
              <a:solidFill>
                <a:schemeClr val="tx2">
                  <a:lumMod val="75000"/>
                </a:schemeClr>
              </a:solidFill>
            </a:endParaRPr>
          </a:p>
        </p:txBody>
      </p:sp>
      <p:sp>
        <p:nvSpPr>
          <p:cNvPr id="3" name="TextBox 2"/>
          <p:cNvSpPr txBox="1"/>
          <p:nvPr/>
        </p:nvSpPr>
        <p:spPr>
          <a:xfrm>
            <a:off x="8748463" y="6453336"/>
            <a:ext cx="418704" cy="369332"/>
          </a:xfrm>
          <a:prstGeom prst="rect">
            <a:avLst/>
          </a:prstGeom>
          <a:noFill/>
        </p:spPr>
        <p:txBody>
          <a:bodyPr wrap="none" rtlCol="0">
            <a:spAutoFit/>
          </a:bodyPr>
          <a:lstStyle/>
          <a:p>
            <a:r>
              <a:rPr lang="ru-RU" dirty="0" smtClean="0"/>
              <a:t>34</a:t>
            </a:r>
            <a:endParaRPr lang="ru-RU" dirty="0"/>
          </a:p>
        </p:txBody>
      </p:sp>
    </p:spTree>
    <p:extLst>
      <p:ext uri="{BB962C8B-B14F-4D97-AF65-F5344CB8AC3E}">
        <p14:creationId xmlns:p14="http://schemas.microsoft.com/office/powerpoint/2010/main" val="6996648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402"/>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260" y="3070"/>
            <a:ext cx="7475477" cy="1627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5536" y="1169089"/>
            <a:ext cx="3497239" cy="461665"/>
          </a:xfrm>
          <a:prstGeom prst="rect">
            <a:avLst/>
          </a:prstGeom>
          <a:noFill/>
        </p:spPr>
        <p:txBody>
          <a:bodyPr wrap="none" rtlCol="0">
            <a:spAutoFit/>
          </a:bodyPr>
          <a:lstStyle/>
          <a:p>
            <a:r>
              <a:rPr lang="ru-RU" sz="2400" dirty="0" smtClean="0">
                <a:solidFill>
                  <a:srgbClr val="C00000"/>
                </a:solidFill>
                <a:latin typeface="Times New Roman" panose="02020603050405020304" pitchFamily="18" charset="0"/>
                <a:cs typeface="Times New Roman" panose="02020603050405020304" pitchFamily="18" charset="0"/>
              </a:rPr>
              <a:t>По числу равных сторон:</a:t>
            </a:r>
            <a:endParaRPr lang="ru-RU" sz="2400"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67544" y="1630754"/>
            <a:ext cx="5760640" cy="1200329"/>
          </a:xfrm>
          <a:prstGeom prst="rect">
            <a:avLst/>
          </a:prstGeom>
          <a:noFill/>
        </p:spPr>
        <p:txBody>
          <a:bodyPr wrap="square" rtlCol="0">
            <a:spAutoFit/>
          </a:bodyPr>
          <a:lstStyle/>
          <a:p>
            <a:pPr marL="457200" indent="-457200">
              <a:buFont typeface="+mj-lt"/>
              <a:buAutoNum type="arabicParenR"/>
            </a:pPr>
            <a:r>
              <a:rPr lang="ru-RU" sz="2400" dirty="0">
                <a:solidFill>
                  <a:schemeClr val="tx2">
                    <a:lumMod val="75000"/>
                  </a:schemeClr>
                </a:solidFill>
                <a:latin typeface="Times New Roman" panose="02020603050405020304" pitchFamily="18" charset="0"/>
                <a:cs typeface="Times New Roman" panose="02020603050405020304" pitchFamily="18" charset="0"/>
              </a:rPr>
              <a:t>р</a:t>
            </a:r>
            <a:r>
              <a:rPr lang="ru-RU" sz="2400" dirty="0" smtClean="0">
                <a:solidFill>
                  <a:schemeClr val="tx2">
                    <a:lumMod val="75000"/>
                  </a:schemeClr>
                </a:solidFill>
                <a:latin typeface="Times New Roman" panose="02020603050405020304" pitchFamily="18" charset="0"/>
                <a:cs typeface="Times New Roman" panose="02020603050405020304" pitchFamily="18" charset="0"/>
              </a:rPr>
              <a:t>азносторонний;</a:t>
            </a:r>
          </a:p>
          <a:p>
            <a:pPr marL="457200" indent="-457200">
              <a:buFont typeface="+mj-lt"/>
              <a:buAutoNum type="arabicParenR"/>
            </a:pPr>
            <a:r>
              <a:rPr lang="ru-RU" sz="2400" dirty="0">
                <a:solidFill>
                  <a:schemeClr val="tx2">
                    <a:lumMod val="75000"/>
                  </a:schemeClr>
                </a:solidFill>
                <a:latin typeface="Times New Roman" panose="02020603050405020304" pitchFamily="18" charset="0"/>
                <a:cs typeface="Times New Roman" panose="02020603050405020304" pitchFamily="18" charset="0"/>
              </a:rPr>
              <a:t>р</a:t>
            </a:r>
            <a:r>
              <a:rPr lang="ru-RU" sz="2400" dirty="0" smtClean="0">
                <a:solidFill>
                  <a:schemeClr val="tx2">
                    <a:lumMod val="75000"/>
                  </a:schemeClr>
                </a:solidFill>
                <a:latin typeface="Times New Roman" panose="02020603050405020304" pitchFamily="18" charset="0"/>
                <a:cs typeface="Times New Roman" panose="02020603050405020304" pitchFamily="18" charset="0"/>
              </a:rPr>
              <a:t>авносторонний;</a:t>
            </a:r>
          </a:p>
          <a:p>
            <a:pPr marL="457200" indent="-457200">
              <a:buFont typeface="+mj-lt"/>
              <a:buAutoNum type="arabicParenR"/>
            </a:pPr>
            <a:r>
              <a:rPr lang="ru-RU" sz="2400" dirty="0">
                <a:solidFill>
                  <a:schemeClr val="tx2">
                    <a:lumMod val="75000"/>
                  </a:schemeClr>
                </a:solidFill>
                <a:latin typeface="Times New Roman" panose="02020603050405020304" pitchFamily="18" charset="0"/>
                <a:cs typeface="Times New Roman" panose="02020603050405020304" pitchFamily="18" charset="0"/>
              </a:rPr>
              <a:t>р</a:t>
            </a:r>
            <a:r>
              <a:rPr lang="ru-RU" sz="2400" dirty="0" smtClean="0">
                <a:solidFill>
                  <a:schemeClr val="tx2">
                    <a:lumMod val="75000"/>
                  </a:schemeClr>
                </a:solidFill>
                <a:latin typeface="Times New Roman" panose="02020603050405020304" pitchFamily="18" charset="0"/>
                <a:cs typeface="Times New Roman" panose="02020603050405020304" pitchFamily="18" charset="0"/>
              </a:rPr>
              <a:t>авнобедренный;</a:t>
            </a:r>
            <a:endParaRPr lang="ru-RU" sz="2400"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6" name="Рисунок 5" descr="Разносторонний треугольник">
            <a:hlinkClick r:id="rId4" tooltip="&quot;Разносторонний треугольник&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1204051" y="3142096"/>
            <a:ext cx="2927957" cy="2508731"/>
          </a:xfrm>
          <a:prstGeom prst="rect">
            <a:avLst/>
          </a:prstGeom>
          <a:noFill/>
          <a:ln>
            <a:noFill/>
          </a:ln>
        </p:spPr>
      </p:pic>
      <p:pic>
        <p:nvPicPr>
          <p:cNvPr id="7" name="Рисунок 6" descr="Равнобедренный треугольник">
            <a:hlinkClick r:id="rId6" tooltip="&quot;Равнобедренный треугольник&quot;"/>
          </p:cNvPr>
          <p:cNvPicPr/>
          <p:nvPr/>
        </p:nvPicPr>
        <p:blipFill>
          <a:blip r:embed="rId7">
            <a:extLst>
              <a:ext uri="{28A0092B-C50C-407E-A947-70E740481C1C}">
                <a14:useLocalDpi xmlns:a14="http://schemas.microsoft.com/office/drawing/2010/main" val="0"/>
              </a:ext>
            </a:extLst>
          </a:blip>
          <a:srcRect/>
          <a:stretch>
            <a:fillRect/>
          </a:stretch>
        </p:blipFill>
        <p:spPr bwMode="auto">
          <a:xfrm>
            <a:off x="6306642" y="3286935"/>
            <a:ext cx="1940605" cy="2051483"/>
          </a:xfrm>
          <a:prstGeom prst="rect">
            <a:avLst/>
          </a:prstGeom>
          <a:noFill/>
          <a:ln>
            <a:noFill/>
          </a:ln>
        </p:spPr>
      </p:pic>
      <p:pic>
        <p:nvPicPr>
          <p:cNvPr id="8" name="Рисунок 7" descr="Равносторонний треугольник">
            <a:hlinkClick r:id="rId8" tooltip="&quot;Равносторонний треугольник&quot;"/>
          </p:cNvPr>
          <p:cNvPicPr/>
          <p:nvPr/>
        </p:nvPicPr>
        <p:blipFill>
          <a:blip r:embed="rId9">
            <a:extLst>
              <a:ext uri="{28A0092B-C50C-407E-A947-70E740481C1C}">
                <a14:useLocalDpi xmlns:a14="http://schemas.microsoft.com/office/drawing/2010/main" val="0"/>
              </a:ext>
            </a:extLst>
          </a:blip>
          <a:srcRect/>
          <a:stretch>
            <a:fillRect/>
          </a:stretch>
        </p:blipFill>
        <p:spPr bwMode="auto">
          <a:xfrm>
            <a:off x="4355976" y="1241555"/>
            <a:ext cx="2232248" cy="2370182"/>
          </a:xfrm>
          <a:prstGeom prst="rect">
            <a:avLst/>
          </a:prstGeom>
          <a:noFill/>
          <a:ln>
            <a:noFill/>
          </a:ln>
          <a:effectLst>
            <a:glow rad="139700">
              <a:schemeClr val="accent1">
                <a:satMod val="175000"/>
                <a:alpha val="40000"/>
              </a:schemeClr>
            </a:glow>
          </a:effectLst>
        </p:spPr>
      </p:pic>
      <p:sp>
        <p:nvSpPr>
          <p:cNvPr id="5" name="TextBox 4"/>
          <p:cNvSpPr txBox="1"/>
          <p:nvPr/>
        </p:nvSpPr>
        <p:spPr>
          <a:xfrm>
            <a:off x="2668030" y="4581128"/>
            <a:ext cx="1359668" cy="369332"/>
          </a:xfrm>
          <a:prstGeom prst="rect">
            <a:avLst/>
          </a:prstGeom>
          <a:noFill/>
        </p:spPr>
        <p:txBody>
          <a:bodyPr wrap="none" rtlCol="0">
            <a:spAutoFit/>
          </a:bodyPr>
          <a:lstStyle/>
          <a:p>
            <a:r>
              <a:rPr lang="ru-RU" dirty="0" smtClean="0">
                <a:solidFill>
                  <a:schemeClr val="tx2">
                    <a:lumMod val="75000"/>
                  </a:schemeClr>
                </a:solidFill>
              </a:rPr>
              <a:t>---------------1</a:t>
            </a:r>
            <a:endParaRPr lang="ru-RU" dirty="0">
              <a:solidFill>
                <a:schemeClr val="tx2">
                  <a:lumMod val="75000"/>
                </a:schemeClr>
              </a:solidFill>
            </a:endParaRPr>
          </a:p>
        </p:txBody>
      </p:sp>
      <p:sp>
        <p:nvSpPr>
          <p:cNvPr id="9" name="TextBox 8"/>
          <p:cNvSpPr txBox="1"/>
          <p:nvPr/>
        </p:nvSpPr>
        <p:spPr>
          <a:xfrm>
            <a:off x="5697341" y="2636912"/>
            <a:ext cx="1218603" cy="369332"/>
          </a:xfrm>
          <a:prstGeom prst="rect">
            <a:avLst/>
          </a:prstGeom>
          <a:noFill/>
        </p:spPr>
        <p:txBody>
          <a:bodyPr wrap="none" rtlCol="0">
            <a:spAutoFit/>
          </a:bodyPr>
          <a:lstStyle/>
          <a:p>
            <a:r>
              <a:rPr lang="ru-RU" dirty="0" smtClean="0">
                <a:solidFill>
                  <a:schemeClr val="tx2">
                    <a:lumMod val="75000"/>
                  </a:schemeClr>
                </a:solidFill>
              </a:rPr>
              <a:t>-------------3</a:t>
            </a:r>
            <a:endParaRPr lang="ru-RU" dirty="0">
              <a:solidFill>
                <a:schemeClr val="tx2">
                  <a:lumMod val="75000"/>
                </a:schemeClr>
              </a:solidFill>
            </a:endParaRPr>
          </a:p>
        </p:txBody>
      </p:sp>
      <p:sp>
        <p:nvSpPr>
          <p:cNvPr id="10" name="TextBox 9"/>
          <p:cNvSpPr txBox="1"/>
          <p:nvPr/>
        </p:nvSpPr>
        <p:spPr>
          <a:xfrm>
            <a:off x="7092280" y="4396462"/>
            <a:ext cx="1430200" cy="369332"/>
          </a:xfrm>
          <a:prstGeom prst="rect">
            <a:avLst/>
          </a:prstGeom>
          <a:noFill/>
        </p:spPr>
        <p:txBody>
          <a:bodyPr wrap="none" rtlCol="0">
            <a:spAutoFit/>
          </a:bodyPr>
          <a:lstStyle/>
          <a:p>
            <a:r>
              <a:rPr lang="ru-RU" dirty="0" smtClean="0">
                <a:solidFill>
                  <a:schemeClr val="tx2">
                    <a:lumMod val="75000"/>
                  </a:schemeClr>
                </a:solidFill>
              </a:rPr>
              <a:t>----------------2</a:t>
            </a:r>
            <a:endParaRPr lang="ru-RU" dirty="0">
              <a:solidFill>
                <a:schemeClr val="tx2">
                  <a:lumMod val="75000"/>
                </a:schemeClr>
              </a:solidFill>
            </a:endParaRPr>
          </a:p>
        </p:txBody>
      </p:sp>
      <p:sp>
        <p:nvSpPr>
          <p:cNvPr id="11" name="TextBox 10"/>
          <p:cNvSpPr txBox="1"/>
          <p:nvPr/>
        </p:nvSpPr>
        <p:spPr>
          <a:xfrm>
            <a:off x="8725295" y="6519494"/>
            <a:ext cx="418704" cy="369332"/>
          </a:xfrm>
          <a:prstGeom prst="rect">
            <a:avLst/>
          </a:prstGeom>
          <a:noFill/>
        </p:spPr>
        <p:txBody>
          <a:bodyPr wrap="none" rtlCol="0">
            <a:spAutoFit/>
          </a:bodyPr>
          <a:lstStyle/>
          <a:p>
            <a:r>
              <a:rPr lang="ru-RU" dirty="0" smtClean="0"/>
              <a:t>35</a:t>
            </a:r>
            <a:endParaRPr lang="ru-RU" dirty="0"/>
          </a:p>
        </p:txBody>
      </p:sp>
    </p:spTree>
    <p:extLst>
      <p:ext uri="{BB962C8B-B14F-4D97-AF65-F5344CB8AC3E}">
        <p14:creationId xmlns:p14="http://schemas.microsoft.com/office/powerpoint/2010/main" val="33822897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23528" y="332657"/>
            <a:ext cx="10009112" cy="615553"/>
          </a:xfrm>
          <a:prstGeom prst="rect">
            <a:avLst/>
          </a:prstGeom>
        </p:spPr>
        <p:txBody>
          <a:bodyPr wrap="square">
            <a:spAutoFit/>
          </a:bodyPr>
          <a:lstStyle/>
          <a:p>
            <a:r>
              <a:rPr lang="ru-RU" sz="3300" dirty="0" smtClean="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6.3</a:t>
            </a:r>
            <a:r>
              <a:rPr lang="ru-RU" sz="3300" dirty="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 Генеалогическое древо четырёхугольника</a:t>
            </a:r>
            <a:endParaRPr lang="ru-RU" sz="3300" dirty="0"/>
          </a:p>
        </p:txBody>
      </p:sp>
      <p:sp>
        <p:nvSpPr>
          <p:cNvPr id="4" name="Прямоугольник 3"/>
          <p:cNvSpPr/>
          <p:nvPr/>
        </p:nvSpPr>
        <p:spPr>
          <a:xfrm>
            <a:off x="395536" y="1196752"/>
            <a:ext cx="8280920" cy="1600438"/>
          </a:xfrm>
          <a:prstGeom prst="rect">
            <a:avLst/>
          </a:prstGeom>
        </p:spPr>
        <p:txBody>
          <a:bodyPr wrap="square">
            <a:spAutoFit/>
          </a:bodyPr>
          <a:lstStyle/>
          <a:p>
            <a:pPr algn="just"/>
            <a:endParaRPr lang="ru-RU" dirty="0"/>
          </a:p>
          <a:p>
            <a:pPr algn="just"/>
            <a:r>
              <a:rPr lang="ru-RU" sz="2000" dirty="0">
                <a:solidFill>
                  <a:srgbClr val="C00000"/>
                </a:solidFill>
                <a:latin typeface="Times New Roman" panose="02020603050405020304" pitchFamily="18" charset="0"/>
                <a:cs typeface="Times New Roman" panose="02020603050405020304" pitchFamily="18" charset="0"/>
              </a:rPr>
              <a:t>Четырёхугольник</a:t>
            </a:r>
            <a:r>
              <a:rPr lang="ru-RU" sz="2000" dirty="0">
                <a:latin typeface="Times New Roman" panose="02020603050405020304" pitchFamily="18" charset="0"/>
                <a:cs typeface="Times New Roman" panose="02020603050405020304" pitchFamily="18" charset="0"/>
              </a:rPr>
              <a:t> </a:t>
            </a:r>
            <a:r>
              <a:rPr lang="ru-RU" sz="2000" dirty="0">
                <a:solidFill>
                  <a:schemeClr val="tx2">
                    <a:lumMod val="75000"/>
                  </a:schemeClr>
                </a:solidFill>
                <a:latin typeface="Times New Roman" panose="02020603050405020304" pitchFamily="18" charset="0"/>
                <a:cs typeface="Times New Roman" panose="02020603050405020304" pitchFamily="18" charset="0"/>
              </a:rPr>
              <a:t>— это геометрическая фигура (многоугольник), состоящая из четырёх точек (вершин), никакие три из которых не лежат на одной прямой, и четырёх отрезков (сторон), попарно соединяющих эти точки.</a:t>
            </a:r>
          </a:p>
        </p:txBody>
      </p:sp>
      <p:pic>
        <p:nvPicPr>
          <p:cNvPr id="6" name="Рисунок 5" descr="Файл:Parallelogramm.png"/>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445253"/>
            <a:ext cx="3240360" cy="1872208"/>
          </a:xfrm>
          <a:prstGeom prst="rect">
            <a:avLst/>
          </a:prstGeom>
          <a:noFill/>
          <a:ln>
            <a:noFill/>
          </a:ln>
          <a:effectLst>
            <a:glow rad="139700">
              <a:schemeClr val="accent1">
                <a:satMod val="175000"/>
                <a:alpha val="40000"/>
              </a:schemeClr>
            </a:glow>
          </a:effectLst>
        </p:spPr>
      </p:pic>
      <p:pic>
        <p:nvPicPr>
          <p:cNvPr id="5" name="Рисунок 4" descr="Файл:Rectangle4x5.png"/>
          <p:cNvPicPr/>
          <p:nvPr/>
        </p:nvPicPr>
        <p:blipFill>
          <a:blip r:embed="rId4">
            <a:extLst>
              <a:ext uri="{28A0092B-C50C-407E-A947-70E740481C1C}">
                <a14:useLocalDpi xmlns:a14="http://schemas.microsoft.com/office/drawing/2010/main" val="0"/>
              </a:ext>
            </a:extLst>
          </a:blip>
          <a:srcRect/>
          <a:stretch>
            <a:fillRect/>
          </a:stretch>
        </p:blipFill>
        <p:spPr bwMode="auto">
          <a:xfrm>
            <a:off x="395536" y="2996952"/>
            <a:ext cx="2880320" cy="1840404"/>
          </a:xfrm>
          <a:prstGeom prst="rect">
            <a:avLst/>
          </a:prstGeom>
          <a:noFill/>
          <a:ln>
            <a:noFill/>
          </a:ln>
        </p:spPr>
      </p:pic>
      <p:pic>
        <p:nvPicPr>
          <p:cNvPr id="7" name="Picture 2" descr="изображение"/>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2360846"/>
            <a:ext cx="2672492" cy="26724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725296" y="6507845"/>
            <a:ext cx="418704" cy="369332"/>
          </a:xfrm>
          <a:prstGeom prst="rect">
            <a:avLst/>
          </a:prstGeom>
          <a:noFill/>
        </p:spPr>
        <p:txBody>
          <a:bodyPr wrap="none" rtlCol="0">
            <a:spAutoFit/>
          </a:bodyPr>
          <a:lstStyle/>
          <a:p>
            <a:r>
              <a:rPr lang="ru-RU" dirty="0" smtClean="0"/>
              <a:t>36</a:t>
            </a:r>
            <a:endParaRPr lang="ru-RU" dirty="0"/>
          </a:p>
        </p:txBody>
      </p:sp>
    </p:spTree>
    <p:extLst>
      <p:ext uri="{BB962C8B-B14F-4D97-AF65-F5344CB8AC3E}">
        <p14:creationId xmlns:p14="http://schemas.microsoft.com/office/powerpoint/2010/main" val="61962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69" name="Picture 4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1196752"/>
            <a:ext cx="5112568" cy="5256584"/>
          </a:xfrm>
          <a:prstGeom prst="rect">
            <a:avLst/>
          </a:prstGeom>
          <a:noFill/>
          <a:ln>
            <a:noFill/>
          </a:ln>
          <a:effectLst>
            <a:glow rad="1397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70" name="Picture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18865"/>
            <a:ext cx="8614334" cy="94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725296" y="6488668"/>
            <a:ext cx="418704" cy="369332"/>
          </a:xfrm>
          <a:prstGeom prst="rect">
            <a:avLst/>
          </a:prstGeom>
          <a:noFill/>
        </p:spPr>
        <p:txBody>
          <a:bodyPr wrap="none" rtlCol="0">
            <a:spAutoFit/>
          </a:bodyPr>
          <a:lstStyle/>
          <a:p>
            <a:r>
              <a:rPr lang="ru-RU" dirty="0" smtClean="0"/>
              <a:t>37</a:t>
            </a:r>
            <a:endParaRPr lang="ru-RU" dirty="0"/>
          </a:p>
        </p:txBody>
      </p:sp>
    </p:spTree>
    <p:extLst>
      <p:ext uri="{BB962C8B-B14F-4D97-AF65-F5344CB8AC3E}">
        <p14:creationId xmlns:p14="http://schemas.microsoft.com/office/powerpoint/2010/main" val="20460246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95536" y="332656"/>
            <a:ext cx="8280920" cy="923330"/>
          </a:xfrm>
          <a:prstGeom prst="rect">
            <a:avLst/>
          </a:prstGeom>
        </p:spPr>
        <p:txBody>
          <a:bodyPr wrap="square">
            <a:spAutoFit/>
          </a:bodyPr>
          <a:lstStyle/>
          <a:p>
            <a:r>
              <a:rPr lang="ru-RU" sz="5400" dirty="0">
                <a:ln w="12700">
                  <a:solidFill>
                    <a:schemeClr val="tx2">
                      <a:satMod val="155000"/>
                    </a:schemeClr>
                  </a:solidFill>
                  <a:prstDash val="solid"/>
                </a:ln>
                <a:solidFill>
                  <a:schemeClr val="tx2">
                    <a:lumMod val="75000"/>
                  </a:schemeClr>
                </a:solidFill>
                <a:latin typeface="Times New Roman" panose="02020603050405020304" pitchFamily="18" charset="0"/>
                <a:cs typeface="Times New Roman" panose="02020603050405020304" pitchFamily="18" charset="0"/>
              </a:rPr>
              <a:t>6.4. Четырёхугольники</a:t>
            </a:r>
            <a:endParaRPr lang="ru-RU" sz="5400" dirty="0"/>
          </a:p>
        </p:txBody>
      </p:sp>
      <p:sp>
        <p:nvSpPr>
          <p:cNvPr id="4" name="Прямоугольник 3"/>
          <p:cNvSpPr/>
          <p:nvPr/>
        </p:nvSpPr>
        <p:spPr>
          <a:xfrm>
            <a:off x="395536" y="1255986"/>
            <a:ext cx="8280920" cy="923330"/>
          </a:xfrm>
          <a:prstGeom prst="rect">
            <a:avLst/>
          </a:prstGeom>
        </p:spPr>
        <p:txBody>
          <a:bodyPr wrap="square">
            <a:spAutoFit/>
          </a:bodyPr>
          <a:lstStyle/>
          <a:p>
            <a:pPr algn="just"/>
            <a:r>
              <a:rPr lang="ru-RU" dirty="0" err="1">
                <a:solidFill>
                  <a:srgbClr val="C00000"/>
                </a:solidFill>
                <a:latin typeface="Times New Roman" panose="02020603050405020304" pitchFamily="18" charset="0"/>
                <a:cs typeface="Times New Roman" panose="02020603050405020304" pitchFamily="18" charset="0"/>
              </a:rPr>
              <a:t>Параллелогра́мм</a:t>
            </a:r>
            <a:r>
              <a:rPr lang="ru-RU" dirty="0">
                <a:solidFill>
                  <a:schemeClr val="tx2">
                    <a:lumMod val="75000"/>
                  </a:schemeClr>
                </a:solidFill>
                <a:latin typeface="Times New Roman" panose="02020603050405020304" pitchFamily="18" charset="0"/>
                <a:cs typeface="Times New Roman" panose="02020603050405020304" pitchFamily="18" charset="0"/>
              </a:rPr>
              <a:t> (др.-греч. παρα</a:t>
            </a:r>
            <a:r>
              <a:rPr lang="ru-RU" dirty="0" err="1">
                <a:solidFill>
                  <a:schemeClr val="tx2">
                    <a:lumMod val="75000"/>
                  </a:schemeClr>
                </a:solidFill>
                <a:latin typeface="Times New Roman" panose="02020603050405020304" pitchFamily="18" charset="0"/>
                <a:cs typeface="Times New Roman" panose="02020603050405020304" pitchFamily="18" charset="0"/>
              </a:rPr>
              <a:t>λληλόγρ</a:t>
            </a:r>
            <a:r>
              <a:rPr lang="ru-RU" dirty="0">
                <a:solidFill>
                  <a:schemeClr val="tx2">
                    <a:lumMod val="75000"/>
                  </a:schemeClr>
                </a:solidFill>
                <a:latin typeface="Times New Roman" panose="02020603050405020304" pitchFamily="18" charset="0"/>
                <a:cs typeface="Times New Roman" panose="02020603050405020304" pitchFamily="18" charset="0"/>
              </a:rPr>
              <a:t>αμμον от παράλληλος — параллельный и γραμμή — линия) — это четырёхугольник, у которого противоположные стороны попарно параллельны, то есть лежат на параллельных прямых.</a:t>
            </a:r>
          </a:p>
        </p:txBody>
      </p:sp>
      <p:pic>
        <p:nvPicPr>
          <p:cNvPr id="5" name="Рисунок 4" descr="Файл:Parallelogramm.png"/>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564904"/>
            <a:ext cx="4392488" cy="2808312"/>
          </a:xfrm>
          <a:prstGeom prst="rect">
            <a:avLst/>
          </a:prstGeom>
          <a:noFill/>
          <a:ln>
            <a:noFill/>
          </a:ln>
          <a:effectLst>
            <a:glow rad="139700">
              <a:schemeClr val="accent1">
                <a:satMod val="175000"/>
                <a:alpha val="40000"/>
              </a:schemeClr>
            </a:glow>
          </a:effectLst>
        </p:spPr>
      </p:pic>
      <p:sp>
        <p:nvSpPr>
          <p:cNvPr id="6" name="TextBox 5"/>
          <p:cNvSpPr txBox="1"/>
          <p:nvPr/>
        </p:nvSpPr>
        <p:spPr>
          <a:xfrm>
            <a:off x="8725296" y="6488668"/>
            <a:ext cx="418704" cy="369332"/>
          </a:xfrm>
          <a:prstGeom prst="rect">
            <a:avLst/>
          </a:prstGeom>
          <a:noFill/>
        </p:spPr>
        <p:txBody>
          <a:bodyPr wrap="none" rtlCol="0">
            <a:spAutoFit/>
          </a:bodyPr>
          <a:lstStyle/>
          <a:p>
            <a:r>
              <a:rPr lang="ru-RU" dirty="0" smtClean="0"/>
              <a:t>38</a:t>
            </a:r>
            <a:endParaRPr lang="ru-RU" dirty="0"/>
          </a:p>
        </p:txBody>
      </p:sp>
    </p:spTree>
    <p:extLst>
      <p:ext uri="{BB962C8B-B14F-4D97-AF65-F5344CB8AC3E}">
        <p14:creationId xmlns:p14="http://schemas.microsoft.com/office/powerpoint/2010/main" val="2464478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23529" y="332656"/>
            <a:ext cx="1008112" cy="923330"/>
          </a:xfrm>
          <a:prstGeom prst="rect">
            <a:avLst/>
          </a:prstGeom>
          <a:noFill/>
        </p:spPr>
        <p:txBody>
          <a:bodyPr wrap="square" lIns="91440" tIns="45720" rIns="91440" bIns="45720">
            <a:spAutoFit/>
          </a:bodyPr>
          <a:lstStyle/>
          <a:p>
            <a:pPr algn="ctr"/>
            <a:r>
              <a:rPr lang="ru-RU" sz="5400" b="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rPr>
              <a:t>1</a:t>
            </a:r>
            <a:r>
              <a:rPr lang="ru-RU" sz="5400" b="1" cap="none" spc="0" dirty="0"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rPr>
              <a:t>.</a:t>
            </a:r>
            <a:endParaRPr lang="ru-RU" sz="5400" b="1" cap="none" spc="0"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endParaRPr>
          </a:p>
        </p:txBody>
      </p:sp>
      <p:sp>
        <p:nvSpPr>
          <p:cNvPr id="4" name="Прямоугольник 3"/>
          <p:cNvSpPr/>
          <p:nvPr/>
        </p:nvSpPr>
        <p:spPr>
          <a:xfrm>
            <a:off x="467544" y="1340768"/>
            <a:ext cx="8064896" cy="5355312"/>
          </a:xfrm>
          <a:prstGeom prst="rect">
            <a:avLst/>
          </a:prstGeom>
        </p:spPr>
        <p:txBody>
          <a:bodyPr wrap="square">
            <a:spAutoFit/>
          </a:bodyPr>
          <a:lstStyle/>
          <a:p>
            <a:r>
              <a:rPr lang="ru-RU" sz="2800" b="1" dirty="0" smtClean="0">
                <a:solidFill>
                  <a:srgbClr val="C00000"/>
                </a:solidFill>
                <a:latin typeface="Times New Roman" panose="02020603050405020304" pitchFamily="18" charset="0"/>
                <a:cs typeface="Times New Roman" panose="02020603050405020304" pitchFamily="18" charset="0"/>
              </a:rPr>
              <a:t>Цель</a:t>
            </a:r>
            <a:r>
              <a:rPr lang="ru-RU" sz="2800" b="1" dirty="0">
                <a:solidFill>
                  <a:srgbClr val="C00000"/>
                </a:solidFill>
                <a:latin typeface="Times New Roman" panose="02020603050405020304" pitchFamily="18" charset="0"/>
                <a:cs typeface="Times New Roman" panose="02020603050405020304" pitchFamily="18" charset="0"/>
              </a:rPr>
              <a:t>: </a:t>
            </a:r>
            <a:endParaRPr lang="ru-RU" sz="2800" b="1" dirty="0" smtClean="0">
              <a:solidFill>
                <a:srgbClr val="C00000"/>
              </a:solidFill>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Найти </a:t>
            </a:r>
            <a:r>
              <a:rPr lang="ru-RU" sz="2000" dirty="0">
                <a:latin typeface="Times New Roman" panose="02020603050405020304" pitchFamily="18" charset="0"/>
                <a:cs typeface="Times New Roman" panose="02020603050405020304" pitchFamily="18" charset="0"/>
              </a:rPr>
              <a:t>и изучить </a:t>
            </a:r>
            <a:r>
              <a:rPr lang="ru-RU" sz="2000" dirty="0" smtClean="0">
                <a:latin typeface="Times New Roman" panose="02020603050405020304" pitchFamily="18" charset="0"/>
                <a:cs typeface="Times New Roman" panose="02020603050405020304" pitchFamily="18" charset="0"/>
              </a:rPr>
              <a:t>материал о математике. Дать характеристику знаку зодиака, имени, определить созвездие и изобразить его на координатной плоскости.</a:t>
            </a:r>
            <a:endParaRPr lang="ru-RU" sz="2000" dirty="0">
              <a:latin typeface="Times New Roman" panose="02020603050405020304" pitchFamily="18" charset="0"/>
              <a:cs typeface="Times New Roman" panose="02020603050405020304" pitchFamily="18" charset="0"/>
            </a:endParaRPr>
          </a:p>
          <a:p>
            <a:r>
              <a:rPr lang="ru-RU" b="1" dirty="0"/>
              <a:t> </a:t>
            </a:r>
          </a:p>
          <a:p>
            <a:r>
              <a:rPr lang="ru-RU" sz="2800" b="1" dirty="0" smtClean="0">
                <a:solidFill>
                  <a:srgbClr val="C00000"/>
                </a:solidFill>
                <a:latin typeface="Times New Roman" panose="02020603050405020304" pitchFamily="18" charset="0"/>
                <a:cs typeface="Times New Roman" panose="02020603050405020304" pitchFamily="18" charset="0"/>
              </a:rPr>
              <a:t>Задачи:</a:t>
            </a:r>
            <a:endParaRPr lang="ru-RU" sz="2800" dirty="0">
              <a:solidFill>
                <a:srgbClr val="C00000"/>
              </a:solidFill>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
            </a:pPr>
            <a:r>
              <a:rPr lang="ru-RU" sz="2000" dirty="0">
                <a:latin typeface="Times New Roman" panose="02020603050405020304" pitchFamily="18" charset="0"/>
                <a:cs typeface="Times New Roman" panose="02020603050405020304" pitchFamily="18" charset="0"/>
              </a:rPr>
              <a:t>Научиться собирать информацию и анализировать  полученные данные в соответствии с заявленной темой. Осуществить поиск информации через Интернет.</a:t>
            </a:r>
          </a:p>
          <a:p>
            <a:pPr marL="285750" lvl="0" indent="-285750">
              <a:buFont typeface="Wingdings" panose="05000000000000000000" pitchFamily="2" charset="2"/>
              <a:buChar char="§"/>
            </a:pPr>
            <a:r>
              <a:rPr lang="ru-RU" sz="2000" dirty="0">
                <a:latin typeface="Times New Roman" panose="02020603050405020304" pitchFamily="18" charset="0"/>
                <a:cs typeface="Times New Roman" panose="02020603050405020304" pitchFamily="18" charset="0"/>
              </a:rPr>
              <a:t>Изучить научную литературу о </a:t>
            </a:r>
            <a:r>
              <a:rPr lang="ru-RU" sz="2000" dirty="0" smtClean="0">
                <a:latin typeface="Times New Roman" panose="02020603050405020304" pitchFamily="18" charset="0"/>
                <a:cs typeface="Times New Roman" panose="02020603050405020304" pitchFamily="18" charset="0"/>
              </a:rPr>
              <a:t>математике, знаках зодиака, именах и созвездиях.</a:t>
            </a:r>
            <a:endParaRPr lang="ru-RU" sz="2000" dirty="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
            </a:pPr>
            <a:r>
              <a:rPr lang="ru-RU" sz="2000" dirty="0" smtClean="0">
                <a:latin typeface="Times New Roman" panose="02020603050405020304" pitchFamily="18" charset="0"/>
                <a:cs typeface="Times New Roman" panose="02020603050405020304" pitchFamily="18" charset="0"/>
              </a:rPr>
              <a:t>Сделать </a:t>
            </a:r>
            <a:r>
              <a:rPr lang="ru-RU" sz="2000" dirty="0">
                <a:latin typeface="Times New Roman" panose="02020603050405020304" pitchFamily="18" charset="0"/>
                <a:cs typeface="Times New Roman" panose="02020603050405020304" pitchFamily="18" charset="0"/>
              </a:rPr>
              <a:t>выводы о проделанной работе</a:t>
            </a:r>
            <a:r>
              <a:rPr lang="ru-RU" sz="2000" dirty="0" smtClean="0">
                <a:latin typeface="Times New Roman" panose="02020603050405020304" pitchFamily="18" charset="0"/>
                <a:cs typeface="Times New Roman" panose="02020603050405020304" pitchFamily="18" charset="0"/>
              </a:rPr>
              <a:t>.</a:t>
            </a:r>
          </a:p>
          <a:p>
            <a:pPr lvl="0"/>
            <a:r>
              <a:rPr lang="ru-RU" sz="2400" b="1" dirty="0" smtClean="0">
                <a:solidFill>
                  <a:srgbClr val="C00000"/>
                </a:solidFill>
                <a:latin typeface="Times New Roman" panose="02020603050405020304" pitchFamily="18" charset="0"/>
                <a:cs typeface="Times New Roman" panose="02020603050405020304" pitchFamily="18" charset="0"/>
              </a:rPr>
              <a:t>Методы:</a:t>
            </a:r>
          </a:p>
          <a:p>
            <a:pPr marL="342900" lvl="0" indent="-342900">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п</a:t>
            </a:r>
            <a:r>
              <a:rPr lang="ru-RU" sz="2000" dirty="0" smtClean="0">
                <a:latin typeface="Times New Roman" panose="02020603050405020304" pitchFamily="18" charset="0"/>
                <a:cs typeface="Times New Roman" panose="02020603050405020304" pitchFamily="18" charset="0"/>
              </a:rPr>
              <a:t>оисковый </a:t>
            </a:r>
          </a:p>
          <a:p>
            <a:pPr marL="342900" lvl="0" indent="-342900">
              <a:buFont typeface="Arial" panose="020B0604020202020204" pitchFamily="34" charset="0"/>
              <a:buChar char="•"/>
            </a:pPr>
            <a:r>
              <a:rPr lang="ru-RU" sz="2000" dirty="0" smtClean="0">
                <a:latin typeface="Times New Roman" panose="02020603050405020304" pitchFamily="18" charset="0"/>
                <a:cs typeface="Times New Roman" panose="02020603050405020304" pitchFamily="18" charset="0"/>
              </a:rPr>
              <a:t>аналитический</a:t>
            </a:r>
          </a:p>
          <a:p>
            <a:pPr marL="285750" lvl="0" indent="-285750">
              <a:buFont typeface="Wingdings" panose="05000000000000000000" pitchFamily="2" charset="2"/>
              <a:buChar char="§"/>
            </a:pPr>
            <a:endParaRPr lang="ru-RU"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8820472" y="6525344"/>
            <a:ext cx="301686" cy="369332"/>
          </a:xfrm>
          <a:prstGeom prst="rect">
            <a:avLst/>
          </a:prstGeom>
          <a:noFill/>
        </p:spPr>
        <p:txBody>
          <a:bodyPr wrap="none" rtlCol="0">
            <a:spAutoFit/>
          </a:bodyPr>
          <a:lstStyle/>
          <a:p>
            <a:r>
              <a:rPr lang="ru-RU" dirty="0"/>
              <a:t>3</a:t>
            </a:r>
          </a:p>
        </p:txBody>
      </p:sp>
    </p:spTree>
    <p:extLst>
      <p:ext uri="{BB962C8B-B14F-4D97-AF65-F5344CB8AC3E}">
        <p14:creationId xmlns:p14="http://schemas.microsoft.com/office/powerpoint/2010/main" val="25440941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411" y="116632"/>
            <a:ext cx="6353175"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Прямоугольник 24"/>
          <p:cNvSpPr/>
          <p:nvPr/>
        </p:nvSpPr>
        <p:spPr>
          <a:xfrm>
            <a:off x="395536" y="1196752"/>
            <a:ext cx="4104456" cy="5016758"/>
          </a:xfrm>
          <a:prstGeom prst="rect">
            <a:avLst/>
          </a:prstGeom>
        </p:spPr>
        <p:txBody>
          <a:bodyPr wrap="square">
            <a:spAutoFit/>
          </a:bodyPr>
          <a:lstStyle/>
          <a:p>
            <a:r>
              <a:rPr lang="ru-RU" sz="1600" dirty="0">
                <a:solidFill>
                  <a:srgbClr val="C00000"/>
                </a:solidFill>
                <a:latin typeface="Times New Roman" panose="02020603050405020304" pitchFamily="18" charset="0"/>
                <a:cs typeface="Times New Roman" panose="02020603050405020304" pitchFamily="18" charset="0"/>
              </a:rPr>
              <a:t>Свойства </a:t>
            </a:r>
            <a:r>
              <a:rPr lang="ru-RU" sz="1600" dirty="0" smtClean="0">
                <a:solidFill>
                  <a:srgbClr val="C00000"/>
                </a:solidFill>
                <a:latin typeface="Times New Roman" panose="02020603050405020304" pitchFamily="18" charset="0"/>
                <a:cs typeface="Times New Roman" panose="02020603050405020304" pitchFamily="18" charset="0"/>
              </a:rPr>
              <a:t>параллелограмма:</a:t>
            </a:r>
            <a:endParaRPr lang="ru-RU" sz="1600" dirty="0">
              <a:solidFill>
                <a:srgbClr val="C00000"/>
              </a:solidFill>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
            </a:pPr>
            <a:r>
              <a:rPr lang="ru-RU" sz="1600" dirty="0">
                <a:solidFill>
                  <a:schemeClr val="tx2">
                    <a:lumMod val="75000"/>
                  </a:schemeClr>
                </a:solidFill>
                <a:latin typeface="Times New Roman" panose="02020603050405020304" pitchFamily="18" charset="0"/>
                <a:cs typeface="Times New Roman" panose="02020603050405020304" pitchFamily="18" charset="0"/>
              </a:rPr>
              <a:t>Противоположные стороны параллелограмма равны.</a:t>
            </a:r>
          </a:p>
          <a:p>
            <a:pPr marL="285750" lvl="0" indent="-285750">
              <a:buFont typeface="Wingdings" panose="05000000000000000000" pitchFamily="2" charset="2"/>
              <a:buChar char="§"/>
            </a:pPr>
            <a:r>
              <a:rPr lang="ru-RU" sz="1600" dirty="0">
                <a:solidFill>
                  <a:schemeClr val="tx2">
                    <a:lumMod val="75000"/>
                  </a:schemeClr>
                </a:solidFill>
                <a:latin typeface="Times New Roman" panose="02020603050405020304" pitchFamily="18" charset="0"/>
                <a:cs typeface="Times New Roman" panose="02020603050405020304" pitchFamily="18" charset="0"/>
              </a:rPr>
              <a:t>Противоположные углы параллелограмма равны.</a:t>
            </a:r>
          </a:p>
          <a:p>
            <a:pPr marL="285750" lvl="0" indent="-285750">
              <a:buFont typeface="Wingdings" panose="05000000000000000000" pitchFamily="2" charset="2"/>
              <a:buChar char="§"/>
            </a:pPr>
            <a:r>
              <a:rPr lang="ru-RU" sz="1600" dirty="0">
                <a:solidFill>
                  <a:schemeClr val="tx2">
                    <a:lumMod val="75000"/>
                  </a:schemeClr>
                </a:solidFill>
                <a:latin typeface="Times New Roman" panose="02020603050405020304" pitchFamily="18" charset="0"/>
                <a:cs typeface="Times New Roman" panose="02020603050405020304" pitchFamily="18" charset="0"/>
              </a:rPr>
              <a:t>Диагонали параллелограмма пересекаются и точкой пересечения делятся пополам.</a:t>
            </a:r>
          </a:p>
          <a:p>
            <a:pPr marL="285750" lvl="0" indent="-285750">
              <a:buFont typeface="Wingdings" panose="05000000000000000000" pitchFamily="2" charset="2"/>
              <a:buChar char="§"/>
            </a:pPr>
            <a:r>
              <a:rPr lang="ru-RU" sz="1600" dirty="0">
                <a:solidFill>
                  <a:schemeClr val="tx2">
                    <a:lumMod val="75000"/>
                  </a:schemeClr>
                </a:solidFill>
                <a:latin typeface="Times New Roman" panose="02020603050405020304" pitchFamily="18" charset="0"/>
                <a:cs typeface="Times New Roman" panose="02020603050405020304" pitchFamily="18" charset="0"/>
              </a:rPr>
              <a:t>Сумма углов, прилежащих к одной стороне, равна 180°.</a:t>
            </a:r>
          </a:p>
          <a:p>
            <a:pPr marL="285750" lvl="0" indent="-285750">
              <a:buFont typeface="Wingdings" panose="05000000000000000000" pitchFamily="2" charset="2"/>
              <a:buChar char="§"/>
            </a:pPr>
            <a:r>
              <a:rPr lang="ru-RU" sz="1600" dirty="0">
                <a:solidFill>
                  <a:schemeClr val="tx2">
                    <a:lumMod val="75000"/>
                  </a:schemeClr>
                </a:solidFill>
                <a:latin typeface="Times New Roman" panose="02020603050405020304" pitchFamily="18" charset="0"/>
                <a:cs typeface="Times New Roman" panose="02020603050405020304" pitchFamily="18" charset="0"/>
              </a:rPr>
              <a:t>Точка пересечения диагоналей является центром симметрии параллелограмма.</a:t>
            </a:r>
          </a:p>
          <a:p>
            <a:pPr marL="285750" lvl="0" indent="-285750">
              <a:buFont typeface="Wingdings" panose="05000000000000000000" pitchFamily="2" charset="2"/>
              <a:buChar char="§"/>
            </a:pPr>
            <a:r>
              <a:rPr lang="ru-RU" sz="1600" dirty="0">
                <a:solidFill>
                  <a:schemeClr val="tx2">
                    <a:lumMod val="75000"/>
                  </a:schemeClr>
                </a:solidFill>
                <a:latin typeface="Times New Roman" panose="02020603050405020304" pitchFamily="18" charset="0"/>
                <a:cs typeface="Times New Roman" panose="02020603050405020304" pitchFamily="18" charset="0"/>
              </a:rPr>
              <a:t>Биссектриса отсекает от параллелограмма равнобедренный треугольник.</a:t>
            </a:r>
          </a:p>
          <a:p>
            <a:pPr marL="285750" lvl="0" indent="-285750">
              <a:buFont typeface="Wingdings" panose="05000000000000000000" pitchFamily="2" charset="2"/>
              <a:buChar char="§"/>
            </a:pPr>
            <a:r>
              <a:rPr lang="ru-RU" sz="1600" dirty="0">
                <a:solidFill>
                  <a:schemeClr val="tx2">
                    <a:lumMod val="75000"/>
                  </a:schemeClr>
                </a:solidFill>
                <a:latin typeface="Times New Roman" panose="02020603050405020304" pitchFamily="18" charset="0"/>
                <a:cs typeface="Times New Roman" panose="02020603050405020304" pitchFamily="18" charset="0"/>
              </a:rPr>
              <a:t>Сумма всех углов равна 360°.</a:t>
            </a:r>
          </a:p>
          <a:p>
            <a:pPr marL="285750" lvl="0" indent="-285750">
              <a:buFont typeface="Wingdings" panose="05000000000000000000" pitchFamily="2" charset="2"/>
              <a:buChar char="§"/>
            </a:pPr>
            <a:r>
              <a:rPr lang="ru-RU" sz="1600" dirty="0">
                <a:solidFill>
                  <a:schemeClr val="tx2">
                    <a:lumMod val="75000"/>
                  </a:schemeClr>
                </a:solidFill>
                <a:latin typeface="Times New Roman" panose="02020603050405020304" pitchFamily="18" charset="0"/>
                <a:cs typeface="Times New Roman" panose="02020603050405020304" pitchFamily="18" charset="0"/>
              </a:rPr>
              <a:t>Сумма квадратов диагоналей параллелограмма равна удвоенной сумме квадратов его двух смежных сторон.</a:t>
            </a:r>
          </a:p>
          <a:p>
            <a:pPr marL="285750" lvl="0" indent="-285750">
              <a:buFont typeface="Wingdings" panose="05000000000000000000" pitchFamily="2" charset="2"/>
              <a:buChar char="§"/>
            </a:pPr>
            <a:r>
              <a:rPr lang="ru-RU" sz="1600" dirty="0">
                <a:solidFill>
                  <a:schemeClr val="tx2">
                    <a:lumMod val="75000"/>
                  </a:schemeClr>
                </a:solidFill>
                <a:latin typeface="Times New Roman" panose="02020603050405020304" pitchFamily="18" charset="0"/>
                <a:cs typeface="Times New Roman" panose="02020603050405020304" pitchFamily="18" charset="0"/>
              </a:rPr>
              <a:t>Все свойства трапеции</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a:t>
            </a:r>
            <a:r>
              <a:rPr lang="ru-RU" sz="1600" dirty="0">
                <a:solidFill>
                  <a:schemeClr val="tx2">
                    <a:lumMod val="75000"/>
                  </a:schemeClr>
                </a:solidFill>
                <a:latin typeface="Times New Roman" panose="02020603050405020304" pitchFamily="18" charset="0"/>
                <a:cs typeface="Times New Roman" panose="02020603050405020304" pitchFamily="18" charset="0"/>
              </a:rPr>
              <a:t> </a:t>
            </a:r>
          </a:p>
        </p:txBody>
      </p:sp>
      <p:sp>
        <p:nvSpPr>
          <p:cNvPr id="26" name="Прямоугольник 25"/>
          <p:cNvSpPr/>
          <p:nvPr/>
        </p:nvSpPr>
        <p:spPr>
          <a:xfrm>
            <a:off x="4716016" y="1196752"/>
            <a:ext cx="4032448" cy="4278094"/>
          </a:xfrm>
          <a:prstGeom prst="rect">
            <a:avLst/>
          </a:prstGeom>
        </p:spPr>
        <p:txBody>
          <a:bodyPr wrap="square">
            <a:spAutoFit/>
          </a:bodyPr>
          <a:lstStyle/>
          <a:p>
            <a:r>
              <a:rPr lang="ru-RU" sz="1600" dirty="0">
                <a:solidFill>
                  <a:srgbClr val="C00000"/>
                </a:solidFill>
                <a:latin typeface="Times New Roman" panose="02020603050405020304" pitchFamily="18" charset="0"/>
                <a:cs typeface="Times New Roman" panose="02020603050405020304" pitchFamily="18" charset="0"/>
              </a:rPr>
              <a:t>Признаки </a:t>
            </a:r>
            <a:r>
              <a:rPr lang="ru-RU" sz="1600" dirty="0" smtClean="0">
                <a:solidFill>
                  <a:srgbClr val="C00000"/>
                </a:solidFill>
                <a:latin typeface="Times New Roman" panose="02020603050405020304" pitchFamily="18" charset="0"/>
                <a:cs typeface="Times New Roman" panose="02020603050405020304" pitchFamily="18" charset="0"/>
              </a:rPr>
              <a:t>параллелограмма:</a:t>
            </a:r>
            <a:endParaRPr lang="ru-RU" sz="1600" dirty="0">
              <a:solidFill>
                <a:schemeClr val="tx2">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ru-RU" sz="1600" dirty="0">
                <a:solidFill>
                  <a:schemeClr val="tx2">
                    <a:lumMod val="75000"/>
                  </a:schemeClr>
                </a:solidFill>
                <a:latin typeface="Times New Roman" panose="02020603050405020304" pitchFamily="18" charset="0"/>
                <a:cs typeface="Times New Roman" panose="02020603050405020304" pitchFamily="18" charset="0"/>
              </a:rPr>
              <a:t>Противоположные стороны попарно равны.</a:t>
            </a:r>
          </a:p>
          <a:p>
            <a:pPr marL="285750" indent="-285750">
              <a:buFont typeface="Wingdings" panose="05000000000000000000" pitchFamily="2" charset="2"/>
              <a:buChar char="§"/>
            </a:pPr>
            <a:r>
              <a:rPr lang="ru-RU" sz="1600" dirty="0">
                <a:solidFill>
                  <a:schemeClr val="tx2">
                    <a:lumMod val="75000"/>
                  </a:schemeClr>
                </a:solidFill>
                <a:latin typeface="Times New Roman" panose="02020603050405020304" pitchFamily="18" charset="0"/>
                <a:cs typeface="Times New Roman" panose="02020603050405020304" pitchFamily="18" charset="0"/>
              </a:rPr>
              <a:t>Противоположные углы попарно равны.</a:t>
            </a:r>
          </a:p>
          <a:p>
            <a:pPr marL="285750" indent="-285750">
              <a:buFont typeface="Wingdings" panose="05000000000000000000" pitchFamily="2" charset="2"/>
              <a:buChar char="§"/>
            </a:pPr>
            <a:r>
              <a:rPr lang="ru-RU" sz="1600" dirty="0">
                <a:solidFill>
                  <a:schemeClr val="tx2">
                    <a:lumMod val="75000"/>
                  </a:schemeClr>
                </a:solidFill>
                <a:latin typeface="Times New Roman" panose="02020603050405020304" pitchFamily="18" charset="0"/>
                <a:cs typeface="Times New Roman" panose="02020603050405020304" pitchFamily="18" charset="0"/>
              </a:rPr>
              <a:t>Диагонали делятся в точке их пересечения пополам.</a:t>
            </a:r>
          </a:p>
          <a:p>
            <a:pPr marL="285750" indent="-285750">
              <a:buFont typeface="Wingdings" panose="05000000000000000000" pitchFamily="2" charset="2"/>
              <a:buChar char="§"/>
            </a:pPr>
            <a:r>
              <a:rPr lang="ru-RU" sz="1600" dirty="0">
                <a:solidFill>
                  <a:schemeClr val="tx2">
                    <a:lumMod val="75000"/>
                  </a:schemeClr>
                </a:solidFill>
                <a:latin typeface="Times New Roman" panose="02020603050405020304" pitchFamily="18" charset="0"/>
                <a:cs typeface="Times New Roman" panose="02020603050405020304" pitchFamily="18" charset="0"/>
              </a:rPr>
              <a:t>Сумма соседних углов равна 180 градусов.</a:t>
            </a:r>
          </a:p>
          <a:p>
            <a:pPr marL="285750" indent="-285750">
              <a:buFont typeface="Wingdings" panose="05000000000000000000" pitchFamily="2" charset="2"/>
              <a:buChar char="§"/>
            </a:pPr>
            <a:r>
              <a:rPr lang="ru-RU" sz="1600" dirty="0">
                <a:solidFill>
                  <a:schemeClr val="tx2">
                    <a:lumMod val="75000"/>
                  </a:schemeClr>
                </a:solidFill>
                <a:latin typeface="Times New Roman" panose="02020603050405020304" pitchFamily="18" charset="0"/>
                <a:cs typeface="Times New Roman" panose="02020603050405020304" pitchFamily="18" charset="0"/>
              </a:rPr>
              <a:t>Противоположные стороны равны и параллельны.</a:t>
            </a:r>
          </a:p>
          <a:p>
            <a:pPr marL="285750" indent="-285750">
              <a:buFont typeface="Wingdings" panose="05000000000000000000" pitchFamily="2" charset="2"/>
              <a:buChar char="§"/>
            </a:pPr>
            <a:r>
              <a:rPr lang="ru-RU" sz="1600" dirty="0">
                <a:solidFill>
                  <a:schemeClr val="tx2">
                    <a:lumMod val="75000"/>
                  </a:schemeClr>
                </a:solidFill>
                <a:latin typeface="Times New Roman" panose="02020603050405020304" pitchFamily="18" charset="0"/>
                <a:cs typeface="Times New Roman" panose="02020603050405020304" pitchFamily="18" charset="0"/>
              </a:rPr>
              <a:t>Сумма расстояний между серединами противоположных сторон выпуклого четырехугольника равна его полупериметру.</a:t>
            </a:r>
          </a:p>
          <a:p>
            <a:pPr marL="285750" indent="-285750">
              <a:buFont typeface="Wingdings" panose="05000000000000000000" pitchFamily="2" charset="2"/>
              <a:buChar char="§"/>
            </a:pPr>
            <a:r>
              <a:rPr lang="ru-RU" sz="1600" dirty="0">
                <a:solidFill>
                  <a:schemeClr val="tx2">
                    <a:lumMod val="75000"/>
                  </a:schemeClr>
                </a:solidFill>
                <a:latin typeface="Times New Roman" panose="02020603050405020304" pitchFamily="18" charset="0"/>
                <a:cs typeface="Times New Roman" panose="02020603050405020304" pitchFamily="18" charset="0"/>
              </a:rPr>
              <a:t>Сумма квадратов диагоналей равна сумме квадратов сторон параллелограмма.</a:t>
            </a:r>
          </a:p>
        </p:txBody>
      </p:sp>
      <p:sp>
        <p:nvSpPr>
          <p:cNvPr id="3" name="TextBox 2"/>
          <p:cNvSpPr txBox="1"/>
          <p:nvPr/>
        </p:nvSpPr>
        <p:spPr>
          <a:xfrm>
            <a:off x="8725295" y="6489911"/>
            <a:ext cx="418704" cy="369332"/>
          </a:xfrm>
          <a:prstGeom prst="rect">
            <a:avLst/>
          </a:prstGeom>
          <a:noFill/>
        </p:spPr>
        <p:txBody>
          <a:bodyPr wrap="none" rtlCol="0">
            <a:spAutoFit/>
          </a:bodyPr>
          <a:lstStyle/>
          <a:p>
            <a:r>
              <a:rPr lang="ru-RU" dirty="0" smtClean="0"/>
              <a:t>39</a:t>
            </a:r>
            <a:endParaRPr lang="ru-RU" dirty="0"/>
          </a:p>
        </p:txBody>
      </p:sp>
    </p:spTree>
    <p:extLst>
      <p:ext uri="{BB962C8B-B14F-4D97-AF65-F5344CB8AC3E}">
        <p14:creationId xmlns:p14="http://schemas.microsoft.com/office/powerpoint/2010/main" val="38388111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411" y="116632"/>
            <a:ext cx="6353175"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95536" y="1124744"/>
            <a:ext cx="8352928" cy="646331"/>
          </a:xfrm>
          <a:prstGeom prst="rect">
            <a:avLst/>
          </a:prstGeom>
        </p:spPr>
        <p:txBody>
          <a:bodyPr wrap="square">
            <a:spAutoFit/>
          </a:bodyPr>
          <a:lstStyle/>
          <a:p>
            <a:r>
              <a:rPr lang="ru-RU" dirty="0">
                <a:solidFill>
                  <a:srgbClr val="C00000"/>
                </a:solidFill>
                <a:latin typeface="Times New Roman" panose="02020603050405020304" pitchFamily="18" charset="0"/>
                <a:cs typeface="Times New Roman" panose="02020603050405020304" pitchFamily="18" charset="0"/>
              </a:rPr>
              <a:t>Ромб</a:t>
            </a:r>
            <a:r>
              <a:rPr lang="ru-RU" dirty="0">
                <a:solidFill>
                  <a:schemeClr val="tx2">
                    <a:lumMod val="75000"/>
                  </a:schemeClr>
                </a:solidFill>
                <a:latin typeface="Times New Roman" panose="02020603050405020304" pitchFamily="18" charset="0"/>
                <a:cs typeface="Times New Roman" panose="02020603050405020304" pitchFamily="18" charset="0"/>
              </a:rPr>
              <a:t> (др.-греч. </a:t>
            </a:r>
            <a:r>
              <a:rPr lang="ru-RU" dirty="0" err="1">
                <a:solidFill>
                  <a:schemeClr val="tx2">
                    <a:lumMod val="75000"/>
                  </a:schemeClr>
                </a:solidFill>
                <a:latin typeface="Times New Roman" panose="02020603050405020304" pitchFamily="18" charset="0"/>
                <a:cs typeface="Times New Roman" panose="02020603050405020304" pitchFamily="18" charset="0"/>
              </a:rPr>
              <a:t>ῥόμ</a:t>
            </a:r>
            <a:r>
              <a:rPr lang="ru-RU" dirty="0">
                <a:solidFill>
                  <a:schemeClr val="tx2">
                    <a:lumMod val="75000"/>
                  </a:schemeClr>
                </a:solidFill>
                <a:latin typeface="Times New Roman" panose="02020603050405020304" pitchFamily="18" charset="0"/>
                <a:cs typeface="Times New Roman" panose="02020603050405020304" pitchFamily="18" charset="0"/>
              </a:rPr>
              <a:t>βος, лат. </a:t>
            </a:r>
            <a:r>
              <a:rPr lang="ru-RU" dirty="0" err="1">
                <a:solidFill>
                  <a:schemeClr val="tx2">
                    <a:lumMod val="75000"/>
                  </a:schemeClr>
                </a:solidFill>
                <a:latin typeface="Times New Roman" panose="02020603050405020304" pitchFamily="18" charset="0"/>
                <a:cs typeface="Times New Roman" panose="02020603050405020304" pitchFamily="18" charset="0"/>
              </a:rPr>
              <a:t>rombus</a:t>
            </a:r>
            <a:r>
              <a:rPr lang="ru-RU" dirty="0">
                <a:solidFill>
                  <a:schemeClr val="tx2">
                    <a:lumMod val="75000"/>
                  </a:schemeClr>
                </a:solidFill>
                <a:latin typeface="Times New Roman" panose="02020603050405020304" pitchFamily="18" charset="0"/>
                <a:cs typeface="Times New Roman" panose="02020603050405020304" pitchFamily="18" charset="0"/>
              </a:rPr>
              <a:t> «бубен») — это параллелограмм, у которого все стороны равны. Ромб с прямыми углами называется квадратом.</a:t>
            </a:r>
          </a:p>
        </p:txBody>
      </p:sp>
      <p:pic>
        <p:nvPicPr>
          <p:cNvPr id="9218" name="Picture 2" descr="Rhombus.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2636912"/>
            <a:ext cx="5568704" cy="29514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725295" y="6498968"/>
            <a:ext cx="418704" cy="369332"/>
          </a:xfrm>
          <a:prstGeom prst="rect">
            <a:avLst/>
          </a:prstGeom>
          <a:noFill/>
        </p:spPr>
        <p:txBody>
          <a:bodyPr wrap="none" rtlCol="0">
            <a:spAutoFit/>
          </a:bodyPr>
          <a:lstStyle/>
          <a:p>
            <a:r>
              <a:rPr lang="ru-RU" dirty="0" smtClean="0"/>
              <a:t>40</a:t>
            </a:r>
            <a:endParaRPr lang="ru-RU" dirty="0"/>
          </a:p>
        </p:txBody>
      </p:sp>
    </p:spTree>
    <p:extLst>
      <p:ext uri="{BB962C8B-B14F-4D97-AF65-F5344CB8AC3E}">
        <p14:creationId xmlns:p14="http://schemas.microsoft.com/office/powerpoint/2010/main" val="25517913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411" y="116632"/>
            <a:ext cx="6353175"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95536" y="1196752"/>
            <a:ext cx="4104456" cy="4524315"/>
          </a:xfrm>
          <a:prstGeom prst="rect">
            <a:avLst/>
          </a:prstGeom>
        </p:spPr>
        <p:txBody>
          <a:bodyPr wrap="square">
            <a:spAutoFit/>
          </a:bodyPr>
          <a:lstStyle/>
          <a:p>
            <a:r>
              <a:rPr lang="ru-RU" dirty="0">
                <a:solidFill>
                  <a:srgbClr val="C00000"/>
                </a:solidFill>
                <a:latin typeface="Times New Roman" panose="02020603050405020304" pitchFamily="18" charset="0"/>
                <a:cs typeface="Times New Roman" panose="02020603050405020304" pitchFamily="18" charset="0"/>
              </a:rPr>
              <a:t>Свойства:</a:t>
            </a:r>
          </a:p>
          <a:p>
            <a:pPr marL="285750" indent="-285750">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Ромб является параллелограммом. Его противолежащие стороны равны и попарно </a:t>
            </a:r>
            <a:r>
              <a:rPr lang="ru-RU" dirty="0" smtClean="0">
                <a:latin typeface="Times New Roman" panose="02020603050405020304" pitchFamily="18" charset="0"/>
                <a:cs typeface="Times New Roman" panose="02020603050405020304" pitchFamily="18" charset="0"/>
              </a:rPr>
              <a:t>параллельны.</a:t>
            </a:r>
            <a:endParaRPr lang="ru-RU"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Диагонали ромба пересекаются под прямым </a:t>
            </a:r>
            <a:r>
              <a:rPr lang="ru-RU" dirty="0" smtClean="0">
                <a:latin typeface="Times New Roman" panose="02020603050405020304" pitchFamily="18" charset="0"/>
                <a:cs typeface="Times New Roman" panose="02020603050405020304" pitchFamily="18" charset="0"/>
              </a:rPr>
              <a:t>углом </a:t>
            </a:r>
            <a:r>
              <a:rPr lang="ru-RU" dirty="0">
                <a:latin typeface="Times New Roman" panose="02020603050405020304" pitchFamily="18" charset="0"/>
                <a:cs typeface="Times New Roman" panose="02020603050405020304" pitchFamily="18" charset="0"/>
              </a:rPr>
              <a:t>и в точке пересечения делятся пополам.</a:t>
            </a:r>
          </a:p>
          <a:p>
            <a:pPr marL="285750" indent="-285750">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Диагонали ромба являются биссектрисами его </a:t>
            </a:r>
            <a:r>
              <a:rPr lang="ru-RU" dirty="0" smtClean="0">
                <a:latin typeface="Times New Roman" panose="02020603050405020304" pitchFamily="18" charset="0"/>
                <a:cs typeface="Times New Roman" panose="02020603050405020304" pitchFamily="18" charset="0"/>
              </a:rPr>
              <a:t>углов.</a:t>
            </a:r>
            <a:endParaRPr lang="ru-RU"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Сумма квадратов диагоналей равна квадрату стороны, умноженному на 4 (следствие из тождества параллелограмма).</a:t>
            </a:r>
          </a:p>
          <a:p>
            <a:pPr marL="285750" indent="-285750">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Все свойства трапеции, р/б трапеции, параллелограмма и дельтоида.</a:t>
            </a:r>
          </a:p>
        </p:txBody>
      </p:sp>
      <p:sp>
        <p:nvSpPr>
          <p:cNvPr id="5" name="Прямоугольник 4"/>
          <p:cNvSpPr/>
          <p:nvPr/>
        </p:nvSpPr>
        <p:spPr>
          <a:xfrm>
            <a:off x="4499992" y="1196752"/>
            <a:ext cx="4248472" cy="1754326"/>
          </a:xfrm>
          <a:prstGeom prst="rect">
            <a:avLst/>
          </a:prstGeom>
        </p:spPr>
        <p:txBody>
          <a:bodyPr wrap="square">
            <a:spAutoFit/>
          </a:bodyPr>
          <a:lstStyle/>
          <a:p>
            <a:r>
              <a:rPr lang="ru-RU" dirty="0">
                <a:solidFill>
                  <a:srgbClr val="C00000"/>
                </a:solidFill>
                <a:latin typeface="Times New Roman" panose="02020603050405020304" pitchFamily="18" charset="0"/>
                <a:cs typeface="Times New Roman" panose="02020603050405020304" pitchFamily="18" charset="0"/>
              </a:rPr>
              <a:t>Признаки</a:t>
            </a:r>
            <a:r>
              <a:rPr lang="ru-RU" dirty="0" smtClean="0">
                <a:solidFill>
                  <a:srgbClr val="C00000"/>
                </a:solidFill>
                <a:latin typeface="Times New Roman" panose="02020603050405020304" pitchFamily="18" charset="0"/>
                <a:cs typeface="Times New Roman" panose="02020603050405020304" pitchFamily="18" charset="0"/>
              </a:rPr>
              <a:t>:</a:t>
            </a:r>
            <a:endParaRPr lang="ru-RU" dirty="0">
              <a:solidFill>
                <a:schemeClr val="tx2">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ru-RU" dirty="0">
                <a:solidFill>
                  <a:schemeClr val="tx2">
                    <a:lumMod val="75000"/>
                  </a:schemeClr>
                </a:solidFill>
                <a:latin typeface="Times New Roman" panose="02020603050405020304" pitchFamily="18" charset="0"/>
                <a:cs typeface="Times New Roman" panose="02020603050405020304" pitchFamily="18" charset="0"/>
              </a:rPr>
              <a:t>Все его стороны </a:t>
            </a:r>
            <a:r>
              <a:rPr lang="ru-RU" dirty="0" smtClean="0">
                <a:solidFill>
                  <a:schemeClr val="tx2">
                    <a:lumMod val="75000"/>
                  </a:schemeClr>
                </a:solidFill>
                <a:latin typeface="Times New Roman" panose="02020603050405020304" pitchFamily="18" charset="0"/>
                <a:cs typeface="Times New Roman" panose="02020603050405020304" pitchFamily="18" charset="0"/>
              </a:rPr>
              <a:t>равны.</a:t>
            </a:r>
            <a:endParaRPr lang="ru-RU" dirty="0">
              <a:solidFill>
                <a:schemeClr val="tx2">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ru-RU" dirty="0">
                <a:solidFill>
                  <a:schemeClr val="tx2">
                    <a:lumMod val="75000"/>
                  </a:schemeClr>
                </a:solidFill>
                <a:latin typeface="Times New Roman" panose="02020603050405020304" pitchFamily="18" charset="0"/>
                <a:cs typeface="Times New Roman" panose="02020603050405020304" pitchFamily="18" charset="0"/>
              </a:rPr>
              <a:t>Его диагонали пересекаются под прямым </a:t>
            </a:r>
            <a:r>
              <a:rPr lang="ru-RU" dirty="0" smtClean="0">
                <a:solidFill>
                  <a:schemeClr val="tx2">
                    <a:lumMod val="75000"/>
                  </a:schemeClr>
                </a:solidFill>
                <a:latin typeface="Times New Roman" panose="02020603050405020304" pitchFamily="18" charset="0"/>
                <a:cs typeface="Times New Roman" panose="02020603050405020304" pitchFamily="18" charset="0"/>
              </a:rPr>
              <a:t>углом.</a:t>
            </a:r>
            <a:endParaRPr lang="ru-RU" dirty="0">
              <a:solidFill>
                <a:schemeClr val="tx2">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ru-RU" dirty="0">
                <a:solidFill>
                  <a:schemeClr val="tx2">
                    <a:lumMod val="75000"/>
                  </a:schemeClr>
                </a:solidFill>
                <a:latin typeface="Times New Roman" panose="02020603050405020304" pitchFamily="18" charset="0"/>
                <a:cs typeface="Times New Roman" panose="02020603050405020304" pitchFamily="18" charset="0"/>
              </a:rPr>
              <a:t>Его диагональ делит его угол пополам.</a:t>
            </a:r>
          </a:p>
        </p:txBody>
      </p:sp>
      <p:sp>
        <p:nvSpPr>
          <p:cNvPr id="6" name="TextBox 5"/>
          <p:cNvSpPr txBox="1"/>
          <p:nvPr/>
        </p:nvSpPr>
        <p:spPr>
          <a:xfrm>
            <a:off x="8725296" y="6488668"/>
            <a:ext cx="418704" cy="369332"/>
          </a:xfrm>
          <a:prstGeom prst="rect">
            <a:avLst/>
          </a:prstGeom>
          <a:noFill/>
        </p:spPr>
        <p:txBody>
          <a:bodyPr wrap="none" rtlCol="0">
            <a:spAutoFit/>
          </a:bodyPr>
          <a:lstStyle/>
          <a:p>
            <a:r>
              <a:rPr lang="ru-RU" dirty="0" smtClean="0"/>
              <a:t>41</a:t>
            </a:r>
            <a:endParaRPr lang="ru-RU" dirty="0"/>
          </a:p>
        </p:txBody>
      </p:sp>
    </p:spTree>
    <p:extLst>
      <p:ext uri="{BB962C8B-B14F-4D97-AF65-F5344CB8AC3E}">
        <p14:creationId xmlns:p14="http://schemas.microsoft.com/office/powerpoint/2010/main" val="3460546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411" y="116632"/>
            <a:ext cx="6353175"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95536" y="1196752"/>
            <a:ext cx="8280920" cy="830997"/>
          </a:xfrm>
          <a:prstGeom prst="rect">
            <a:avLst/>
          </a:prstGeom>
        </p:spPr>
        <p:txBody>
          <a:bodyPr wrap="square">
            <a:spAutoFit/>
          </a:bodyPr>
          <a:lstStyle/>
          <a:p>
            <a:pPr algn="just"/>
            <a:r>
              <a:rPr lang="ru-RU" sz="2400" dirty="0">
                <a:solidFill>
                  <a:srgbClr val="C00000"/>
                </a:solidFill>
                <a:latin typeface="Times New Roman" panose="02020603050405020304" pitchFamily="18" charset="0"/>
                <a:cs typeface="Times New Roman" panose="02020603050405020304" pitchFamily="18" charset="0"/>
              </a:rPr>
              <a:t>Прямоугольник</a:t>
            </a:r>
            <a:r>
              <a:rPr lang="ru-RU" sz="2400" dirty="0">
                <a:latin typeface="Times New Roman" panose="02020603050405020304" pitchFamily="18" charset="0"/>
                <a:cs typeface="Times New Roman" panose="02020603050405020304" pitchFamily="18" charset="0"/>
              </a:rPr>
              <a:t> </a:t>
            </a:r>
            <a:r>
              <a:rPr lang="ru-RU" sz="2400" dirty="0">
                <a:solidFill>
                  <a:schemeClr val="tx2">
                    <a:lumMod val="75000"/>
                  </a:schemeClr>
                </a:solidFill>
                <a:latin typeface="Times New Roman" panose="02020603050405020304" pitchFamily="18" charset="0"/>
                <a:cs typeface="Times New Roman" panose="02020603050405020304" pitchFamily="18" charset="0"/>
              </a:rPr>
              <a:t>— параллелограмм, у которого все углы прямые (равны 90 градусам).</a:t>
            </a:r>
          </a:p>
        </p:txBody>
      </p:sp>
      <p:pic>
        <p:nvPicPr>
          <p:cNvPr id="5" name="Рисунок 4" descr="Файл:Rectangle4x5.png"/>
          <p:cNvPicPr/>
          <p:nvPr/>
        </p:nvPicPr>
        <p:blipFill>
          <a:blip r:embed="rId4">
            <a:extLst>
              <a:ext uri="{28A0092B-C50C-407E-A947-70E740481C1C}">
                <a14:useLocalDpi xmlns:a14="http://schemas.microsoft.com/office/drawing/2010/main" val="0"/>
              </a:ext>
            </a:extLst>
          </a:blip>
          <a:srcRect/>
          <a:stretch>
            <a:fillRect/>
          </a:stretch>
        </p:blipFill>
        <p:spPr bwMode="auto">
          <a:xfrm>
            <a:off x="2843808" y="2852936"/>
            <a:ext cx="3600400" cy="2488476"/>
          </a:xfrm>
          <a:prstGeom prst="rect">
            <a:avLst/>
          </a:prstGeom>
          <a:noFill/>
          <a:ln>
            <a:noFill/>
          </a:ln>
        </p:spPr>
      </p:pic>
      <p:sp>
        <p:nvSpPr>
          <p:cNvPr id="6" name="TextBox 5"/>
          <p:cNvSpPr txBox="1"/>
          <p:nvPr/>
        </p:nvSpPr>
        <p:spPr>
          <a:xfrm>
            <a:off x="8725296" y="6488668"/>
            <a:ext cx="418704" cy="369332"/>
          </a:xfrm>
          <a:prstGeom prst="rect">
            <a:avLst/>
          </a:prstGeom>
          <a:noFill/>
        </p:spPr>
        <p:txBody>
          <a:bodyPr wrap="none" rtlCol="0">
            <a:spAutoFit/>
          </a:bodyPr>
          <a:lstStyle/>
          <a:p>
            <a:r>
              <a:rPr lang="ru-RU" dirty="0" smtClean="0"/>
              <a:t>42</a:t>
            </a:r>
            <a:endParaRPr lang="ru-RU" dirty="0"/>
          </a:p>
        </p:txBody>
      </p:sp>
    </p:spTree>
    <p:extLst>
      <p:ext uri="{BB962C8B-B14F-4D97-AF65-F5344CB8AC3E}">
        <p14:creationId xmlns:p14="http://schemas.microsoft.com/office/powerpoint/2010/main" val="31446739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411" y="116632"/>
            <a:ext cx="6353175"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95536" y="1268760"/>
            <a:ext cx="4392488" cy="5078313"/>
          </a:xfrm>
          <a:prstGeom prst="rect">
            <a:avLst/>
          </a:prstGeom>
        </p:spPr>
        <p:txBody>
          <a:bodyPr wrap="square">
            <a:spAutoFit/>
          </a:bodyPr>
          <a:lstStyle/>
          <a:p>
            <a:r>
              <a:rPr lang="ru-RU" dirty="0" smtClean="0">
                <a:solidFill>
                  <a:srgbClr val="C00000"/>
                </a:solidFill>
                <a:latin typeface="Times New Roman" panose="02020603050405020304" pitchFamily="18" charset="0"/>
                <a:cs typeface="Times New Roman" panose="02020603050405020304" pitchFamily="18" charset="0"/>
              </a:rPr>
              <a:t>Свойства:</a:t>
            </a:r>
            <a:endParaRPr lang="ru-RU" dirty="0">
              <a:solidFill>
                <a:srgbClr val="C0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ru-RU" dirty="0" smtClean="0">
                <a:solidFill>
                  <a:schemeClr val="tx2">
                    <a:lumMod val="75000"/>
                  </a:schemeClr>
                </a:solidFill>
                <a:latin typeface="Times New Roman" panose="02020603050405020304" pitchFamily="18" charset="0"/>
                <a:cs typeface="Times New Roman" panose="02020603050405020304" pitchFamily="18" charset="0"/>
              </a:rPr>
              <a:t>Параллелограмм </a:t>
            </a:r>
            <a:r>
              <a:rPr lang="ru-RU" dirty="0">
                <a:solidFill>
                  <a:schemeClr val="tx2">
                    <a:lumMod val="75000"/>
                  </a:schemeClr>
                </a:solidFill>
                <a:latin typeface="Times New Roman" panose="02020603050405020304" pitchFamily="18" charset="0"/>
                <a:cs typeface="Times New Roman" panose="02020603050405020304" pitchFamily="18" charset="0"/>
              </a:rPr>
              <a:t>является прямоугольником — его противоположные стороны попарно параллельны.</a:t>
            </a:r>
          </a:p>
          <a:p>
            <a:pPr marL="285750" indent="-285750">
              <a:buFont typeface="Wingdings" panose="05000000000000000000" pitchFamily="2" charset="2"/>
              <a:buChar char="§"/>
            </a:pPr>
            <a:r>
              <a:rPr lang="ru-RU" dirty="0">
                <a:solidFill>
                  <a:schemeClr val="tx2">
                    <a:lumMod val="75000"/>
                  </a:schemeClr>
                </a:solidFill>
                <a:latin typeface="Times New Roman" panose="02020603050405020304" pitchFamily="18" charset="0"/>
                <a:cs typeface="Times New Roman" panose="02020603050405020304" pitchFamily="18" charset="0"/>
              </a:rPr>
              <a:t>Стороны прямоугольника являются его высотами.</a:t>
            </a:r>
          </a:p>
          <a:p>
            <a:pPr marL="285750" indent="-285750">
              <a:buFont typeface="Wingdings" panose="05000000000000000000" pitchFamily="2" charset="2"/>
              <a:buChar char="§"/>
            </a:pPr>
            <a:r>
              <a:rPr lang="ru-RU" dirty="0">
                <a:solidFill>
                  <a:schemeClr val="tx2">
                    <a:lumMod val="75000"/>
                  </a:schemeClr>
                </a:solidFill>
                <a:latin typeface="Times New Roman" panose="02020603050405020304" pitchFamily="18" charset="0"/>
                <a:cs typeface="Times New Roman" panose="02020603050405020304" pitchFamily="18" charset="0"/>
              </a:rPr>
              <a:t>Квадрат диагонали прямоугольника равен сумме квадратов двух его смежных сторон (по теореме Пифагора).</a:t>
            </a:r>
          </a:p>
          <a:p>
            <a:pPr marL="285750" indent="-285750">
              <a:buFont typeface="Wingdings" panose="05000000000000000000" pitchFamily="2" charset="2"/>
              <a:buChar char="§"/>
            </a:pPr>
            <a:r>
              <a:rPr lang="ru-RU" dirty="0">
                <a:solidFill>
                  <a:schemeClr val="tx2">
                    <a:lumMod val="75000"/>
                  </a:schemeClr>
                </a:solidFill>
                <a:latin typeface="Times New Roman" panose="02020603050405020304" pitchFamily="18" charset="0"/>
                <a:cs typeface="Times New Roman" panose="02020603050405020304" pitchFamily="18" charset="0"/>
              </a:rPr>
              <a:t>Около любого прямоугольника можно описать окружность, причем диагональ прямоугольника равна диаметру описанной окружности (радиус равен </a:t>
            </a:r>
            <a:r>
              <a:rPr lang="ru-RU" dirty="0" err="1">
                <a:solidFill>
                  <a:schemeClr val="tx2">
                    <a:lumMod val="75000"/>
                  </a:schemeClr>
                </a:solidFill>
                <a:latin typeface="Times New Roman" panose="02020603050405020304" pitchFamily="18" charset="0"/>
                <a:cs typeface="Times New Roman" panose="02020603050405020304" pitchFamily="18" charset="0"/>
              </a:rPr>
              <a:t>полудиагонали</a:t>
            </a:r>
            <a:r>
              <a:rPr lang="ru-RU" dirty="0">
                <a:solidFill>
                  <a:schemeClr val="tx2">
                    <a:lumMod val="75000"/>
                  </a:schemeClr>
                </a:solidFill>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
            </a:pPr>
            <a:r>
              <a:rPr lang="ru-RU" dirty="0">
                <a:solidFill>
                  <a:schemeClr val="tx2">
                    <a:lumMod val="75000"/>
                  </a:schemeClr>
                </a:solidFill>
                <a:latin typeface="Times New Roman" panose="02020603050405020304" pitchFamily="18" charset="0"/>
                <a:cs typeface="Times New Roman" panose="02020603050405020304" pitchFamily="18" charset="0"/>
              </a:rPr>
              <a:t>Все свойства трапеции, р/б трапеции, параллелограмма и дельтоида.</a:t>
            </a:r>
          </a:p>
        </p:txBody>
      </p:sp>
      <p:sp>
        <p:nvSpPr>
          <p:cNvPr id="5" name="Прямоугольник 4"/>
          <p:cNvSpPr/>
          <p:nvPr/>
        </p:nvSpPr>
        <p:spPr>
          <a:xfrm>
            <a:off x="4571998" y="1196752"/>
            <a:ext cx="4176466" cy="1754326"/>
          </a:xfrm>
          <a:prstGeom prst="rect">
            <a:avLst/>
          </a:prstGeom>
        </p:spPr>
        <p:txBody>
          <a:bodyPr wrap="square">
            <a:spAutoFit/>
          </a:bodyPr>
          <a:lstStyle/>
          <a:p>
            <a:r>
              <a:rPr lang="ru-RU" dirty="0" smtClean="0">
                <a:solidFill>
                  <a:srgbClr val="C00000"/>
                </a:solidFill>
                <a:latin typeface="Times New Roman" panose="02020603050405020304" pitchFamily="18" charset="0"/>
                <a:cs typeface="Times New Roman" panose="02020603050405020304" pitchFamily="18" charset="0"/>
              </a:rPr>
              <a:t>Признаки:</a:t>
            </a:r>
            <a:endParaRPr lang="ru-RU" dirty="0">
              <a:solidFill>
                <a:schemeClr val="tx2">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ru-RU" dirty="0">
                <a:solidFill>
                  <a:schemeClr val="tx2">
                    <a:lumMod val="75000"/>
                  </a:schemeClr>
                </a:solidFill>
                <a:latin typeface="Times New Roman" panose="02020603050405020304" pitchFamily="18" charset="0"/>
                <a:cs typeface="Times New Roman" panose="02020603050405020304" pitchFamily="18" charset="0"/>
              </a:rPr>
              <a:t>Д</a:t>
            </a:r>
            <a:r>
              <a:rPr lang="ru-RU" dirty="0" smtClean="0">
                <a:solidFill>
                  <a:schemeClr val="tx2">
                    <a:lumMod val="75000"/>
                  </a:schemeClr>
                </a:solidFill>
                <a:latin typeface="Times New Roman" panose="02020603050405020304" pitchFamily="18" charset="0"/>
                <a:cs typeface="Times New Roman" panose="02020603050405020304" pitchFamily="18" charset="0"/>
              </a:rPr>
              <a:t>иагонали прямоугольника </a:t>
            </a:r>
            <a:r>
              <a:rPr lang="ru-RU" dirty="0">
                <a:solidFill>
                  <a:schemeClr val="tx2">
                    <a:lumMod val="75000"/>
                  </a:schemeClr>
                </a:solidFill>
                <a:latin typeface="Times New Roman" panose="02020603050405020304" pitchFamily="18" charset="0"/>
                <a:cs typeface="Times New Roman" panose="02020603050405020304" pitchFamily="18" charset="0"/>
              </a:rPr>
              <a:t>равны.</a:t>
            </a:r>
          </a:p>
          <a:p>
            <a:pPr marL="285750" indent="-285750">
              <a:buFont typeface="Wingdings" panose="05000000000000000000" pitchFamily="2" charset="2"/>
              <a:buChar char="§"/>
            </a:pPr>
            <a:r>
              <a:rPr lang="ru-RU" dirty="0">
                <a:solidFill>
                  <a:schemeClr val="tx2">
                    <a:lumMod val="75000"/>
                  </a:schemeClr>
                </a:solidFill>
                <a:latin typeface="Times New Roman" panose="02020603050405020304" pitchFamily="18" charset="0"/>
                <a:cs typeface="Times New Roman" panose="02020603050405020304" pitchFamily="18" charset="0"/>
              </a:rPr>
              <a:t>К</a:t>
            </a:r>
            <a:r>
              <a:rPr lang="ru-RU" dirty="0" smtClean="0">
                <a:solidFill>
                  <a:schemeClr val="tx2">
                    <a:lumMod val="75000"/>
                  </a:schemeClr>
                </a:solidFill>
                <a:latin typeface="Times New Roman" panose="02020603050405020304" pitchFamily="18" charset="0"/>
                <a:cs typeface="Times New Roman" panose="02020603050405020304" pitchFamily="18" charset="0"/>
              </a:rPr>
              <a:t>вадрат </a:t>
            </a:r>
            <a:r>
              <a:rPr lang="ru-RU" dirty="0">
                <a:solidFill>
                  <a:schemeClr val="tx2">
                    <a:lumMod val="75000"/>
                  </a:schemeClr>
                </a:solidFill>
                <a:latin typeface="Times New Roman" panose="02020603050405020304" pitchFamily="18" charset="0"/>
                <a:cs typeface="Times New Roman" panose="02020603050405020304" pitchFamily="18" charset="0"/>
              </a:rPr>
              <a:t>диагонали </a:t>
            </a:r>
            <a:r>
              <a:rPr lang="ru-RU" dirty="0" smtClean="0">
                <a:solidFill>
                  <a:schemeClr val="tx2">
                    <a:lumMod val="75000"/>
                  </a:schemeClr>
                </a:solidFill>
                <a:latin typeface="Times New Roman" panose="02020603050405020304" pitchFamily="18" charset="0"/>
                <a:cs typeface="Times New Roman" panose="02020603050405020304" pitchFamily="18" charset="0"/>
              </a:rPr>
              <a:t>прямоугольника </a:t>
            </a:r>
            <a:r>
              <a:rPr lang="ru-RU" dirty="0">
                <a:solidFill>
                  <a:schemeClr val="tx2">
                    <a:lumMod val="75000"/>
                  </a:schemeClr>
                </a:solidFill>
                <a:latin typeface="Times New Roman" panose="02020603050405020304" pitchFamily="18" charset="0"/>
                <a:cs typeface="Times New Roman" panose="02020603050405020304" pitchFamily="18" charset="0"/>
              </a:rPr>
              <a:t>равен сумме квадратов смежных сторон.</a:t>
            </a:r>
          </a:p>
          <a:p>
            <a:pPr marL="285750" indent="-285750">
              <a:buFont typeface="Wingdings" panose="05000000000000000000" pitchFamily="2" charset="2"/>
              <a:buChar char="§"/>
            </a:pPr>
            <a:r>
              <a:rPr lang="ru-RU" dirty="0">
                <a:solidFill>
                  <a:schemeClr val="tx2">
                    <a:lumMod val="75000"/>
                  </a:schemeClr>
                </a:solidFill>
                <a:latin typeface="Times New Roman" panose="02020603050405020304" pitchFamily="18" charset="0"/>
                <a:cs typeface="Times New Roman" panose="02020603050405020304" pitchFamily="18" charset="0"/>
              </a:rPr>
              <a:t>У</a:t>
            </a:r>
            <a:r>
              <a:rPr lang="ru-RU" dirty="0" smtClean="0">
                <a:solidFill>
                  <a:schemeClr val="tx2">
                    <a:lumMod val="75000"/>
                  </a:schemeClr>
                </a:solidFill>
                <a:latin typeface="Times New Roman" panose="02020603050405020304" pitchFamily="18" charset="0"/>
                <a:cs typeface="Times New Roman" panose="02020603050405020304" pitchFamily="18" charset="0"/>
              </a:rPr>
              <a:t>глы прямоугольника </a:t>
            </a:r>
            <a:r>
              <a:rPr lang="ru-RU" dirty="0">
                <a:solidFill>
                  <a:schemeClr val="tx2">
                    <a:lumMod val="75000"/>
                  </a:schemeClr>
                </a:solidFill>
                <a:latin typeface="Times New Roman" panose="02020603050405020304" pitchFamily="18" charset="0"/>
                <a:cs typeface="Times New Roman" panose="02020603050405020304" pitchFamily="18" charset="0"/>
              </a:rPr>
              <a:t>равны.</a:t>
            </a:r>
          </a:p>
        </p:txBody>
      </p:sp>
      <p:sp>
        <p:nvSpPr>
          <p:cNvPr id="6" name="TextBox 5"/>
          <p:cNvSpPr txBox="1"/>
          <p:nvPr/>
        </p:nvSpPr>
        <p:spPr>
          <a:xfrm>
            <a:off x="8722350" y="6488668"/>
            <a:ext cx="418704" cy="369332"/>
          </a:xfrm>
          <a:prstGeom prst="rect">
            <a:avLst/>
          </a:prstGeom>
          <a:noFill/>
        </p:spPr>
        <p:txBody>
          <a:bodyPr wrap="none" rtlCol="0">
            <a:spAutoFit/>
          </a:bodyPr>
          <a:lstStyle/>
          <a:p>
            <a:r>
              <a:rPr lang="ru-RU" dirty="0" smtClean="0"/>
              <a:t>43</a:t>
            </a:r>
            <a:endParaRPr lang="ru-RU" dirty="0"/>
          </a:p>
        </p:txBody>
      </p:sp>
    </p:spTree>
    <p:extLst>
      <p:ext uri="{BB962C8B-B14F-4D97-AF65-F5344CB8AC3E}">
        <p14:creationId xmlns:p14="http://schemas.microsoft.com/office/powerpoint/2010/main" val="2866322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411" y="116632"/>
            <a:ext cx="6353175"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23528" y="1196753"/>
            <a:ext cx="8424936" cy="830997"/>
          </a:xfrm>
          <a:prstGeom prst="rect">
            <a:avLst/>
          </a:prstGeom>
        </p:spPr>
        <p:txBody>
          <a:bodyPr wrap="square">
            <a:spAutoFit/>
          </a:bodyPr>
          <a:lstStyle/>
          <a:p>
            <a:r>
              <a:rPr lang="ru-RU" sz="2400" dirty="0" err="1">
                <a:solidFill>
                  <a:srgbClr val="C00000"/>
                </a:solidFill>
                <a:latin typeface="Times New Roman" panose="02020603050405020304" pitchFamily="18" charset="0"/>
                <a:cs typeface="Times New Roman" panose="02020603050405020304" pitchFamily="18" charset="0"/>
              </a:rPr>
              <a:t>Квадра́т</a:t>
            </a:r>
            <a:r>
              <a:rPr lang="ru-RU" sz="2400" dirty="0">
                <a:solidFill>
                  <a:schemeClr val="tx2">
                    <a:lumMod val="75000"/>
                  </a:schemeClr>
                </a:solidFill>
                <a:latin typeface="Times New Roman" panose="02020603050405020304" pitchFamily="18" charset="0"/>
                <a:cs typeface="Times New Roman" panose="02020603050405020304" pitchFamily="18" charset="0"/>
              </a:rPr>
              <a:t> — правильный четырёхугольник, у которого все углы и стороны равны.</a:t>
            </a:r>
          </a:p>
        </p:txBody>
      </p:sp>
      <p:pic>
        <p:nvPicPr>
          <p:cNvPr id="10242" name="Picture 2" descr="изображение"/>
          <p:cNvPicPr>
            <a:picLocks noChangeAspect="1" noChangeArrowheads="1"/>
          </p:cNvPicPr>
          <p:nvPr/>
        </p:nvPicPr>
        <p:blipFill rotWithShape="1">
          <a:blip r:embed="rId4">
            <a:extLst>
              <a:ext uri="{28A0092B-C50C-407E-A947-70E740481C1C}">
                <a14:useLocalDpi xmlns:a14="http://schemas.microsoft.com/office/drawing/2010/main" val="0"/>
              </a:ext>
            </a:extLst>
          </a:blip>
          <a:srcRect t="3398" b="-3398"/>
          <a:stretch/>
        </p:blipFill>
        <p:spPr bwMode="auto">
          <a:xfrm>
            <a:off x="2546826" y="2263746"/>
            <a:ext cx="3978340" cy="40135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717667" y="6490090"/>
            <a:ext cx="418704" cy="369332"/>
          </a:xfrm>
          <a:prstGeom prst="rect">
            <a:avLst/>
          </a:prstGeom>
          <a:noFill/>
        </p:spPr>
        <p:txBody>
          <a:bodyPr wrap="none" rtlCol="0">
            <a:spAutoFit/>
          </a:bodyPr>
          <a:lstStyle/>
          <a:p>
            <a:r>
              <a:rPr lang="ru-RU" dirty="0" smtClean="0"/>
              <a:t>44</a:t>
            </a:r>
            <a:endParaRPr lang="ru-RU" dirty="0"/>
          </a:p>
        </p:txBody>
      </p:sp>
    </p:spTree>
    <p:extLst>
      <p:ext uri="{BB962C8B-B14F-4D97-AF65-F5344CB8AC3E}">
        <p14:creationId xmlns:p14="http://schemas.microsoft.com/office/powerpoint/2010/main" val="42775506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411" y="116632"/>
            <a:ext cx="6353175"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ямоугольник 12"/>
          <p:cNvSpPr/>
          <p:nvPr/>
        </p:nvSpPr>
        <p:spPr>
          <a:xfrm>
            <a:off x="395536" y="1196753"/>
            <a:ext cx="4248472" cy="4524315"/>
          </a:xfrm>
          <a:prstGeom prst="rect">
            <a:avLst/>
          </a:prstGeom>
        </p:spPr>
        <p:txBody>
          <a:bodyPr wrap="square">
            <a:spAutoFit/>
          </a:bodyPr>
          <a:lstStyle/>
          <a:p>
            <a:r>
              <a:rPr lang="ru-RU" dirty="0" smtClean="0">
                <a:solidFill>
                  <a:srgbClr val="C00000"/>
                </a:solidFill>
                <a:latin typeface="Times New Roman" panose="02020603050405020304" pitchFamily="18" charset="0"/>
                <a:cs typeface="Times New Roman" panose="02020603050405020304" pitchFamily="18" charset="0"/>
              </a:rPr>
              <a:t>Свойства:</a:t>
            </a:r>
            <a:endParaRPr lang="ru-RU" dirty="0">
              <a:solidFill>
                <a:srgbClr val="C0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ru-RU" dirty="0">
                <a:solidFill>
                  <a:schemeClr val="tx2">
                    <a:lumMod val="50000"/>
                  </a:schemeClr>
                </a:solidFill>
                <a:latin typeface="Times New Roman" panose="02020603050405020304" pitchFamily="18" charset="0"/>
                <a:cs typeface="Times New Roman" panose="02020603050405020304" pitchFamily="18" charset="0"/>
              </a:rPr>
              <a:t>центр описанной и вписанной окружностей квадрата совпадает с точкой пересечения его диагоналей</a:t>
            </a:r>
          </a:p>
          <a:p>
            <a:pPr marL="285750" indent="-285750">
              <a:buFont typeface="Wingdings" panose="05000000000000000000" pitchFamily="2" charset="2"/>
              <a:buChar char="§"/>
            </a:pPr>
            <a:r>
              <a:rPr lang="ru-RU" dirty="0">
                <a:solidFill>
                  <a:schemeClr val="tx2">
                    <a:lumMod val="50000"/>
                  </a:schemeClr>
                </a:solidFill>
                <a:latin typeface="Times New Roman" panose="02020603050405020304" pitchFamily="18" charset="0"/>
                <a:cs typeface="Times New Roman" panose="02020603050405020304" pitchFamily="18" charset="0"/>
              </a:rPr>
              <a:t>радиус вписанной окружности квадрата равен половине стороны квадрата</a:t>
            </a:r>
          </a:p>
          <a:p>
            <a:pPr marL="285750" indent="-285750">
              <a:buFont typeface="Wingdings" panose="05000000000000000000" pitchFamily="2" charset="2"/>
              <a:buChar char="§"/>
            </a:pPr>
            <a:r>
              <a:rPr lang="ru-RU" dirty="0">
                <a:solidFill>
                  <a:schemeClr val="tx2">
                    <a:lumMod val="50000"/>
                  </a:schemeClr>
                </a:solidFill>
                <a:latin typeface="Times New Roman" panose="02020603050405020304" pitchFamily="18" charset="0"/>
                <a:cs typeface="Times New Roman" panose="02020603050405020304" pitchFamily="18" charset="0"/>
              </a:rPr>
              <a:t>радиус описанной окружности квадрата равен половине диагонали квадрата</a:t>
            </a:r>
          </a:p>
          <a:p>
            <a:pPr marL="285750" indent="-285750">
              <a:buFont typeface="Wingdings" panose="05000000000000000000" pitchFamily="2" charset="2"/>
              <a:buChar char="§"/>
            </a:pPr>
            <a:r>
              <a:rPr lang="ru-RU" dirty="0">
                <a:solidFill>
                  <a:schemeClr val="tx2">
                    <a:lumMod val="50000"/>
                  </a:schemeClr>
                </a:solidFill>
                <a:latin typeface="Times New Roman" panose="02020603050405020304" pitchFamily="18" charset="0"/>
                <a:cs typeface="Times New Roman" panose="02020603050405020304" pitchFamily="18" charset="0"/>
              </a:rPr>
              <a:t>к</a:t>
            </a:r>
            <a:r>
              <a:rPr lang="ru-RU" dirty="0" smtClean="0">
                <a:solidFill>
                  <a:schemeClr val="tx2">
                    <a:lumMod val="50000"/>
                  </a:schemeClr>
                </a:solidFill>
                <a:latin typeface="Times New Roman" panose="02020603050405020304" pitchFamily="18" charset="0"/>
                <a:cs typeface="Times New Roman" panose="02020603050405020304" pitchFamily="18" charset="0"/>
              </a:rPr>
              <a:t>вадрат </a:t>
            </a:r>
            <a:r>
              <a:rPr lang="ru-RU" dirty="0">
                <a:solidFill>
                  <a:schemeClr val="tx2">
                    <a:lumMod val="50000"/>
                  </a:schemeClr>
                </a:solidFill>
                <a:latin typeface="Times New Roman" panose="02020603050405020304" pitchFamily="18" charset="0"/>
                <a:cs typeface="Times New Roman" panose="02020603050405020304" pitchFamily="18" charset="0"/>
              </a:rPr>
              <a:t>обладает наибольшей симметрией среди всех четырёхугольников. </a:t>
            </a:r>
          </a:p>
          <a:p>
            <a:pPr marL="285750" indent="-285750">
              <a:buFont typeface="Wingdings" panose="05000000000000000000" pitchFamily="2" charset="2"/>
              <a:buChar char="§"/>
            </a:pPr>
            <a:r>
              <a:rPr lang="ru-RU" dirty="0">
                <a:solidFill>
                  <a:schemeClr val="tx2">
                    <a:lumMod val="50000"/>
                  </a:schemeClr>
                </a:solidFill>
                <a:latin typeface="Times New Roman" panose="02020603050405020304" pitchFamily="18" charset="0"/>
                <a:cs typeface="Times New Roman" panose="02020603050405020304" pitchFamily="18" charset="0"/>
              </a:rPr>
              <a:t>в</a:t>
            </a:r>
            <a:r>
              <a:rPr lang="ru-RU" dirty="0" smtClean="0">
                <a:solidFill>
                  <a:schemeClr val="tx2">
                    <a:lumMod val="50000"/>
                  </a:schemeClr>
                </a:solidFill>
                <a:latin typeface="Times New Roman" panose="02020603050405020304" pitchFamily="18" charset="0"/>
                <a:cs typeface="Times New Roman" panose="02020603050405020304" pitchFamily="18" charset="0"/>
              </a:rPr>
              <a:t>се </a:t>
            </a:r>
            <a:r>
              <a:rPr lang="ru-RU" dirty="0">
                <a:solidFill>
                  <a:schemeClr val="tx2">
                    <a:lumMod val="50000"/>
                  </a:schemeClr>
                </a:solidFill>
                <a:latin typeface="Times New Roman" panose="02020603050405020304" pitchFamily="18" charset="0"/>
                <a:cs typeface="Times New Roman" panose="02020603050405020304" pitchFamily="18" charset="0"/>
              </a:rPr>
              <a:t>свойства трапеции, р/б трапеции, параллелограмма, дельтоида, прямоугольника и ромба.</a:t>
            </a:r>
          </a:p>
        </p:txBody>
      </p:sp>
      <p:sp>
        <p:nvSpPr>
          <p:cNvPr id="14" name="Прямоугольник 13"/>
          <p:cNvSpPr/>
          <p:nvPr/>
        </p:nvSpPr>
        <p:spPr>
          <a:xfrm>
            <a:off x="4571998" y="1196753"/>
            <a:ext cx="4032450" cy="923330"/>
          </a:xfrm>
          <a:prstGeom prst="rect">
            <a:avLst/>
          </a:prstGeom>
        </p:spPr>
        <p:txBody>
          <a:bodyPr wrap="square">
            <a:spAutoFit/>
          </a:bodyPr>
          <a:lstStyle/>
          <a:p>
            <a:r>
              <a:rPr lang="ru-RU" dirty="0" smtClean="0">
                <a:solidFill>
                  <a:srgbClr val="C00000"/>
                </a:solidFill>
                <a:latin typeface="Times New Roman" panose="02020603050405020304" pitchFamily="18" charset="0"/>
                <a:cs typeface="Times New Roman" panose="02020603050405020304" pitchFamily="18" charset="0"/>
              </a:rPr>
              <a:t>Признаки квадрата:</a:t>
            </a:r>
            <a:endParaRPr lang="ru-RU" dirty="0">
              <a:solidFill>
                <a:srgbClr val="C0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ru-RU" dirty="0" smtClean="0">
                <a:solidFill>
                  <a:schemeClr val="tx2">
                    <a:lumMod val="75000"/>
                  </a:schemeClr>
                </a:solidFill>
                <a:latin typeface="Times New Roman" panose="02020603050405020304" pitchFamily="18" charset="0"/>
                <a:cs typeface="Times New Roman" panose="02020603050405020304" pitchFamily="18" charset="0"/>
              </a:rPr>
              <a:t>Равенство </a:t>
            </a:r>
            <a:r>
              <a:rPr lang="ru-RU" dirty="0">
                <a:solidFill>
                  <a:schemeClr val="tx2">
                    <a:lumMod val="75000"/>
                  </a:schemeClr>
                </a:solidFill>
                <a:latin typeface="Times New Roman" panose="02020603050405020304" pitchFamily="18" charset="0"/>
                <a:cs typeface="Times New Roman" panose="02020603050405020304" pitchFamily="18" charset="0"/>
              </a:rPr>
              <a:t>длин сторон; </a:t>
            </a:r>
          </a:p>
          <a:p>
            <a:pPr marL="285750" indent="-285750">
              <a:buFont typeface="Wingdings" panose="05000000000000000000" pitchFamily="2" charset="2"/>
              <a:buChar char="§"/>
            </a:pPr>
            <a:r>
              <a:rPr lang="ru-RU" dirty="0" smtClean="0">
                <a:solidFill>
                  <a:schemeClr val="tx2">
                    <a:lumMod val="75000"/>
                  </a:schemeClr>
                </a:solidFill>
                <a:latin typeface="Times New Roman" panose="02020603050405020304" pitchFamily="18" charset="0"/>
                <a:cs typeface="Times New Roman" panose="02020603050405020304" pitchFamily="18" charset="0"/>
              </a:rPr>
              <a:t>Равенство </a:t>
            </a:r>
            <a:r>
              <a:rPr lang="ru-RU" dirty="0">
                <a:solidFill>
                  <a:schemeClr val="tx2">
                    <a:lumMod val="75000"/>
                  </a:schemeClr>
                </a:solidFill>
                <a:latin typeface="Times New Roman" panose="02020603050405020304" pitchFamily="18" charset="0"/>
                <a:cs typeface="Times New Roman" panose="02020603050405020304" pitchFamily="18" charset="0"/>
              </a:rPr>
              <a:t>углов (по 90 градусов)</a:t>
            </a:r>
          </a:p>
        </p:txBody>
      </p:sp>
      <p:sp>
        <p:nvSpPr>
          <p:cNvPr id="4" name="TextBox 3"/>
          <p:cNvSpPr txBox="1"/>
          <p:nvPr/>
        </p:nvSpPr>
        <p:spPr>
          <a:xfrm>
            <a:off x="8725296" y="6488668"/>
            <a:ext cx="418704" cy="369332"/>
          </a:xfrm>
          <a:prstGeom prst="rect">
            <a:avLst/>
          </a:prstGeom>
          <a:noFill/>
        </p:spPr>
        <p:txBody>
          <a:bodyPr wrap="none" rtlCol="0">
            <a:spAutoFit/>
          </a:bodyPr>
          <a:lstStyle/>
          <a:p>
            <a:r>
              <a:rPr lang="ru-RU" dirty="0" smtClean="0"/>
              <a:t>45</a:t>
            </a:r>
            <a:endParaRPr lang="ru-RU" dirty="0"/>
          </a:p>
        </p:txBody>
      </p:sp>
    </p:spTree>
    <p:extLst>
      <p:ext uri="{BB962C8B-B14F-4D97-AF65-F5344CB8AC3E}">
        <p14:creationId xmlns:p14="http://schemas.microsoft.com/office/powerpoint/2010/main" val="42935508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411" y="116632"/>
            <a:ext cx="6353175"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23528" y="1124744"/>
            <a:ext cx="8352928" cy="1200329"/>
          </a:xfrm>
          <a:prstGeom prst="rect">
            <a:avLst/>
          </a:prstGeom>
        </p:spPr>
        <p:txBody>
          <a:bodyPr wrap="square">
            <a:spAutoFit/>
          </a:bodyPr>
          <a:lstStyle/>
          <a:p>
            <a:pPr algn="just"/>
            <a:r>
              <a:rPr lang="ru-RU" sz="2400" dirty="0">
                <a:solidFill>
                  <a:srgbClr val="C00000"/>
                </a:solidFill>
                <a:latin typeface="Times New Roman" panose="02020603050405020304" pitchFamily="18" charset="0"/>
                <a:cs typeface="Times New Roman" panose="02020603050405020304" pitchFamily="18" charset="0"/>
              </a:rPr>
              <a:t>Трапеция</a:t>
            </a:r>
            <a:r>
              <a:rPr lang="ru-RU" sz="2400" dirty="0">
                <a:solidFill>
                  <a:schemeClr val="tx2">
                    <a:lumMod val="75000"/>
                  </a:schemeClr>
                </a:solidFill>
                <a:latin typeface="Times New Roman" panose="02020603050405020304" pitchFamily="18" charset="0"/>
                <a:cs typeface="Times New Roman" panose="02020603050405020304" pitchFamily="18" charset="0"/>
              </a:rPr>
              <a:t> (от др.-греч. </a:t>
            </a:r>
            <a:r>
              <a:rPr lang="ru-RU" sz="2400" dirty="0" err="1">
                <a:solidFill>
                  <a:schemeClr val="tx2">
                    <a:lumMod val="75000"/>
                  </a:schemeClr>
                </a:solidFill>
                <a:latin typeface="Times New Roman" panose="02020603050405020304" pitchFamily="18" charset="0"/>
                <a:cs typeface="Times New Roman" panose="02020603050405020304" pitchFamily="18" charset="0"/>
              </a:rPr>
              <a:t>τρ</a:t>
            </a:r>
            <a:r>
              <a:rPr lang="ru-RU" sz="2400" dirty="0">
                <a:solidFill>
                  <a:schemeClr val="tx2">
                    <a:lumMod val="75000"/>
                  </a:schemeClr>
                </a:solidFill>
                <a:latin typeface="Times New Roman" panose="02020603050405020304" pitchFamily="18" charset="0"/>
                <a:cs typeface="Times New Roman" panose="02020603050405020304" pitchFamily="18" charset="0"/>
              </a:rPr>
              <a:t>απέζιον — «столик»; τράπεζα — «стол, еда») — четырёхугольник, у которого только пара сторон параллельна .</a:t>
            </a:r>
          </a:p>
        </p:txBody>
      </p:sp>
      <p:pic>
        <p:nvPicPr>
          <p:cNvPr id="5" name="Рисунок 4" descr="http://upload.wikimedia.org/wikipedia/commons/thumb/0/00/Trapezoid2_1.png/150px-Trapezoid2_1.png"/>
          <p:cNvPicPr/>
          <p:nvPr/>
        </p:nvPicPr>
        <p:blipFill>
          <a:blip r:embed="rId4">
            <a:extLst>
              <a:ext uri="{28A0092B-C50C-407E-A947-70E740481C1C}">
                <a14:useLocalDpi xmlns:a14="http://schemas.microsoft.com/office/drawing/2010/main" val="0"/>
              </a:ext>
            </a:extLst>
          </a:blip>
          <a:srcRect/>
          <a:stretch>
            <a:fillRect/>
          </a:stretch>
        </p:blipFill>
        <p:spPr bwMode="auto">
          <a:xfrm>
            <a:off x="3024935" y="2718776"/>
            <a:ext cx="2950113" cy="2875885"/>
          </a:xfrm>
          <a:prstGeom prst="rect">
            <a:avLst/>
          </a:prstGeom>
          <a:noFill/>
          <a:ln>
            <a:noFill/>
          </a:ln>
          <a:effectLst>
            <a:glow rad="139700">
              <a:schemeClr val="accent1">
                <a:satMod val="175000"/>
                <a:alpha val="40000"/>
              </a:schemeClr>
            </a:glow>
          </a:effectLst>
        </p:spPr>
      </p:pic>
      <p:sp>
        <p:nvSpPr>
          <p:cNvPr id="6" name="TextBox 5"/>
          <p:cNvSpPr txBox="1"/>
          <p:nvPr/>
        </p:nvSpPr>
        <p:spPr>
          <a:xfrm>
            <a:off x="8725295" y="6488668"/>
            <a:ext cx="418704" cy="369332"/>
          </a:xfrm>
          <a:prstGeom prst="rect">
            <a:avLst/>
          </a:prstGeom>
          <a:noFill/>
        </p:spPr>
        <p:txBody>
          <a:bodyPr wrap="none" rtlCol="0">
            <a:spAutoFit/>
          </a:bodyPr>
          <a:lstStyle/>
          <a:p>
            <a:r>
              <a:rPr lang="ru-RU" dirty="0" smtClean="0"/>
              <a:t>46</a:t>
            </a:r>
            <a:endParaRPr lang="ru-RU" dirty="0"/>
          </a:p>
        </p:txBody>
      </p:sp>
    </p:spTree>
    <p:extLst>
      <p:ext uri="{BB962C8B-B14F-4D97-AF65-F5344CB8AC3E}">
        <p14:creationId xmlns:p14="http://schemas.microsoft.com/office/powerpoint/2010/main" val="30810814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411" y="116632"/>
            <a:ext cx="6353175"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95536" y="1196752"/>
            <a:ext cx="8352928" cy="3693319"/>
          </a:xfrm>
          <a:prstGeom prst="rect">
            <a:avLst/>
          </a:prstGeom>
        </p:spPr>
        <p:txBody>
          <a:bodyPr wrap="square">
            <a:spAutoFit/>
          </a:bodyPr>
          <a:lstStyle/>
          <a:p>
            <a:r>
              <a:rPr lang="ru-RU" dirty="0" smtClean="0">
                <a:solidFill>
                  <a:srgbClr val="C00000"/>
                </a:solidFill>
                <a:latin typeface="Times New Roman" panose="02020603050405020304" pitchFamily="18" charset="0"/>
                <a:cs typeface="Times New Roman" panose="02020603050405020304" pitchFamily="18" charset="0"/>
              </a:rPr>
              <a:t>Свойства и признаки равнобедренной трапеции:</a:t>
            </a:r>
            <a:endParaRPr lang="ru-RU" dirty="0">
              <a:solidFill>
                <a:srgbClr val="C0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ru-RU" dirty="0">
                <a:solidFill>
                  <a:schemeClr val="tx2">
                    <a:lumMod val="75000"/>
                  </a:schemeClr>
                </a:solidFill>
                <a:latin typeface="Times New Roman" panose="02020603050405020304" pitchFamily="18" charset="0"/>
                <a:cs typeface="Times New Roman" panose="02020603050405020304" pitchFamily="18" charset="0"/>
              </a:rPr>
              <a:t>В равнобокой трапеции, прямая, проходящая через середины оснований, перпендикулярна основаниям и является осью симметрии трапеции.</a:t>
            </a:r>
          </a:p>
          <a:p>
            <a:pPr marL="285750" indent="-285750">
              <a:buFont typeface="Wingdings" panose="05000000000000000000" pitchFamily="2" charset="2"/>
              <a:buChar char="§"/>
            </a:pPr>
            <a:r>
              <a:rPr lang="ru-RU" dirty="0">
                <a:solidFill>
                  <a:schemeClr val="tx2">
                    <a:lumMod val="75000"/>
                  </a:schemeClr>
                </a:solidFill>
                <a:latin typeface="Times New Roman" panose="02020603050405020304" pitchFamily="18" charset="0"/>
                <a:cs typeface="Times New Roman" panose="02020603050405020304" pitchFamily="18" charset="0"/>
              </a:rPr>
              <a:t>Высота, опущенная из вершины на большее основание, делит его на два отрезка, один из которых равен </a:t>
            </a:r>
            <a:r>
              <a:rPr lang="ru-RU" dirty="0" err="1">
                <a:solidFill>
                  <a:schemeClr val="tx2">
                    <a:lumMod val="75000"/>
                  </a:schemeClr>
                </a:solidFill>
                <a:latin typeface="Times New Roman" panose="02020603050405020304" pitchFamily="18" charset="0"/>
                <a:cs typeface="Times New Roman" panose="02020603050405020304" pitchFamily="18" charset="0"/>
              </a:rPr>
              <a:t>полусумме</a:t>
            </a:r>
            <a:r>
              <a:rPr lang="ru-RU" dirty="0">
                <a:solidFill>
                  <a:schemeClr val="tx2">
                    <a:lumMod val="75000"/>
                  </a:schemeClr>
                </a:solidFill>
                <a:latin typeface="Times New Roman" panose="02020603050405020304" pitchFamily="18" charset="0"/>
                <a:cs typeface="Times New Roman" panose="02020603050405020304" pitchFamily="18" charset="0"/>
              </a:rPr>
              <a:t> оснований, другой — </a:t>
            </a:r>
            <a:r>
              <a:rPr lang="ru-RU" dirty="0" err="1">
                <a:solidFill>
                  <a:schemeClr val="tx2">
                    <a:lumMod val="75000"/>
                  </a:schemeClr>
                </a:solidFill>
                <a:latin typeface="Times New Roman" panose="02020603050405020304" pitchFamily="18" charset="0"/>
                <a:cs typeface="Times New Roman" panose="02020603050405020304" pitchFamily="18" charset="0"/>
              </a:rPr>
              <a:t>полуразности</a:t>
            </a:r>
            <a:r>
              <a:rPr lang="ru-RU" dirty="0">
                <a:solidFill>
                  <a:schemeClr val="tx2">
                    <a:lumMod val="75000"/>
                  </a:schemeClr>
                </a:solidFill>
                <a:latin typeface="Times New Roman" panose="02020603050405020304" pitchFamily="18" charset="0"/>
                <a:cs typeface="Times New Roman" panose="02020603050405020304" pitchFamily="18" charset="0"/>
              </a:rPr>
              <a:t> оснований.</a:t>
            </a:r>
          </a:p>
          <a:p>
            <a:pPr marL="285750" indent="-285750">
              <a:buFont typeface="Wingdings" panose="05000000000000000000" pitchFamily="2" charset="2"/>
              <a:buChar char="§"/>
            </a:pPr>
            <a:r>
              <a:rPr lang="ru-RU" dirty="0">
                <a:solidFill>
                  <a:schemeClr val="tx2">
                    <a:lumMod val="75000"/>
                  </a:schemeClr>
                </a:solidFill>
                <a:latin typeface="Times New Roman" panose="02020603050405020304" pitchFamily="18" charset="0"/>
                <a:cs typeface="Times New Roman" panose="02020603050405020304" pitchFamily="18" charset="0"/>
              </a:rPr>
              <a:t>В равнобедренной трапеции углы при любом основании равны.</a:t>
            </a:r>
          </a:p>
          <a:p>
            <a:pPr marL="285750" indent="-285750">
              <a:buFont typeface="Wingdings" panose="05000000000000000000" pitchFamily="2" charset="2"/>
              <a:buChar char="§"/>
            </a:pPr>
            <a:r>
              <a:rPr lang="ru-RU" dirty="0">
                <a:solidFill>
                  <a:schemeClr val="tx2">
                    <a:lumMod val="75000"/>
                  </a:schemeClr>
                </a:solidFill>
                <a:latin typeface="Times New Roman" panose="02020603050405020304" pitchFamily="18" charset="0"/>
                <a:cs typeface="Times New Roman" panose="02020603050405020304" pitchFamily="18" charset="0"/>
              </a:rPr>
              <a:t>В равнобедренной трапеции длины диагоналей равны.</a:t>
            </a:r>
          </a:p>
          <a:p>
            <a:pPr marL="285750" indent="-285750">
              <a:buFont typeface="Wingdings" panose="05000000000000000000" pitchFamily="2" charset="2"/>
              <a:buChar char="§"/>
            </a:pPr>
            <a:r>
              <a:rPr lang="ru-RU" dirty="0">
                <a:solidFill>
                  <a:schemeClr val="tx2">
                    <a:lumMod val="75000"/>
                  </a:schemeClr>
                </a:solidFill>
                <a:latin typeface="Times New Roman" panose="02020603050405020304" pitchFamily="18" charset="0"/>
                <a:cs typeface="Times New Roman" panose="02020603050405020304" pitchFamily="18" charset="0"/>
              </a:rPr>
              <a:t>Если трапецию можно вписать в окружность, то она равнобедренная.</a:t>
            </a:r>
          </a:p>
          <a:p>
            <a:pPr marL="285750" indent="-285750">
              <a:buFont typeface="Wingdings" panose="05000000000000000000" pitchFamily="2" charset="2"/>
              <a:buChar char="§"/>
            </a:pPr>
            <a:r>
              <a:rPr lang="ru-RU" dirty="0">
                <a:solidFill>
                  <a:schemeClr val="tx2">
                    <a:lumMod val="75000"/>
                  </a:schemeClr>
                </a:solidFill>
                <a:latin typeface="Times New Roman" panose="02020603050405020304" pitchFamily="18" charset="0"/>
                <a:cs typeface="Times New Roman" panose="02020603050405020304" pitchFamily="18" charset="0"/>
              </a:rPr>
              <a:t>Около равнобедренной трапеции можно описать окружность.</a:t>
            </a:r>
          </a:p>
          <a:p>
            <a:pPr marL="285750" indent="-285750">
              <a:buFont typeface="Wingdings" panose="05000000000000000000" pitchFamily="2" charset="2"/>
              <a:buChar char="§"/>
            </a:pPr>
            <a:r>
              <a:rPr lang="ru-RU" dirty="0">
                <a:solidFill>
                  <a:schemeClr val="tx2">
                    <a:lumMod val="75000"/>
                  </a:schemeClr>
                </a:solidFill>
                <a:latin typeface="Times New Roman" panose="02020603050405020304" pitchFamily="18" charset="0"/>
                <a:cs typeface="Times New Roman" panose="02020603050405020304" pitchFamily="18" charset="0"/>
              </a:rPr>
              <a:t>Если в равнобедренной трапеции диагонали перпендикулярны, то высота равна </a:t>
            </a:r>
            <a:r>
              <a:rPr lang="ru-RU" dirty="0" err="1">
                <a:solidFill>
                  <a:schemeClr val="tx2">
                    <a:lumMod val="75000"/>
                  </a:schemeClr>
                </a:solidFill>
                <a:latin typeface="Times New Roman" panose="02020603050405020304" pitchFamily="18" charset="0"/>
                <a:cs typeface="Times New Roman" panose="02020603050405020304" pitchFamily="18" charset="0"/>
              </a:rPr>
              <a:t>полусумме</a:t>
            </a:r>
            <a:r>
              <a:rPr lang="ru-RU" dirty="0">
                <a:solidFill>
                  <a:schemeClr val="tx2">
                    <a:lumMod val="75000"/>
                  </a:schemeClr>
                </a:solidFill>
                <a:latin typeface="Times New Roman" panose="02020603050405020304" pitchFamily="18" charset="0"/>
                <a:cs typeface="Times New Roman" panose="02020603050405020304" pitchFamily="18" charset="0"/>
              </a:rPr>
              <a:t> оснований.</a:t>
            </a:r>
          </a:p>
          <a:p>
            <a:endParaRPr lang="ru-RU"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8725296" y="6462292"/>
            <a:ext cx="418704" cy="369332"/>
          </a:xfrm>
          <a:prstGeom prst="rect">
            <a:avLst/>
          </a:prstGeom>
          <a:noFill/>
        </p:spPr>
        <p:txBody>
          <a:bodyPr wrap="none" rtlCol="0">
            <a:spAutoFit/>
          </a:bodyPr>
          <a:lstStyle/>
          <a:p>
            <a:r>
              <a:rPr lang="ru-RU" dirty="0" smtClean="0"/>
              <a:t>47</a:t>
            </a:r>
            <a:endParaRPr lang="ru-RU" dirty="0"/>
          </a:p>
        </p:txBody>
      </p:sp>
    </p:spTree>
    <p:extLst>
      <p:ext uri="{BB962C8B-B14F-4D97-AF65-F5344CB8AC3E}">
        <p14:creationId xmlns:p14="http://schemas.microsoft.com/office/powerpoint/2010/main" val="4749485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411" y="116632"/>
            <a:ext cx="6353175"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23528" y="1196752"/>
            <a:ext cx="8352928" cy="1015663"/>
          </a:xfrm>
          <a:prstGeom prst="rect">
            <a:avLst/>
          </a:prstGeom>
        </p:spPr>
        <p:txBody>
          <a:bodyPr wrap="square">
            <a:spAutoFit/>
          </a:bodyPr>
          <a:lstStyle/>
          <a:p>
            <a:r>
              <a:rPr lang="ru-RU" sz="2000" dirty="0">
                <a:solidFill>
                  <a:srgbClr val="C00000"/>
                </a:solidFill>
                <a:latin typeface="Times New Roman" panose="02020603050405020304" pitchFamily="18" charset="0"/>
                <a:cs typeface="Times New Roman" panose="02020603050405020304" pitchFamily="18" charset="0"/>
              </a:rPr>
              <a:t>Дельтоид</a:t>
            </a:r>
            <a:r>
              <a:rPr lang="ru-RU" sz="2000" dirty="0">
                <a:solidFill>
                  <a:schemeClr val="tx2">
                    <a:lumMod val="75000"/>
                  </a:schemeClr>
                </a:solidFill>
                <a:latin typeface="Times New Roman" panose="02020603050405020304" pitchFamily="18" charset="0"/>
                <a:cs typeface="Times New Roman" panose="02020603050405020304" pitchFamily="18" charset="0"/>
              </a:rPr>
              <a:t> — четырёхугольник, обладающий двумя парами сторон одинаковой длины. В отличие от параллелограмма, равными являются не противоположные, а две пары смежных сторон.</a:t>
            </a:r>
          </a:p>
        </p:txBody>
      </p:sp>
      <p:pic>
        <p:nvPicPr>
          <p:cNvPr id="5" name="Рисунок 4" descr="http://upload.wikimedia.org/wikipedia/commons/thumb/a/a7/Deltoid.svg/300px-Deltoid.svg.png"/>
          <p:cNvPicPr/>
          <p:nvPr/>
        </p:nvPicPr>
        <p:blipFill>
          <a:blip r:embed="rId4">
            <a:extLst>
              <a:ext uri="{28A0092B-C50C-407E-A947-70E740481C1C}">
                <a14:useLocalDpi xmlns:a14="http://schemas.microsoft.com/office/drawing/2010/main" val="0"/>
              </a:ext>
            </a:extLst>
          </a:blip>
          <a:srcRect/>
          <a:stretch>
            <a:fillRect/>
          </a:stretch>
        </p:blipFill>
        <p:spPr bwMode="auto">
          <a:xfrm>
            <a:off x="2015716" y="2636910"/>
            <a:ext cx="4968552" cy="3043143"/>
          </a:xfrm>
          <a:prstGeom prst="rect">
            <a:avLst/>
          </a:prstGeom>
          <a:noFill/>
          <a:ln>
            <a:noFill/>
          </a:ln>
          <a:effectLst>
            <a:glow rad="139700">
              <a:schemeClr val="accent1">
                <a:satMod val="175000"/>
                <a:alpha val="40000"/>
              </a:schemeClr>
            </a:glow>
          </a:effectLst>
        </p:spPr>
      </p:pic>
      <p:sp>
        <p:nvSpPr>
          <p:cNvPr id="6" name="TextBox 5"/>
          <p:cNvSpPr txBox="1"/>
          <p:nvPr/>
        </p:nvSpPr>
        <p:spPr>
          <a:xfrm>
            <a:off x="8725295" y="6488668"/>
            <a:ext cx="418704" cy="369332"/>
          </a:xfrm>
          <a:prstGeom prst="rect">
            <a:avLst/>
          </a:prstGeom>
          <a:noFill/>
        </p:spPr>
        <p:txBody>
          <a:bodyPr wrap="none" rtlCol="0">
            <a:spAutoFit/>
          </a:bodyPr>
          <a:lstStyle/>
          <a:p>
            <a:r>
              <a:rPr lang="ru-RU" dirty="0" smtClean="0"/>
              <a:t>48</a:t>
            </a:r>
            <a:endParaRPr lang="ru-RU" dirty="0"/>
          </a:p>
        </p:txBody>
      </p:sp>
    </p:spTree>
    <p:extLst>
      <p:ext uri="{BB962C8B-B14F-4D97-AF65-F5344CB8AC3E}">
        <p14:creationId xmlns:p14="http://schemas.microsoft.com/office/powerpoint/2010/main" val="2661787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467544" y="1844824"/>
            <a:ext cx="8208912" cy="3139321"/>
          </a:xfrm>
          <a:prstGeom prst="rect">
            <a:avLst/>
          </a:prstGeom>
        </p:spPr>
        <p:txBody>
          <a:bodyPr wrap="square">
            <a:spAutoFit/>
          </a:bodyPr>
          <a:lstStyle/>
          <a:p>
            <a:pPr algn="just"/>
            <a:r>
              <a:rPr lang="ru-RU" b="1" dirty="0" err="1">
                <a:solidFill>
                  <a:srgbClr val="C00000"/>
                </a:solidFill>
                <a:latin typeface="Times New Roman" panose="02020603050405020304" pitchFamily="18" charset="0"/>
                <a:cs typeface="Times New Roman" panose="02020603050405020304" pitchFamily="18" charset="0"/>
              </a:rPr>
              <a:t>Матема́тика</a:t>
            </a:r>
            <a:r>
              <a:rPr lang="ru-RU" dirty="0">
                <a:latin typeface="Times New Roman" panose="02020603050405020304" pitchFamily="18" charset="0"/>
                <a:cs typeface="Times New Roman" panose="02020603050405020304" pitchFamily="18" charset="0"/>
              </a:rPr>
              <a:t> (от </a:t>
            </a:r>
            <a:r>
              <a:rPr lang="ru-RU" dirty="0">
                <a:latin typeface="Times New Roman" panose="02020603050405020304" pitchFamily="18" charset="0"/>
                <a:cs typeface="Times New Roman" panose="02020603050405020304" pitchFamily="18" charset="0"/>
                <a:hlinkClick r:id="rId3" tooltip="Древнегреческий язык"/>
              </a:rPr>
              <a:t>др.-греч.</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μάθημ</a:t>
            </a:r>
            <a:r>
              <a:rPr lang="ru-RU" dirty="0">
                <a:latin typeface="Times New Roman" panose="02020603050405020304" pitchFamily="18" charset="0"/>
                <a:cs typeface="Times New Roman" panose="02020603050405020304" pitchFamily="18" charset="0"/>
              </a:rPr>
              <a:t>α — изучение, наука) — </a:t>
            </a:r>
            <a:r>
              <a:rPr lang="ru-RU" dirty="0">
                <a:latin typeface="Times New Roman" panose="02020603050405020304" pitchFamily="18" charset="0"/>
                <a:cs typeface="Times New Roman" panose="02020603050405020304" pitchFamily="18" charset="0"/>
                <a:hlinkClick r:id="rId4" tooltip="Наука"/>
              </a:rPr>
              <a:t>наука</a:t>
            </a:r>
            <a:r>
              <a:rPr lang="ru-RU" dirty="0">
                <a:latin typeface="Times New Roman" panose="02020603050405020304" pitchFamily="18" charset="0"/>
                <a:cs typeface="Times New Roman" panose="02020603050405020304" pitchFamily="18" charset="0"/>
              </a:rPr>
              <a:t> о структурах, порядке и отношениях, которая исторически сложилась на основе операций подсчёта, измерения и описания форм реальных объектов</a:t>
            </a:r>
            <a:r>
              <a:rPr lang="ru-RU" dirty="0" smtClean="0">
                <a:latin typeface="Times New Roman" panose="02020603050405020304" pitchFamily="18" charset="0"/>
                <a:cs typeface="Times New Roman" panose="02020603050405020304" pitchFamily="18" charset="0"/>
              </a:rPr>
              <a:t>.</a:t>
            </a:r>
          </a:p>
          <a:p>
            <a:pPr algn="just"/>
            <a:r>
              <a:rPr lang="ru-RU" dirty="0">
                <a:latin typeface="Times New Roman" panose="02020603050405020304" pitchFamily="18" charset="0"/>
                <a:cs typeface="Times New Roman" panose="02020603050405020304" pitchFamily="18" charset="0"/>
                <a:hlinkClick r:id="rId5" tooltip="Математические объекты"/>
              </a:rPr>
              <a:t> </a:t>
            </a:r>
            <a:r>
              <a:rPr lang="ru-RU" dirty="0" smtClean="0">
                <a:latin typeface="Times New Roman" panose="02020603050405020304" pitchFamily="18" charset="0"/>
                <a:cs typeface="Times New Roman" panose="02020603050405020304" pitchFamily="18" charset="0"/>
                <a:hlinkClick r:id="rId5" tooltip="Математические объекты"/>
              </a:rPr>
              <a:t>  Математические </a:t>
            </a:r>
            <a:r>
              <a:rPr lang="ru-RU" dirty="0">
                <a:latin typeface="Times New Roman" panose="02020603050405020304" pitchFamily="18" charset="0"/>
                <a:cs typeface="Times New Roman" panose="02020603050405020304" pitchFamily="18" charset="0"/>
                <a:hlinkClick r:id="rId5" tooltip="Математические объекты"/>
              </a:rPr>
              <a:t>объекты</a:t>
            </a:r>
            <a:r>
              <a:rPr lang="ru-RU" dirty="0">
                <a:latin typeface="Times New Roman" panose="02020603050405020304" pitchFamily="18" charset="0"/>
                <a:cs typeface="Times New Roman" panose="02020603050405020304" pitchFamily="18" charset="0"/>
              </a:rPr>
              <a:t> создаются путём </a:t>
            </a:r>
            <a:r>
              <a:rPr lang="ru-RU" dirty="0">
                <a:latin typeface="Times New Roman" panose="02020603050405020304" pitchFamily="18" charset="0"/>
                <a:cs typeface="Times New Roman" panose="02020603050405020304" pitchFamily="18" charset="0"/>
                <a:hlinkClick r:id="rId6" tooltip="Идеализация"/>
              </a:rPr>
              <a:t>идеализации</a:t>
            </a:r>
            <a:r>
              <a:rPr lang="ru-RU" dirty="0">
                <a:latin typeface="Times New Roman" panose="02020603050405020304" pitchFamily="18" charset="0"/>
                <a:cs typeface="Times New Roman" panose="02020603050405020304" pitchFamily="18" charset="0"/>
              </a:rPr>
              <a:t> свойств реальных или других математических объектов и записи этих свойств на формальном языке. Математика не относится к </a:t>
            </a:r>
            <a:r>
              <a:rPr lang="ru-RU" dirty="0">
                <a:latin typeface="Times New Roman" panose="02020603050405020304" pitchFamily="18" charset="0"/>
                <a:cs typeface="Times New Roman" panose="02020603050405020304" pitchFamily="18" charset="0"/>
                <a:hlinkClick r:id="rId7" tooltip="Естественные науки"/>
              </a:rPr>
              <a:t>естественным наукам</a:t>
            </a:r>
            <a:r>
              <a:rPr lang="ru-RU" dirty="0">
                <a:latin typeface="Times New Roman" panose="02020603050405020304" pitchFamily="18" charset="0"/>
                <a:cs typeface="Times New Roman" panose="02020603050405020304" pitchFamily="18" charset="0"/>
              </a:rPr>
              <a:t>, но широко используется в них как для точной формулировки их содержания, так и для получения новых результатов. </a:t>
            </a:r>
            <a:endParaRPr lang="ru-RU" dirty="0" smtClean="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Математика </a:t>
            </a:r>
            <a:r>
              <a:rPr lang="ru-RU" dirty="0">
                <a:latin typeface="Times New Roman" panose="02020603050405020304" pitchFamily="18" charset="0"/>
                <a:cs typeface="Times New Roman" panose="02020603050405020304" pitchFamily="18" charset="0"/>
              </a:rPr>
              <a:t>— фундаментальная наука, предоставляющая (общие) языковые средства другим наукам; тем самым она выявляет их структурную взаимосвязь и способствует нахождению самых общих законов природы.</a:t>
            </a:r>
          </a:p>
        </p:txBody>
      </p:sp>
      <p:sp>
        <p:nvSpPr>
          <p:cNvPr id="7" name="Прямоугольник 6"/>
          <p:cNvSpPr/>
          <p:nvPr/>
        </p:nvSpPr>
        <p:spPr>
          <a:xfrm>
            <a:off x="323528" y="332656"/>
            <a:ext cx="8352927" cy="923330"/>
          </a:xfrm>
          <a:prstGeom prst="rect">
            <a:avLst/>
          </a:prstGeom>
          <a:noFill/>
        </p:spPr>
        <p:txBody>
          <a:bodyPr wrap="square" lIns="91440" tIns="45720" rIns="91440" bIns="45720">
            <a:spAutoFit/>
          </a:bodyPr>
          <a:lstStyle/>
          <a:p>
            <a:r>
              <a:rPr lang="ru-RU" sz="5400" b="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rPr>
              <a:t>2</a:t>
            </a:r>
            <a:r>
              <a:rPr lang="ru-RU" sz="5400" b="1" cap="none" spc="0" dirty="0"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rPr>
              <a:t>.    </a:t>
            </a:r>
            <a:r>
              <a:rPr lang="ru-RU" sz="4000" b="1" cap="none" spc="0" dirty="0" smtClean="0">
                <a:ln w="12700">
                  <a:solidFill>
                    <a:schemeClr val="tx2">
                      <a:satMod val="155000"/>
                    </a:schemeClr>
                  </a:solidFill>
                  <a:prstDash val="solid"/>
                </a:ln>
                <a:solidFill>
                  <a:schemeClr val="tx2">
                    <a:lumMod val="75000"/>
                  </a:schemeClr>
                </a:solidFill>
              </a:rPr>
              <a:t>Математика и её разделы</a:t>
            </a:r>
            <a:endParaRPr lang="ru-RU" sz="4000" b="1" cap="none" spc="0" dirty="0">
              <a:ln w="12700">
                <a:solidFill>
                  <a:schemeClr val="tx2">
                    <a:satMod val="155000"/>
                  </a:schemeClr>
                </a:solidFill>
                <a:prstDash val="solid"/>
              </a:ln>
              <a:solidFill>
                <a:schemeClr val="tx2">
                  <a:lumMod val="75000"/>
                </a:schemeClr>
              </a:solidFill>
            </a:endParaRPr>
          </a:p>
        </p:txBody>
      </p:sp>
      <p:sp>
        <p:nvSpPr>
          <p:cNvPr id="9" name="TextBox 8"/>
          <p:cNvSpPr txBox="1"/>
          <p:nvPr/>
        </p:nvSpPr>
        <p:spPr>
          <a:xfrm>
            <a:off x="8676455" y="6205954"/>
            <a:ext cx="360041" cy="369332"/>
          </a:xfrm>
          <a:prstGeom prst="rect">
            <a:avLst/>
          </a:prstGeom>
          <a:noFill/>
        </p:spPr>
        <p:txBody>
          <a:bodyPr wrap="square" rtlCol="0">
            <a:spAutoFit/>
          </a:bodyPr>
          <a:lstStyle/>
          <a:p>
            <a:r>
              <a:rPr lang="ru-RU" dirty="0"/>
              <a:t>4</a:t>
            </a:r>
          </a:p>
        </p:txBody>
      </p:sp>
    </p:spTree>
    <p:extLst>
      <p:ext uri="{BB962C8B-B14F-4D97-AF65-F5344CB8AC3E}">
        <p14:creationId xmlns:p14="http://schemas.microsoft.com/office/powerpoint/2010/main" val="17395886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411" y="116632"/>
            <a:ext cx="6353175"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95536" y="1166843"/>
            <a:ext cx="8280920" cy="2862322"/>
          </a:xfrm>
          <a:prstGeom prst="rect">
            <a:avLst/>
          </a:prstGeom>
        </p:spPr>
        <p:txBody>
          <a:bodyPr wrap="square">
            <a:spAutoFit/>
          </a:bodyPr>
          <a:lstStyle/>
          <a:p>
            <a:r>
              <a:rPr lang="ru-RU" dirty="0" smtClean="0">
                <a:solidFill>
                  <a:srgbClr val="C00000"/>
                </a:solidFill>
                <a:latin typeface="Times New Roman" panose="02020603050405020304" pitchFamily="18" charset="0"/>
                <a:cs typeface="Times New Roman" panose="02020603050405020304" pitchFamily="18" charset="0"/>
              </a:rPr>
              <a:t>Свойства:</a:t>
            </a:r>
            <a:endParaRPr lang="ru-RU" dirty="0">
              <a:solidFill>
                <a:srgbClr val="C0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ru-RU" dirty="0">
                <a:solidFill>
                  <a:schemeClr val="tx2">
                    <a:lumMod val="75000"/>
                  </a:schemeClr>
                </a:solidFill>
                <a:latin typeface="Times New Roman" panose="02020603050405020304" pitchFamily="18" charset="0"/>
                <a:cs typeface="Times New Roman" panose="02020603050405020304" pitchFamily="18" charset="0"/>
              </a:rPr>
              <a:t>Углы между сторонами неравной длины равны.</a:t>
            </a:r>
          </a:p>
          <a:p>
            <a:pPr marL="285750" indent="-285750">
              <a:buFont typeface="Wingdings" panose="05000000000000000000" pitchFamily="2" charset="2"/>
              <a:buChar char="§"/>
            </a:pPr>
            <a:r>
              <a:rPr lang="ru-RU" dirty="0">
                <a:solidFill>
                  <a:schemeClr val="tx2">
                    <a:lumMod val="75000"/>
                  </a:schemeClr>
                </a:solidFill>
                <a:latin typeface="Times New Roman" panose="02020603050405020304" pitchFamily="18" charset="0"/>
                <a:cs typeface="Times New Roman" panose="02020603050405020304" pitchFamily="18" charset="0"/>
              </a:rPr>
              <a:t>Диагонали дельтоида (или их продолжения) пересекаются под прямым углом.</a:t>
            </a:r>
          </a:p>
          <a:p>
            <a:pPr marL="285750" indent="-285750">
              <a:buFont typeface="Wingdings" panose="05000000000000000000" pitchFamily="2" charset="2"/>
              <a:buChar char="§"/>
            </a:pPr>
            <a:r>
              <a:rPr lang="ru-RU" dirty="0">
                <a:solidFill>
                  <a:schemeClr val="tx2">
                    <a:lumMod val="75000"/>
                  </a:schemeClr>
                </a:solidFill>
                <a:latin typeface="Times New Roman" panose="02020603050405020304" pitchFamily="18" charset="0"/>
                <a:cs typeface="Times New Roman" panose="02020603050405020304" pitchFamily="18" charset="0"/>
              </a:rPr>
              <a:t>В любой выпуклый дельтоид можно вписать окружность, кроме этого, если дельтоид не является ромбом, то существует ещё одна окружность, касающаяся продолжений всех четырёх сторон. Для невыпуклого дельтоида можно построить окружность, касающуюся двух </a:t>
            </a:r>
            <a:r>
              <a:rPr lang="ru-RU" dirty="0" err="1">
                <a:solidFill>
                  <a:schemeClr val="tx2">
                    <a:lumMod val="75000"/>
                  </a:schemeClr>
                </a:solidFill>
                <a:latin typeface="Times New Roman" panose="02020603050405020304" pitchFamily="18" charset="0"/>
                <a:cs typeface="Times New Roman" panose="02020603050405020304" pitchFamily="18" charset="0"/>
              </a:rPr>
              <a:t>бо́льших</a:t>
            </a:r>
            <a:r>
              <a:rPr lang="ru-RU" dirty="0">
                <a:solidFill>
                  <a:schemeClr val="tx2">
                    <a:lumMod val="75000"/>
                  </a:schemeClr>
                </a:solidFill>
                <a:latin typeface="Times New Roman" panose="02020603050405020304" pitchFamily="18" charset="0"/>
                <a:cs typeface="Times New Roman" panose="02020603050405020304" pitchFamily="18" charset="0"/>
              </a:rPr>
              <a:t> сторон и продолжений двух меньших сторон и окружность, касающуюся двух меньших сторон и продолжений двух </a:t>
            </a:r>
            <a:r>
              <a:rPr lang="ru-RU" dirty="0" err="1">
                <a:solidFill>
                  <a:schemeClr val="tx2">
                    <a:lumMod val="75000"/>
                  </a:schemeClr>
                </a:solidFill>
                <a:latin typeface="Times New Roman" panose="02020603050405020304" pitchFamily="18" charset="0"/>
                <a:cs typeface="Times New Roman" panose="02020603050405020304" pitchFamily="18" charset="0"/>
              </a:rPr>
              <a:t>бо́льших</a:t>
            </a:r>
            <a:r>
              <a:rPr lang="ru-RU" dirty="0">
                <a:solidFill>
                  <a:schemeClr val="tx2">
                    <a:lumMod val="75000"/>
                  </a:schemeClr>
                </a:solidFill>
                <a:latin typeface="Times New Roman" panose="02020603050405020304" pitchFamily="18" charset="0"/>
                <a:cs typeface="Times New Roman" panose="02020603050405020304" pitchFamily="18" charset="0"/>
              </a:rPr>
              <a:t> сторон.</a:t>
            </a:r>
          </a:p>
          <a:p>
            <a:pPr marL="285750" indent="-285750">
              <a:buFont typeface="Wingdings" panose="05000000000000000000" pitchFamily="2" charset="2"/>
              <a:buChar char="§"/>
            </a:pPr>
            <a:r>
              <a:rPr lang="ru-RU" dirty="0">
                <a:solidFill>
                  <a:schemeClr val="tx2">
                    <a:lumMod val="75000"/>
                  </a:schemeClr>
                </a:solidFill>
                <a:latin typeface="Times New Roman" panose="02020603050405020304" pitchFamily="18" charset="0"/>
                <a:cs typeface="Times New Roman" panose="02020603050405020304" pitchFamily="18" charset="0"/>
              </a:rPr>
              <a:t>Все свойства </a:t>
            </a:r>
            <a:r>
              <a:rPr lang="ru-RU" dirty="0" smtClean="0">
                <a:solidFill>
                  <a:schemeClr val="tx2">
                    <a:lumMod val="75000"/>
                  </a:schemeClr>
                </a:solidFill>
                <a:latin typeface="Times New Roman" panose="02020603050405020304" pitchFamily="18" charset="0"/>
                <a:cs typeface="Times New Roman" panose="02020603050405020304" pitchFamily="18" charset="0"/>
              </a:rPr>
              <a:t>трапеции.</a:t>
            </a:r>
            <a:endParaRPr lang="ru-RU"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8711981" y="6480047"/>
            <a:ext cx="418704" cy="369332"/>
          </a:xfrm>
          <a:prstGeom prst="rect">
            <a:avLst/>
          </a:prstGeom>
          <a:noFill/>
        </p:spPr>
        <p:txBody>
          <a:bodyPr wrap="none" rtlCol="0">
            <a:spAutoFit/>
          </a:bodyPr>
          <a:lstStyle/>
          <a:p>
            <a:r>
              <a:rPr lang="ru-RU" dirty="0" smtClean="0"/>
              <a:t>49</a:t>
            </a:r>
            <a:endParaRPr lang="ru-RU" dirty="0"/>
          </a:p>
        </p:txBody>
      </p:sp>
    </p:spTree>
    <p:extLst>
      <p:ext uri="{BB962C8B-B14F-4D97-AF65-F5344CB8AC3E}">
        <p14:creationId xmlns:p14="http://schemas.microsoft.com/office/powerpoint/2010/main" val="22644307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23528" y="332656"/>
            <a:ext cx="8496944" cy="923330"/>
          </a:xfrm>
          <a:prstGeom prst="rect">
            <a:avLst/>
          </a:prstGeom>
          <a:noFill/>
        </p:spPr>
        <p:txBody>
          <a:bodyPr wrap="square" lIns="91440" tIns="45720" rIns="91440" bIns="45720">
            <a:spAutoFit/>
          </a:bodyPr>
          <a:lstStyle/>
          <a:p>
            <a:pPr algn="ctr"/>
            <a:r>
              <a:rPr lang="ru-RU" sz="5400" b="1" cap="none" spc="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7. Квадратные уравнения</a:t>
            </a:r>
            <a:endParaRPr lang="ru-RU" sz="5400" b="1" cap="none" spc="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95536" y="1255986"/>
            <a:ext cx="8280920" cy="2862322"/>
          </a:xfrm>
          <a:prstGeom prst="rect">
            <a:avLst/>
          </a:prstGeom>
        </p:spPr>
        <p:txBody>
          <a:bodyPr wrap="square">
            <a:spAutoFit/>
          </a:bodyPr>
          <a:lstStyle/>
          <a:p>
            <a:pPr algn="just"/>
            <a:r>
              <a:rPr lang="ru-RU" b="1" dirty="0" err="1">
                <a:solidFill>
                  <a:srgbClr val="C00000"/>
                </a:solidFill>
                <a:latin typeface="Times New Roman" panose="02020603050405020304" pitchFamily="18" charset="0"/>
                <a:cs typeface="Times New Roman" panose="02020603050405020304" pitchFamily="18" charset="0"/>
              </a:rPr>
              <a:t>Квадра́тное</a:t>
            </a:r>
            <a:r>
              <a:rPr lang="ru-RU" b="1" dirty="0">
                <a:solidFill>
                  <a:srgbClr val="C00000"/>
                </a:solidFill>
                <a:latin typeface="Times New Roman" panose="02020603050405020304" pitchFamily="18" charset="0"/>
                <a:cs typeface="Times New Roman" panose="02020603050405020304" pitchFamily="18" charset="0"/>
              </a:rPr>
              <a:t> </a:t>
            </a:r>
            <a:r>
              <a:rPr lang="ru-RU" b="1" dirty="0" err="1">
                <a:solidFill>
                  <a:srgbClr val="C00000"/>
                </a:solidFill>
                <a:latin typeface="Times New Roman" panose="02020603050405020304" pitchFamily="18" charset="0"/>
                <a:cs typeface="Times New Roman" panose="02020603050405020304" pitchFamily="18" charset="0"/>
              </a:rPr>
              <a:t>уравне́ние</a:t>
            </a:r>
            <a:r>
              <a:rPr lang="ru-RU" dirty="0">
                <a:solidFill>
                  <a:srgbClr val="C00000"/>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 алгебраическое уравнение общего вида</a:t>
            </a:r>
          </a:p>
          <a:p>
            <a:pPr algn="just"/>
            <a:r>
              <a:rPr lang="ru-RU" dirty="0" smtClean="0">
                <a:solidFill>
                  <a:srgbClr val="002060"/>
                </a:solidFill>
                <a:latin typeface="Times New Roman" panose="02020603050405020304" pitchFamily="18" charset="0"/>
                <a:cs typeface="Times New Roman" panose="02020603050405020304" pitchFamily="18" charset="0"/>
              </a:rPr>
              <a:t>где </a:t>
            </a:r>
            <a:r>
              <a:rPr lang="ru-RU" dirty="0">
                <a:solidFill>
                  <a:srgbClr val="002060"/>
                </a:solidFill>
                <a:latin typeface="Times New Roman" panose="02020603050405020304" pitchFamily="18" charset="0"/>
                <a:cs typeface="Times New Roman" panose="02020603050405020304" pitchFamily="18" charset="0"/>
              </a:rPr>
              <a:t>x — свободная переменная, a, b, c — коэффициенты, при чём они не меньше нуля.</a:t>
            </a:r>
          </a:p>
          <a:p>
            <a:pPr algn="just"/>
            <a:r>
              <a:rPr lang="ru-RU" dirty="0">
                <a:solidFill>
                  <a:srgbClr val="002060"/>
                </a:solidFill>
                <a:latin typeface="Times New Roman" panose="02020603050405020304" pitchFamily="18" charset="0"/>
                <a:cs typeface="Times New Roman" panose="02020603050405020304" pitchFamily="18" charset="0"/>
              </a:rPr>
              <a:t>Выражение </a:t>
            </a:r>
            <a:r>
              <a:rPr lang="ru-RU" dirty="0" smtClean="0">
                <a:solidFill>
                  <a:srgbClr val="002060"/>
                </a:solidFill>
                <a:latin typeface="Times New Roman" panose="02020603050405020304" pitchFamily="18" charset="0"/>
                <a:cs typeface="Times New Roman" panose="02020603050405020304" pitchFamily="18" charset="0"/>
              </a:rPr>
              <a:t>                   называют </a:t>
            </a:r>
            <a:r>
              <a:rPr lang="ru-RU" dirty="0">
                <a:solidFill>
                  <a:srgbClr val="002060"/>
                </a:solidFill>
                <a:latin typeface="Times New Roman" panose="02020603050405020304" pitchFamily="18" charset="0"/>
                <a:cs typeface="Times New Roman" panose="02020603050405020304" pitchFamily="18" charset="0"/>
              </a:rPr>
              <a:t>квадратным трёхчленом.</a:t>
            </a:r>
          </a:p>
          <a:p>
            <a:pPr algn="just"/>
            <a:r>
              <a:rPr lang="ru-RU" dirty="0">
                <a:solidFill>
                  <a:srgbClr val="002060"/>
                </a:solidFill>
                <a:latin typeface="Times New Roman" panose="02020603050405020304" pitchFamily="18" charset="0"/>
                <a:cs typeface="Times New Roman" panose="02020603050405020304" pitchFamily="18" charset="0"/>
              </a:rPr>
              <a:t>Корень  — это значение переменной x, обращающее квадратный трёхчлен в нуль, а квадратное уравнение в тождество.</a:t>
            </a:r>
          </a:p>
          <a:p>
            <a:pPr algn="just"/>
            <a:r>
              <a:rPr lang="ru-RU" dirty="0">
                <a:solidFill>
                  <a:srgbClr val="002060"/>
                </a:solidFill>
                <a:latin typeface="Times New Roman" panose="02020603050405020304" pitchFamily="18" charset="0"/>
                <a:cs typeface="Times New Roman" panose="02020603050405020304" pitchFamily="18" charset="0"/>
              </a:rPr>
              <a:t>Элементы квадратного уравнения имеют собственные названия:</a:t>
            </a:r>
          </a:p>
          <a:p>
            <a:pPr marL="285750" lvl="0" indent="-285750" algn="just">
              <a:buFont typeface="Arial" panose="020B0604020202020204" pitchFamily="34" charset="0"/>
              <a:buChar char="•"/>
            </a:pPr>
            <a:r>
              <a:rPr lang="ru-RU" dirty="0">
                <a:solidFill>
                  <a:srgbClr val="002060"/>
                </a:solidFill>
                <a:latin typeface="Times New Roman" panose="02020603050405020304" pitchFamily="18" charset="0"/>
                <a:cs typeface="Times New Roman" panose="02020603050405020304" pitchFamily="18" charset="0"/>
              </a:rPr>
              <a:t>a называют первым или старшим коэффициентом,</a:t>
            </a:r>
          </a:p>
          <a:p>
            <a:pPr marL="285750" lvl="0" indent="-285750" algn="just">
              <a:buFont typeface="Arial" panose="020B0604020202020204" pitchFamily="34" charset="0"/>
              <a:buChar char="•"/>
            </a:pPr>
            <a:r>
              <a:rPr lang="ru-RU" dirty="0">
                <a:solidFill>
                  <a:srgbClr val="002060"/>
                </a:solidFill>
                <a:latin typeface="Times New Roman" panose="02020603050405020304" pitchFamily="18" charset="0"/>
                <a:cs typeface="Times New Roman" panose="02020603050405020304" pitchFamily="18" charset="0"/>
              </a:rPr>
              <a:t>b называют вторым или коэффициентом при x,</a:t>
            </a:r>
          </a:p>
          <a:p>
            <a:pPr marL="285750" lvl="0" indent="-285750" algn="just">
              <a:buFont typeface="Arial" panose="020B0604020202020204" pitchFamily="34" charset="0"/>
              <a:buChar char="•"/>
            </a:pPr>
            <a:r>
              <a:rPr lang="ru-RU" dirty="0">
                <a:solidFill>
                  <a:srgbClr val="002060"/>
                </a:solidFill>
                <a:latin typeface="Times New Roman" panose="02020603050405020304" pitchFamily="18" charset="0"/>
                <a:cs typeface="Times New Roman" panose="02020603050405020304" pitchFamily="18" charset="0"/>
              </a:rPr>
              <a:t>c называют свободным членом.</a:t>
            </a:r>
          </a:p>
        </p:txBody>
      </p:sp>
      <p:pic>
        <p:nvPicPr>
          <p:cNvPr id="1026" name="Picture 2" descr="http://download-reshebnik.ru/uploads/posts/2012-10/1349163331_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7276" y="4509120"/>
            <a:ext cx="3312368" cy="1813561"/>
          </a:xfrm>
          <a:prstGeom prst="rect">
            <a:avLst/>
          </a:prstGeom>
          <a:noFill/>
          <a:effectLst>
            <a:glow rad="1397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663646" y="6453414"/>
            <a:ext cx="562720" cy="369332"/>
          </a:xfrm>
          <a:prstGeom prst="rect">
            <a:avLst/>
          </a:prstGeom>
          <a:noFill/>
        </p:spPr>
        <p:txBody>
          <a:bodyPr wrap="square" rtlCol="0">
            <a:spAutoFit/>
          </a:bodyPr>
          <a:lstStyle/>
          <a:p>
            <a:r>
              <a:rPr lang="ru-RU" dirty="0" smtClean="0"/>
              <a:t>50</a:t>
            </a:r>
            <a:endParaRPr lang="ru-RU" dirty="0"/>
          </a:p>
        </p:txBody>
      </p:sp>
      <p:pic>
        <p:nvPicPr>
          <p:cNvPr id="2050" name="Picture 2" descr="ax^2 + bx + c =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1340768"/>
            <a:ext cx="139065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x^2+bx+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7812" y="2132856"/>
            <a:ext cx="1009650" cy="19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0667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2536" y="332656"/>
            <a:ext cx="9456125" cy="769441"/>
          </a:xfrm>
          <a:prstGeom prst="rect">
            <a:avLst/>
          </a:prstGeom>
          <a:noFill/>
        </p:spPr>
        <p:txBody>
          <a:bodyPr wrap="square" lIns="91440" tIns="45720" rIns="91440" bIns="45720">
            <a:spAutoFit/>
          </a:bodyPr>
          <a:lstStyle/>
          <a:p>
            <a:pPr algn="ctr"/>
            <a:r>
              <a:rPr lang="ru-RU" sz="4400" cap="none" spc="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a:t>
            </a:r>
            <a:r>
              <a:rPr lang="ru-RU" sz="4000" b="1" cap="none" spc="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7.1. Решение квадратных уравнений</a:t>
            </a:r>
            <a:endParaRPr lang="ru-RU" sz="4000" b="1" cap="none" spc="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395536" y="1196752"/>
            <a:ext cx="8352928" cy="1200329"/>
          </a:xfrm>
          <a:prstGeom prst="rect">
            <a:avLst/>
          </a:prstGeom>
        </p:spPr>
        <p:txBody>
          <a:bodyPr wrap="square">
            <a:spAutoFit/>
          </a:bodyPr>
          <a:lstStyle/>
          <a:p>
            <a:pPr marL="342900" lvl="0" indent="-342900" algn="just">
              <a:buFont typeface="+mj-lt"/>
              <a:buAutoNum type="arabicPeriod"/>
            </a:pPr>
            <a:r>
              <a:rPr lang="ru-RU" b="1" u="sng" dirty="0">
                <a:solidFill>
                  <a:srgbClr val="002060"/>
                </a:solidFill>
                <a:latin typeface="Times New Roman" panose="02020603050405020304" pitchFamily="18" charset="0"/>
                <a:cs typeface="Times New Roman" panose="02020603050405020304" pitchFamily="18" charset="0"/>
              </a:rPr>
              <a:t>Решение квадратных уравнений с помощью  формул</a:t>
            </a:r>
            <a:r>
              <a:rPr lang="ru-RU" b="1" u="sng" dirty="0" smtClean="0">
                <a:solidFill>
                  <a:srgbClr val="002060"/>
                </a:solidFill>
                <a:latin typeface="Times New Roman" panose="02020603050405020304" pitchFamily="18" charset="0"/>
                <a:cs typeface="Times New Roman" panose="02020603050405020304" pitchFamily="18" charset="0"/>
              </a:rPr>
              <a:t>:</a:t>
            </a:r>
          </a:p>
          <a:p>
            <a:pPr marL="285750" lvl="0" indent="-285750">
              <a:buFont typeface="Arial" panose="020B0604020202020204" pitchFamily="34" charset="0"/>
              <a:buChar char="•"/>
            </a:pPr>
            <a:r>
              <a:rPr lang="ru-RU" dirty="0">
                <a:solidFill>
                  <a:srgbClr val="002060"/>
                </a:solidFill>
                <a:latin typeface="Times New Roman" panose="02020603050405020304" pitchFamily="18" charset="0"/>
                <a:cs typeface="Times New Roman" panose="02020603050405020304" pitchFamily="18" charset="0"/>
              </a:rPr>
              <a:t>Для нахождения корней квадратного уравнения  </a:t>
            </a:r>
            <a:r>
              <a:rPr lang="ru-RU" dirty="0" smtClean="0">
                <a:solidFill>
                  <a:srgbClr val="002060"/>
                </a:solidFill>
                <a:latin typeface="Times New Roman" panose="02020603050405020304" pitchFamily="18" charset="0"/>
                <a:cs typeface="Times New Roman" panose="02020603050405020304" pitchFamily="18" charset="0"/>
              </a:rPr>
              <a:t>                         в </a:t>
            </a:r>
            <a:r>
              <a:rPr lang="ru-RU" dirty="0">
                <a:solidFill>
                  <a:srgbClr val="002060"/>
                </a:solidFill>
                <a:latin typeface="Times New Roman" panose="02020603050405020304" pitchFamily="18" charset="0"/>
                <a:cs typeface="Times New Roman" panose="02020603050405020304" pitchFamily="18" charset="0"/>
              </a:rPr>
              <a:t>общем случае следует пользоваться формулой:</a:t>
            </a:r>
          </a:p>
          <a:p>
            <a:endParaRPr lang="ru-RU" dirty="0">
              <a:solidFill>
                <a:srgbClr val="002060"/>
              </a:solidFill>
              <a:latin typeface="Times New Roman" panose="02020603050405020304" pitchFamily="18" charset="0"/>
              <a:cs typeface="Times New Roman" panose="02020603050405020304" pitchFamily="18" charset="0"/>
            </a:endParaRPr>
          </a:p>
        </p:txBody>
      </p:sp>
      <p:pic>
        <p:nvPicPr>
          <p:cNvPr id="22" name="Рисунок 21" descr="x_{1,2} = \frac{-b \pm \sqrt{b^2-4ac}}{2a}(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168798"/>
            <a:ext cx="2430780" cy="456565"/>
          </a:xfrm>
          <a:prstGeom prst="rect">
            <a:avLst/>
          </a:prstGeom>
          <a:noFill/>
          <a:ln>
            <a:noFill/>
          </a:ln>
        </p:spPr>
      </p:pic>
      <p:sp>
        <p:nvSpPr>
          <p:cNvPr id="15" name="Прямоугольник 14"/>
          <p:cNvSpPr/>
          <p:nvPr/>
        </p:nvSpPr>
        <p:spPr>
          <a:xfrm>
            <a:off x="395536" y="2625363"/>
            <a:ext cx="5302734" cy="369332"/>
          </a:xfrm>
          <a:prstGeom prst="rect">
            <a:avLst/>
          </a:prstGeom>
        </p:spPr>
        <p:txBody>
          <a:bodyPr wrap="square">
            <a:spAutoFit/>
          </a:bodyPr>
          <a:lstStyle/>
          <a:p>
            <a:pPr marL="285750" indent="-285750">
              <a:buFont typeface="Arial" panose="020B0604020202020204" pitchFamily="34" charset="0"/>
              <a:buChar char="•"/>
            </a:pPr>
            <a:r>
              <a:rPr lang="ru-RU" dirty="0">
                <a:solidFill>
                  <a:srgbClr val="002060"/>
                </a:solidFill>
                <a:latin typeface="Times New Roman" panose="02020603050405020304" pitchFamily="18" charset="0"/>
                <a:cs typeface="Times New Roman" panose="02020603050405020304" pitchFamily="18" charset="0"/>
              </a:rPr>
              <a:t>Для уравнений вида</a:t>
            </a:r>
            <a:r>
              <a:rPr lang="ru-RU" dirty="0"/>
              <a:t> </a:t>
            </a:r>
          </a:p>
        </p:txBody>
      </p:sp>
      <p:pic>
        <p:nvPicPr>
          <p:cNvPr id="24" name="Рисунок 23" descr="ax^2 + 2kx + c = 0"/>
          <p:cNvPicPr/>
          <p:nvPr/>
        </p:nvPicPr>
        <p:blipFill>
          <a:blip r:embed="rId4">
            <a:extLst>
              <a:ext uri="{28A0092B-C50C-407E-A947-70E740481C1C}">
                <a14:useLocalDpi xmlns:a14="http://schemas.microsoft.com/office/drawing/2010/main" val="0"/>
              </a:ext>
            </a:extLst>
          </a:blip>
          <a:srcRect/>
          <a:stretch>
            <a:fillRect/>
          </a:stretch>
        </p:blipFill>
        <p:spPr bwMode="auto">
          <a:xfrm>
            <a:off x="2902868" y="2714779"/>
            <a:ext cx="1447800" cy="190500"/>
          </a:xfrm>
          <a:prstGeom prst="rect">
            <a:avLst/>
          </a:prstGeom>
          <a:noFill/>
          <a:ln>
            <a:noFill/>
          </a:ln>
        </p:spPr>
      </p:pic>
      <p:sp>
        <p:nvSpPr>
          <p:cNvPr id="19" name="TextBox 18"/>
          <p:cNvSpPr txBox="1"/>
          <p:nvPr/>
        </p:nvSpPr>
        <p:spPr>
          <a:xfrm>
            <a:off x="4350668" y="2625363"/>
            <a:ext cx="2324040" cy="369332"/>
          </a:xfrm>
          <a:prstGeom prst="rect">
            <a:avLst/>
          </a:prstGeom>
          <a:noFill/>
        </p:spPr>
        <p:txBody>
          <a:bodyPr wrap="square" rtlCol="0">
            <a:spAutoFit/>
          </a:bodyPr>
          <a:lstStyle/>
          <a:p>
            <a:r>
              <a:rPr lang="ru-RU" dirty="0">
                <a:solidFill>
                  <a:srgbClr val="002060"/>
                </a:solidFill>
                <a:latin typeface="Times New Roman" panose="02020603050405020304" pitchFamily="18" charset="0"/>
                <a:cs typeface="Times New Roman" panose="02020603050405020304" pitchFamily="18" charset="0"/>
              </a:rPr>
              <a:t>т</a:t>
            </a:r>
            <a:r>
              <a:rPr lang="ru-RU" dirty="0" smtClean="0">
                <a:solidFill>
                  <a:srgbClr val="002060"/>
                </a:solidFill>
                <a:latin typeface="Times New Roman" panose="02020603050405020304" pitchFamily="18" charset="0"/>
                <a:cs typeface="Times New Roman" panose="02020603050405020304" pitchFamily="18" charset="0"/>
              </a:rPr>
              <a:t>о есть при чётном</a:t>
            </a:r>
            <a:endParaRPr lang="ru-RU" dirty="0">
              <a:solidFill>
                <a:srgbClr val="002060"/>
              </a:solidFill>
              <a:latin typeface="Times New Roman" panose="02020603050405020304" pitchFamily="18" charset="0"/>
              <a:cs typeface="Times New Roman" panose="02020603050405020304" pitchFamily="18" charset="0"/>
            </a:endParaRPr>
          </a:p>
        </p:txBody>
      </p:sp>
      <p:pic>
        <p:nvPicPr>
          <p:cNvPr id="30" name="Рисунок 29" descr="b"/>
          <p:cNvPicPr/>
          <p:nvPr/>
        </p:nvPicPr>
        <p:blipFill>
          <a:blip r:embed="rId5">
            <a:extLst>
              <a:ext uri="{28A0092B-C50C-407E-A947-70E740481C1C}">
                <a14:useLocalDpi xmlns:a14="http://schemas.microsoft.com/office/drawing/2010/main" val="0"/>
              </a:ext>
            </a:extLst>
          </a:blip>
          <a:srcRect/>
          <a:stretch>
            <a:fillRect/>
          </a:stretch>
        </p:blipFill>
        <p:spPr bwMode="auto">
          <a:xfrm>
            <a:off x="6372200" y="2765271"/>
            <a:ext cx="85725" cy="133350"/>
          </a:xfrm>
          <a:prstGeom prst="rect">
            <a:avLst/>
          </a:prstGeom>
          <a:noFill/>
          <a:ln>
            <a:noFill/>
          </a:ln>
        </p:spPr>
      </p:pic>
      <p:sp>
        <p:nvSpPr>
          <p:cNvPr id="23" name="Прямоугольник 22"/>
          <p:cNvSpPr/>
          <p:nvPr/>
        </p:nvSpPr>
        <p:spPr>
          <a:xfrm>
            <a:off x="395536" y="2994695"/>
            <a:ext cx="8352928" cy="369332"/>
          </a:xfrm>
          <a:prstGeom prst="rect">
            <a:avLst/>
          </a:prstGeom>
        </p:spPr>
        <p:txBody>
          <a:bodyPr wrap="square">
            <a:spAutoFit/>
          </a:bodyPr>
          <a:lstStyle/>
          <a:p>
            <a:r>
              <a:rPr lang="ru-RU" dirty="0">
                <a:solidFill>
                  <a:srgbClr val="002060"/>
                </a:solidFill>
                <a:latin typeface="Times New Roman" panose="02020603050405020304" pitchFamily="18" charset="0"/>
                <a:cs typeface="Times New Roman" panose="02020603050405020304" pitchFamily="18" charset="0"/>
              </a:rPr>
              <a:t>где   </a:t>
            </a:r>
            <a:r>
              <a:rPr lang="ru-RU" dirty="0" smtClean="0">
                <a:solidFill>
                  <a:srgbClr val="002060"/>
                </a:solidFill>
                <a:latin typeface="Times New Roman" panose="02020603050405020304" pitchFamily="18" charset="0"/>
                <a:cs typeface="Times New Roman" panose="02020603050405020304" pitchFamily="18" charset="0"/>
              </a:rPr>
              <a:t>          используется </a:t>
            </a:r>
            <a:r>
              <a:rPr lang="ru-RU" dirty="0">
                <a:solidFill>
                  <a:srgbClr val="002060"/>
                </a:solidFill>
                <a:latin typeface="Times New Roman" panose="02020603050405020304" pitchFamily="18" charset="0"/>
                <a:cs typeface="Times New Roman" panose="02020603050405020304" pitchFamily="18" charset="0"/>
              </a:rPr>
              <a:t>такая </a:t>
            </a:r>
            <a:r>
              <a:rPr lang="ru-RU" dirty="0" smtClean="0">
                <a:solidFill>
                  <a:srgbClr val="002060"/>
                </a:solidFill>
                <a:latin typeface="Times New Roman" panose="02020603050405020304" pitchFamily="18" charset="0"/>
                <a:cs typeface="Times New Roman" panose="02020603050405020304" pitchFamily="18" charset="0"/>
              </a:rPr>
              <a:t>формула:</a:t>
            </a:r>
            <a:endParaRPr lang="ru-RU" dirty="0">
              <a:solidFill>
                <a:srgbClr val="002060"/>
              </a:solidFill>
              <a:latin typeface="Times New Roman" panose="02020603050405020304" pitchFamily="18" charset="0"/>
              <a:cs typeface="Times New Roman" panose="02020603050405020304" pitchFamily="18" charset="0"/>
            </a:endParaRPr>
          </a:p>
        </p:txBody>
      </p:sp>
      <p:pic>
        <p:nvPicPr>
          <p:cNvPr id="35" name="Рисунок 34" descr="k=\frac{1}{2}b"/>
          <p:cNvPicPr/>
          <p:nvPr/>
        </p:nvPicPr>
        <p:blipFill>
          <a:blip r:embed="rId6">
            <a:extLst>
              <a:ext uri="{28A0092B-C50C-407E-A947-70E740481C1C}">
                <a14:useLocalDpi xmlns:a14="http://schemas.microsoft.com/office/drawing/2010/main" val="0"/>
              </a:ext>
            </a:extLst>
          </a:blip>
          <a:srcRect/>
          <a:stretch>
            <a:fillRect/>
          </a:stretch>
        </p:blipFill>
        <p:spPr bwMode="auto">
          <a:xfrm>
            <a:off x="899592" y="2996913"/>
            <a:ext cx="561975" cy="390525"/>
          </a:xfrm>
          <a:prstGeom prst="rect">
            <a:avLst/>
          </a:prstGeom>
          <a:noFill/>
          <a:ln>
            <a:noFill/>
          </a:ln>
        </p:spPr>
      </p:pic>
      <p:pic>
        <p:nvPicPr>
          <p:cNvPr id="36" name="Рисунок 35" descr="x_{1, 2}=\frac{-k\pm\sqrt{k^2-ac}}{a}."/>
          <p:cNvPicPr/>
          <p:nvPr/>
        </p:nvPicPr>
        <p:blipFill>
          <a:blip r:embed="rId7">
            <a:extLst>
              <a:ext uri="{28A0092B-C50C-407E-A947-70E740481C1C}">
                <a14:useLocalDpi xmlns:a14="http://schemas.microsoft.com/office/drawing/2010/main" val="0"/>
              </a:ext>
            </a:extLst>
          </a:blip>
          <a:srcRect/>
          <a:stretch>
            <a:fillRect/>
          </a:stretch>
        </p:blipFill>
        <p:spPr bwMode="auto">
          <a:xfrm>
            <a:off x="755576" y="3471565"/>
            <a:ext cx="1838325" cy="419100"/>
          </a:xfrm>
          <a:prstGeom prst="rect">
            <a:avLst/>
          </a:prstGeom>
          <a:noFill/>
          <a:ln>
            <a:noFill/>
          </a:ln>
        </p:spPr>
      </p:pic>
      <p:sp>
        <p:nvSpPr>
          <p:cNvPr id="25" name="Прямоугольник 24"/>
          <p:cNvSpPr/>
          <p:nvPr/>
        </p:nvSpPr>
        <p:spPr>
          <a:xfrm>
            <a:off x="395536" y="3429000"/>
            <a:ext cx="8280920" cy="1200329"/>
          </a:xfrm>
          <a:prstGeom prst="rect">
            <a:avLst/>
          </a:prstGeom>
        </p:spPr>
        <p:txBody>
          <a:bodyPr wrap="square">
            <a:spAutoFit/>
          </a:bodyPr>
          <a:lstStyle/>
          <a:p>
            <a:pPr lvl="0"/>
            <a:endParaRPr lang="ru-RU" dirty="0" smtClean="0">
              <a:solidFill>
                <a:srgbClr val="002060"/>
              </a:solidFill>
              <a:latin typeface="Times New Roman" panose="02020603050405020304" pitchFamily="18" charset="0"/>
              <a:cs typeface="Times New Roman" panose="02020603050405020304" pitchFamily="18" charset="0"/>
            </a:endParaRPr>
          </a:p>
          <a:p>
            <a:pPr lvl="0"/>
            <a:endParaRPr lang="ru-RU" dirty="0">
              <a:solidFill>
                <a:srgbClr val="002060"/>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ru-RU" dirty="0" smtClean="0">
                <a:solidFill>
                  <a:srgbClr val="002060"/>
                </a:solidFill>
                <a:latin typeface="Times New Roman" panose="02020603050405020304" pitchFamily="18" charset="0"/>
                <a:cs typeface="Times New Roman" panose="02020603050405020304" pitchFamily="18" charset="0"/>
              </a:rPr>
              <a:t>Для </a:t>
            </a:r>
            <a:r>
              <a:rPr lang="ru-RU" dirty="0">
                <a:solidFill>
                  <a:srgbClr val="002060"/>
                </a:solidFill>
                <a:latin typeface="Times New Roman" panose="02020603050405020304" pitchFamily="18" charset="0"/>
                <a:cs typeface="Times New Roman" panose="02020603050405020304" pitchFamily="18" charset="0"/>
              </a:rPr>
              <a:t>приведённых уравнений используется формула</a:t>
            </a:r>
            <a:r>
              <a:rPr lang="ru-RU" dirty="0" smtClean="0">
                <a:solidFill>
                  <a:srgbClr val="002060"/>
                </a:solidFill>
                <a:latin typeface="Times New Roman" panose="02020603050405020304" pitchFamily="18" charset="0"/>
                <a:cs typeface="Times New Roman" panose="02020603050405020304" pitchFamily="18" charset="0"/>
              </a:rPr>
              <a:t>:</a:t>
            </a:r>
          </a:p>
          <a:p>
            <a:pPr lvl="0"/>
            <a:endParaRPr lang="ru-RU" dirty="0">
              <a:solidFill>
                <a:srgbClr val="002060"/>
              </a:solidFill>
              <a:latin typeface="Times New Roman" panose="02020603050405020304" pitchFamily="18" charset="0"/>
              <a:cs typeface="Times New Roman" panose="02020603050405020304" pitchFamily="18" charset="0"/>
            </a:endParaRPr>
          </a:p>
        </p:txBody>
      </p:sp>
      <p:pic>
        <p:nvPicPr>
          <p:cNvPr id="38" name="Рисунок 37" descr="x_{1,2}=-k\pm\sqrt{k^2-c}"/>
          <p:cNvPicPr/>
          <p:nvPr/>
        </p:nvPicPr>
        <p:blipFill>
          <a:blip r:embed="rId8">
            <a:extLst>
              <a:ext uri="{28A0092B-C50C-407E-A947-70E740481C1C}">
                <a14:useLocalDpi xmlns:a14="http://schemas.microsoft.com/office/drawing/2010/main" val="0"/>
              </a:ext>
            </a:extLst>
          </a:blip>
          <a:srcRect/>
          <a:stretch>
            <a:fillRect/>
          </a:stretch>
        </p:blipFill>
        <p:spPr bwMode="auto">
          <a:xfrm>
            <a:off x="755576" y="4510266"/>
            <a:ext cx="1676400" cy="238125"/>
          </a:xfrm>
          <a:prstGeom prst="rect">
            <a:avLst/>
          </a:prstGeom>
          <a:noFill/>
          <a:ln>
            <a:noFill/>
          </a:ln>
        </p:spPr>
      </p:pic>
      <p:sp>
        <p:nvSpPr>
          <p:cNvPr id="26" name="TextBox 25"/>
          <p:cNvSpPr txBox="1"/>
          <p:nvPr/>
        </p:nvSpPr>
        <p:spPr>
          <a:xfrm>
            <a:off x="2585393" y="4444662"/>
            <a:ext cx="600963" cy="369332"/>
          </a:xfrm>
          <a:prstGeom prst="rect">
            <a:avLst/>
          </a:prstGeom>
          <a:noFill/>
        </p:spPr>
        <p:txBody>
          <a:bodyPr wrap="square" rtlCol="0">
            <a:spAutoFit/>
          </a:bodyPr>
          <a:lstStyle/>
          <a:p>
            <a:r>
              <a:rPr lang="ru-RU" dirty="0" smtClean="0">
                <a:solidFill>
                  <a:srgbClr val="002060"/>
                </a:solidFill>
                <a:latin typeface="Times New Roman" panose="02020603050405020304" pitchFamily="18" charset="0"/>
                <a:cs typeface="Times New Roman" panose="02020603050405020304" pitchFamily="18" charset="0"/>
              </a:rPr>
              <a:t>где</a:t>
            </a:r>
            <a:endParaRPr lang="ru-RU" dirty="0">
              <a:solidFill>
                <a:srgbClr val="002060"/>
              </a:solidFill>
              <a:latin typeface="Times New Roman" panose="02020603050405020304" pitchFamily="18" charset="0"/>
              <a:cs typeface="Times New Roman" panose="02020603050405020304" pitchFamily="18" charset="0"/>
            </a:endParaRPr>
          </a:p>
        </p:txBody>
      </p:sp>
      <p:pic>
        <p:nvPicPr>
          <p:cNvPr id="40" name="Рисунок 39" descr="k=\frac{1}{2}b"/>
          <p:cNvPicPr/>
          <p:nvPr/>
        </p:nvPicPr>
        <p:blipFill>
          <a:blip r:embed="rId6">
            <a:extLst>
              <a:ext uri="{28A0092B-C50C-407E-A947-70E740481C1C}">
                <a14:useLocalDpi xmlns:a14="http://schemas.microsoft.com/office/drawing/2010/main" val="0"/>
              </a:ext>
            </a:extLst>
          </a:blip>
          <a:srcRect/>
          <a:stretch>
            <a:fillRect/>
          </a:stretch>
        </p:blipFill>
        <p:spPr bwMode="auto">
          <a:xfrm>
            <a:off x="3169587" y="4462813"/>
            <a:ext cx="561975" cy="390525"/>
          </a:xfrm>
          <a:prstGeom prst="rect">
            <a:avLst/>
          </a:prstGeom>
          <a:noFill/>
          <a:ln>
            <a:noFill/>
          </a:ln>
        </p:spPr>
      </p:pic>
      <p:sp>
        <p:nvSpPr>
          <p:cNvPr id="4" name="TextBox 3"/>
          <p:cNvSpPr txBox="1"/>
          <p:nvPr/>
        </p:nvSpPr>
        <p:spPr>
          <a:xfrm>
            <a:off x="8725295" y="6417095"/>
            <a:ext cx="418704" cy="369332"/>
          </a:xfrm>
          <a:prstGeom prst="rect">
            <a:avLst/>
          </a:prstGeom>
          <a:noFill/>
        </p:spPr>
        <p:txBody>
          <a:bodyPr wrap="none" rtlCol="0">
            <a:spAutoFit/>
          </a:bodyPr>
          <a:lstStyle/>
          <a:p>
            <a:r>
              <a:rPr lang="ru-RU" dirty="0" smtClean="0"/>
              <a:t>51</a:t>
            </a:r>
            <a:endParaRPr lang="ru-RU" dirty="0"/>
          </a:p>
        </p:txBody>
      </p:sp>
      <p:pic>
        <p:nvPicPr>
          <p:cNvPr id="18" name="Picture 2" descr="ax^2 + bx + c = 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9741" y="1550318"/>
            <a:ext cx="1390650" cy="20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634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1520" y="404664"/>
            <a:ext cx="8496943" cy="769441"/>
          </a:xfrm>
          <a:prstGeom prst="rect">
            <a:avLst/>
          </a:prstGeom>
        </p:spPr>
        <p:txBody>
          <a:bodyPr wrap="square">
            <a:spAutoFit/>
          </a:bodyPr>
          <a:lstStyle/>
          <a:p>
            <a:r>
              <a:rPr lang="ru-RU" sz="44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Решение </a:t>
            </a:r>
            <a:r>
              <a:rPr lang="ru-RU" sz="4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квадратных уравнений</a:t>
            </a:r>
            <a:endParaRPr lang="ru-RU" sz="44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95536" y="1174105"/>
            <a:ext cx="8352927" cy="369332"/>
          </a:xfrm>
          <a:prstGeom prst="rect">
            <a:avLst/>
          </a:prstGeom>
        </p:spPr>
        <p:txBody>
          <a:bodyPr wrap="square">
            <a:spAutoFit/>
          </a:bodyPr>
          <a:lstStyle/>
          <a:p>
            <a:pPr lvl="0"/>
            <a:r>
              <a:rPr lang="ru-RU" b="1" u="sng" dirty="0" smtClean="0">
                <a:solidFill>
                  <a:srgbClr val="002060"/>
                </a:solidFill>
                <a:latin typeface="Times New Roman" panose="02020603050405020304" pitchFamily="18" charset="0"/>
                <a:cs typeface="Times New Roman" panose="02020603050405020304" pitchFamily="18" charset="0"/>
              </a:rPr>
              <a:t>2.  Решение </a:t>
            </a:r>
            <a:r>
              <a:rPr lang="ru-RU" b="1" u="sng" dirty="0">
                <a:solidFill>
                  <a:srgbClr val="002060"/>
                </a:solidFill>
                <a:latin typeface="Times New Roman" panose="02020603050405020304" pitchFamily="18" charset="0"/>
                <a:cs typeface="Times New Roman" panose="02020603050405020304" pitchFamily="18" charset="0"/>
              </a:rPr>
              <a:t>неполных квадратных уравнений:</a:t>
            </a:r>
            <a:endParaRPr lang="ru-RU" u="sng" dirty="0">
              <a:solidFill>
                <a:srgbClr val="002060"/>
              </a:solidFill>
              <a:latin typeface="Times New Roman" panose="02020603050405020304" pitchFamily="18" charset="0"/>
              <a:cs typeface="Times New Roman" panose="02020603050405020304" pitchFamily="18" charset="0"/>
            </a:endParaRPr>
          </a:p>
        </p:txBody>
      </p:sp>
      <p:pic>
        <p:nvPicPr>
          <p:cNvPr id="5" name="Рисунок 4" descr="ax^2=0;"/>
          <p:cNvPicPr/>
          <p:nvPr/>
        </p:nvPicPr>
        <p:blipFill>
          <a:blip r:embed="rId3">
            <a:extLst>
              <a:ext uri="{28A0092B-C50C-407E-A947-70E740481C1C}">
                <a14:useLocalDpi xmlns:a14="http://schemas.microsoft.com/office/drawing/2010/main" val="0"/>
              </a:ext>
            </a:extLst>
          </a:blip>
          <a:srcRect/>
          <a:stretch>
            <a:fillRect/>
          </a:stretch>
        </p:blipFill>
        <p:spPr bwMode="auto">
          <a:xfrm>
            <a:off x="971600" y="1628800"/>
            <a:ext cx="666750" cy="209550"/>
          </a:xfrm>
          <a:prstGeom prst="rect">
            <a:avLst/>
          </a:prstGeom>
          <a:noFill/>
          <a:ln>
            <a:noFill/>
          </a:ln>
        </p:spPr>
      </p:pic>
      <p:pic>
        <p:nvPicPr>
          <p:cNvPr id="6" name="Рисунок 5" descr="x^2=0;"/>
          <p:cNvPicPr/>
          <p:nvPr/>
        </p:nvPicPr>
        <p:blipFill>
          <a:blip r:embed="rId4">
            <a:extLst>
              <a:ext uri="{28A0092B-C50C-407E-A947-70E740481C1C}">
                <a14:useLocalDpi xmlns:a14="http://schemas.microsoft.com/office/drawing/2010/main" val="0"/>
              </a:ext>
            </a:extLst>
          </a:blip>
          <a:srcRect/>
          <a:stretch>
            <a:fillRect/>
          </a:stretch>
        </p:blipFill>
        <p:spPr bwMode="auto">
          <a:xfrm>
            <a:off x="971600" y="1916832"/>
            <a:ext cx="571500" cy="209550"/>
          </a:xfrm>
          <a:prstGeom prst="rect">
            <a:avLst/>
          </a:prstGeom>
          <a:noFill/>
          <a:ln>
            <a:noFill/>
          </a:ln>
        </p:spPr>
      </p:pic>
      <p:pic>
        <p:nvPicPr>
          <p:cNvPr id="7" name="Рисунок 6" descr="x=0."/>
          <p:cNvPicPr/>
          <p:nvPr/>
        </p:nvPicPr>
        <p:blipFill>
          <a:blip r:embed="rId5">
            <a:extLst>
              <a:ext uri="{28A0092B-C50C-407E-A947-70E740481C1C}">
                <a14:useLocalDpi xmlns:a14="http://schemas.microsoft.com/office/drawing/2010/main" val="0"/>
              </a:ext>
            </a:extLst>
          </a:blip>
          <a:srcRect/>
          <a:stretch>
            <a:fillRect/>
          </a:stretch>
        </p:blipFill>
        <p:spPr bwMode="auto">
          <a:xfrm>
            <a:off x="1656104" y="1954932"/>
            <a:ext cx="495300" cy="133350"/>
          </a:xfrm>
          <a:prstGeom prst="rect">
            <a:avLst/>
          </a:prstGeom>
          <a:noFill/>
          <a:ln>
            <a:noFill/>
          </a:ln>
        </p:spPr>
      </p:pic>
      <p:sp>
        <p:nvSpPr>
          <p:cNvPr id="9" name="Прямоугольник 8"/>
          <p:cNvSpPr/>
          <p:nvPr/>
        </p:nvSpPr>
        <p:spPr>
          <a:xfrm>
            <a:off x="395536" y="1543437"/>
            <a:ext cx="6462464" cy="2585323"/>
          </a:xfrm>
          <a:prstGeom prst="rect">
            <a:avLst/>
          </a:prstGeom>
        </p:spPr>
        <p:txBody>
          <a:bodyPr wrap="square">
            <a:spAutoFit/>
          </a:bodyPr>
          <a:lstStyle/>
          <a:p>
            <a:r>
              <a:rPr lang="ru-RU" dirty="0">
                <a:solidFill>
                  <a:srgbClr val="002060"/>
                </a:solidFill>
              </a:rPr>
              <a:t>•	 </a:t>
            </a:r>
          </a:p>
          <a:p>
            <a:endParaRPr lang="ru-RU" dirty="0">
              <a:solidFill>
                <a:srgbClr val="002060"/>
              </a:solidFill>
            </a:endParaRPr>
          </a:p>
          <a:p>
            <a:r>
              <a:rPr lang="ru-RU" dirty="0">
                <a:solidFill>
                  <a:srgbClr val="002060"/>
                </a:solidFill>
              </a:rPr>
              <a:t>   </a:t>
            </a:r>
          </a:p>
          <a:p>
            <a:endParaRPr lang="ru-RU" dirty="0">
              <a:solidFill>
                <a:srgbClr val="002060"/>
              </a:solidFill>
            </a:endParaRPr>
          </a:p>
          <a:p>
            <a:r>
              <a:rPr lang="ru-RU" dirty="0">
                <a:solidFill>
                  <a:srgbClr val="002060"/>
                </a:solidFill>
              </a:rPr>
              <a:t>•	 </a:t>
            </a:r>
          </a:p>
          <a:p>
            <a:r>
              <a:rPr lang="ru-RU" dirty="0">
                <a:solidFill>
                  <a:srgbClr val="002060"/>
                </a:solidFill>
              </a:rPr>
              <a:t>   </a:t>
            </a:r>
          </a:p>
          <a:p>
            <a:endParaRPr lang="ru-RU" dirty="0">
              <a:solidFill>
                <a:srgbClr val="002060"/>
              </a:solidFill>
            </a:endParaRPr>
          </a:p>
          <a:p>
            <a:r>
              <a:rPr lang="ru-RU" dirty="0">
                <a:solidFill>
                  <a:srgbClr val="002060"/>
                </a:solidFill>
              </a:rPr>
              <a:t>•	 </a:t>
            </a:r>
          </a:p>
          <a:p>
            <a:r>
              <a:rPr lang="ru-RU" dirty="0">
                <a:solidFill>
                  <a:srgbClr val="002060"/>
                </a:solidFill>
              </a:rPr>
              <a:t> </a:t>
            </a:r>
            <a:r>
              <a:rPr lang="ru-RU" dirty="0"/>
              <a:t>  </a:t>
            </a:r>
            <a:r>
              <a:rPr lang="ru-RU" dirty="0" smtClean="0"/>
              <a:t>                                        </a:t>
            </a:r>
            <a:r>
              <a:rPr lang="ru-RU" dirty="0" smtClean="0">
                <a:solidFill>
                  <a:srgbClr val="002060"/>
                </a:solidFill>
                <a:latin typeface="Times New Roman" panose="02020603050405020304" pitchFamily="18" charset="0"/>
                <a:cs typeface="Times New Roman" panose="02020603050405020304" pitchFamily="18" charset="0"/>
              </a:rPr>
              <a:t>или </a:t>
            </a:r>
            <a:r>
              <a:rPr lang="ru-RU" dirty="0" smtClean="0"/>
              <a:t> </a:t>
            </a:r>
            <a:endParaRPr lang="ru-RU" dirty="0"/>
          </a:p>
        </p:txBody>
      </p:sp>
      <p:pic>
        <p:nvPicPr>
          <p:cNvPr id="10" name="Рисунок 9" descr="ax^2+c=0"/>
          <p:cNvPicPr/>
          <p:nvPr/>
        </p:nvPicPr>
        <p:blipFill>
          <a:blip r:embed="rId6">
            <a:extLst>
              <a:ext uri="{28A0092B-C50C-407E-A947-70E740481C1C}">
                <a14:useLocalDpi xmlns:a14="http://schemas.microsoft.com/office/drawing/2010/main" val="0"/>
              </a:ext>
            </a:extLst>
          </a:blip>
          <a:srcRect/>
          <a:stretch>
            <a:fillRect/>
          </a:stretch>
        </p:blipFill>
        <p:spPr bwMode="auto">
          <a:xfrm>
            <a:off x="971600" y="2740848"/>
            <a:ext cx="923925" cy="190500"/>
          </a:xfrm>
          <a:prstGeom prst="rect">
            <a:avLst/>
          </a:prstGeom>
          <a:noFill/>
          <a:ln>
            <a:noFill/>
          </a:ln>
        </p:spPr>
      </p:pic>
      <p:pic>
        <p:nvPicPr>
          <p:cNvPr id="11" name="Рисунок 10" descr="ax^2=-c;"/>
          <p:cNvPicPr/>
          <p:nvPr/>
        </p:nvPicPr>
        <p:blipFill>
          <a:blip r:embed="rId7">
            <a:extLst>
              <a:ext uri="{28A0092B-C50C-407E-A947-70E740481C1C}">
                <a14:useLocalDpi xmlns:a14="http://schemas.microsoft.com/office/drawing/2010/main" val="0"/>
              </a:ext>
            </a:extLst>
          </a:blip>
          <a:srcRect/>
          <a:stretch>
            <a:fillRect/>
          </a:stretch>
        </p:blipFill>
        <p:spPr bwMode="auto">
          <a:xfrm>
            <a:off x="967653" y="3114675"/>
            <a:ext cx="790575" cy="209550"/>
          </a:xfrm>
          <a:prstGeom prst="rect">
            <a:avLst/>
          </a:prstGeom>
          <a:noFill/>
          <a:ln>
            <a:noFill/>
          </a:ln>
        </p:spPr>
      </p:pic>
      <p:pic>
        <p:nvPicPr>
          <p:cNvPr id="12" name="Рисунок 11" descr="x_{1, 2}=\pm\sqrt{-\frac{c}{a}}."/>
          <p:cNvPicPr/>
          <p:nvPr/>
        </p:nvPicPr>
        <p:blipFill>
          <a:blip r:embed="rId8">
            <a:extLst>
              <a:ext uri="{28A0092B-C50C-407E-A947-70E740481C1C}">
                <a14:useLocalDpi xmlns:a14="http://schemas.microsoft.com/office/drawing/2010/main" val="0"/>
              </a:ext>
            </a:extLst>
          </a:blip>
          <a:srcRect/>
          <a:stretch>
            <a:fillRect/>
          </a:stretch>
        </p:blipFill>
        <p:spPr bwMode="auto">
          <a:xfrm>
            <a:off x="1903754" y="3040693"/>
            <a:ext cx="1162050" cy="390525"/>
          </a:xfrm>
          <a:prstGeom prst="rect">
            <a:avLst/>
          </a:prstGeom>
          <a:noFill/>
          <a:ln>
            <a:noFill/>
          </a:ln>
        </p:spPr>
      </p:pic>
      <p:pic>
        <p:nvPicPr>
          <p:cNvPr id="13" name="Рисунок 12" descr="ax^2+bx=0;"/>
          <p:cNvPicPr/>
          <p:nvPr/>
        </p:nvPicPr>
        <p:blipFill>
          <a:blip r:embed="rId9">
            <a:extLst>
              <a:ext uri="{28A0092B-C50C-407E-A947-70E740481C1C}">
                <a14:useLocalDpi xmlns:a14="http://schemas.microsoft.com/office/drawing/2010/main" val="0"/>
              </a:ext>
            </a:extLst>
          </a:blip>
          <a:srcRect/>
          <a:stretch>
            <a:fillRect/>
          </a:stretch>
        </p:blipFill>
        <p:spPr bwMode="auto">
          <a:xfrm>
            <a:off x="971600" y="3484946"/>
            <a:ext cx="1066800" cy="209550"/>
          </a:xfrm>
          <a:prstGeom prst="rect">
            <a:avLst/>
          </a:prstGeom>
          <a:noFill/>
          <a:ln>
            <a:noFill/>
          </a:ln>
        </p:spPr>
      </p:pic>
      <p:pic>
        <p:nvPicPr>
          <p:cNvPr id="14" name="Рисунок 13" descr="x(ax+b)=0;"/>
          <p:cNvPicPr/>
          <p:nvPr/>
        </p:nvPicPr>
        <p:blipFill>
          <a:blip r:embed="rId10">
            <a:extLst>
              <a:ext uri="{28A0092B-C50C-407E-A947-70E740481C1C}">
                <a14:useLocalDpi xmlns:a14="http://schemas.microsoft.com/office/drawing/2010/main" val="0"/>
              </a:ext>
            </a:extLst>
          </a:blip>
          <a:srcRect/>
          <a:stretch>
            <a:fillRect/>
          </a:stretch>
        </p:blipFill>
        <p:spPr bwMode="auto">
          <a:xfrm>
            <a:off x="971600" y="3888070"/>
            <a:ext cx="1143000" cy="200025"/>
          </a:xfrm>
          <a:prstGeom prst="rect">
            <a:avLst/>
          </a:prstGeom>
          <a:noFill/>
          <a:ln>
            <a:noFill/>
          </a:ln>
        </p:spPr>
      </p:pic>
      <p:pic>
        <p:nvPicPr>
          <p:cNvPr id="15" name="Рисунок 14" descr="x=0"/>
          <p:cNvPicPr/>
          <p:nvPr/>
        </p:nvPicPr>
        <p:blipFill>
          <a:blip r:embed="rId11">
            <a:extLst>
              <a:ext uri="{28A0092B-C50C-407E-A947-70E740481C1C}">
                <a14:useLocalDpi xmlns:a14="http://schemas.microsoft.com/office/drawing/2010/main" val="0"/>
              </a:ext>
            </a:extLst>
          </a:blip>
          <a:srcRect/>
          <a:stretch>
            <a:fillRect/>
          </a:stretch>
        </p:blipFill>
        <p:spPr bwMode="auto">
          <a:xfrm>
            <a:off x="2140264" y="3888070"/>
            <a:ext cx="438150" cy="133350"/>
          </a:xfrm>
          <a:prstGeom prst="rect">
            <a:avLst/>
          </a:prstGeom>
          <a:noFill/>
          <a:ln>
            <a:noFill/>
          </a:ln>
        </p:spPr>
      </p:pic>
      <p:pic>
        <p:nvPicPr>
          <p:cNvPr id="16" name="Рисунок 15" descr="ax+b=0;"/>
          <p:cNvPicPr/>
          <p:nvPr/>
        </p:nvPicPr>
        <p:blipFill>
          <a:blip r:embed="rId12">
            <a:extLst>
              <a:ext uri="{28A0092B-C50C-407E-A947-70E740481C1C}">
                <a14:useLocalDpi xmlns:a14="http://schemas.microsoft.com/office/drawing/2010/main" val="0"/>
              </a:ext>
            </a:extLst>
          </a:blip>
          <a:srcRect/>
          <a:stretch>
            <a:fillRect/>
          </a:stretch>
        </p:blipFill>
        <p:spPr bwMode="auto">
          <a:xfrm>
            <a:off x="3228975" y="3869020"/>
            <a:ext cx="895350" cy="171450"/>
          </a:xfrm>
          <a:prstGeom prst="rect">
            <a:avLst/>
          </a:prstGeom>
          <a:noFill/>
          <a:ln>
            <a:noFill/>
          </a:ln>
        </p:spPr>
      </p:pic>
      <p:pic>
        <p:nvPicPr>
          <p:cNvPr id="17" name="Рисунок 16" descr="x=-\frac{b}{a}."/>
          <p:cNvPicPr/>
          <p:nvPr/>
        </p:nvPicPr>
        <p:blipFill>
          <a:blip r:embed="rId13">
            <a:extLst>
              <a:ext uri="{28A0092B-C50C-407E-A947-70E740481C1C}">
                <a14:useLocalDpi xmlns:a14="http://schemas.microsoft.com/office/drawing/2010/main" val="0"/>
              </a:ext>
            </a:extLst>
          </a:blip>
          <a:srcRect/>
          <a:stretch>
            <a:fillRect/>
          </a:stretch>
        </p:blipFill>
        <p:spPr bwMode="auto">
          <a:xfrm>
            <a:off x="4233861" y="3738235"/>
            <a:ext cx="676275" cy="390525"/>
          </a:xfrm>
          <a:prstGeom prst="rect">
            <a:avLst/>
          </a:prstGeom>
          <a:noFill/>
          <a:ln>
            <a:noFill/>
          </a:ln>
        </p:spPr>
      </p:pic>
      <p:sp>
        <p:nvSpPr>
          <p:cNvPr id="8" name="TextBox 7"/>
          <p:cNvSpPr txBox="1"/>
          <p:nvPr/>
        </p:nvSpPr>
        <p:spPr>
          <a:xfrm>
            <a:off x="8774124" y="6453336"/>
            <a:ext cx="418704" cy="369332"/>
          </a:xfrm>
          <a:prstGeom prst="rect">
            <a:avLst/>
          </a:prstGeom>
          <a:noFill/>
        </p:spPr>
        <p:txBody>
          <a:bodyPr wrap="none" rtlCol="0">
            <a:spAutoFit/>
          </a:bodyPr>
          <a:lstStyle/>
          <a:p>
            <a:r>
              <a:rPr lang="ru-RU" dirty="0" smtClean="0"/>
              <a:t>52</a:t>
            </a:r>
            <a:endParaRPr lang="ru-RU" dirty="0"/>
          </a:p>
        </p:txBody>
      </p:sp>
    </p:spTree>
    <p:extLst>
      <p:ext uri="{BB962C8B-B14F-4D97-AF65-F5344CB8AC3E}">
        <p14:creationId xmlns:p14="http://schemas.microsoft.com/office/powerpoint/2010/main" val="25682492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87522" y="336454"/>
            <a:ext cx="8568952" cy="769441"/>
          </a:xfrm>
          <a:prstGeom prst="rect">
            <a:avLst/>
          </a:prstGeom>
        </p:spPr>
        <p:txBody>
          <a:bodyPr wrap="square">
            <a:spAutoFit/>
          </a:bodyPr>
          <a:lstStyle/>
          <a:p>
            <a:pPr lvl="0"/>
            <a:r>
              <a:rPr lang="ru-RU" sz="4400" b="1" dirty="0">
                <a:ln w="12700">
                  <a:solidFill>
                    <a:srgbClr val="1F497D">
                      <a:satMod val="155000"/>
                    </a:srgbClr>
                  </a:solidFill>
                  <a:prstDash val="solid"/>
                </a:ln>
                <a:solidFill>
                  <a:srgbClr val="00206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Решение квадратных уравнений</a:t>
            </a:r>
          </a:p>
        </p:txBody>
      </p:sp>
      <p:sp>
        <p:nvSpPr>
          <p:cNvPr id="4" name="Прямоугольник 3"/>
          <p:cNvSpPr/>
          <p:nvPr/>
        </p:nvSpPr>
        <p:spPr>
          <a:xfrm>
            <a:off x="395536" y="1196753"/>
            <a:ext cx="8280920" cy="646331"/>
          </a:xfrm>
          <a:prstGeom prst="rect">
            <a:avLst/>
          </a:prstGeom>
        </p:spPr>
        <p:txBody>
          <a:bodyPr wrap="square">
            <a:spAutoFit/>
          </a:bodyPr>
          <a:lstStyle/>
          <a:p>
            <a:r>
              <a:rPr lang="ru-RU" b="1" dirty="0" smtClean="0">
                <a:solidFill>
                  <a:srgbClr val="002060"/>
                </a:solidFill>
                <a:latin typeface="Times New Roman" panose="02020603050405020304" pitchFamily="18" charset="0"/>
                <a:cs typeface="Times New Roman" panose="02020603050405020304" pitchFamily="18" charset="0"/>
              </a:rPr>
              <a:t>3. </a:t>
            </a:r>
            <a:r>
              <a:rPr lang="ru-RU" b="1" u="sng" dirty="0" smtClean="0">
                <a:solidFill>
                  <a:srgbClr val="002060"/>
                </a:solidFill>
                <a:latin typeface="Times New Roman" panose="02020603050405020304" pitchFamily="18" charset="0"/>
                <a:cs typeface="Times New Roman" panose="02020603050405020304" pitchFamily="18" charset="0"/>
              </a:rPr>
              <a:t>Использование </a:t>
            </a:r>
            <a:r>
              <a:rPr lang="ru-RU" b="1" u="sng" dirty="0">
                <a:solidFill>
                  <a:srgbClr val="002060"/>
                </a:solidFill>
                <a:latin typeface="Times New Roman" panose="02020603050405020304" pitchFamily="18" charset="0"/>
                <a:cs typeface="Times New Roman" panose="02020603050405020304" pitchFamily="18" charset="0"/>
              </a:rPr>
              <a:t>частных соотношений коэффициентов</a:t>
            </a:r>
            <a:r>
              <a:rPr lang="ru-RU" b="1" u="sng" dirty="0" smtClean="0">
                <a:solidFill>
                  <a:srgbClr val="002060"/>
                </a:solidFill>
                <a:latin typeface="Times New Roman" panose="02020603050405020304" pitchFamily="18" charset="0"/>
                <a:cs typeface="Times New Roman" panose="02020603050405020304" pitchFamily="18" charset="0"/>
              </a:rPr>
              <a:t>:</a:t>
            </a:r>
          </a:p>
          <a:p>
            <a:endParaRPr lang="ru-RU" dirty="0">
              <a:solidFill>
                <a:srgbClr val="00206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95536" y="1582341"/>
            <a:ext cx="8280920" cy="2585323"/>
          </a:xfrm>
          <a:prstGeom prst="rect">
            <a:avLst/>
          </a:prstGeom>
        </p:spPr>
        <p:txBody>
          <a:bodyPr wrap="square">
            <a:spAutoFit/>
          </a:bodyPr>
          <a:lstStyle/>
          <a:p>
            <a:pPr algn="just"/>
            <a:endParaRPr lang="ru-RU" dirty="0" smtClean="0"/>
          </a:p>
          <a:p>
            <a:pPr algn="just"/>
            <a:endParaRPr lang="ru-RU" dirty="0">
              <a:solidFill>
                <a:srgbClr val="00206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b="1" dirty="0" smtClean="0">
                <a:solidFill>
                  <a:srgbClr val="002060"/>
                </a:solidFill>
                <a:latin typeface="Times New Roman" panose="02020603050405020304" pitchFamily="18" charset="0"/>
                <a:cs typeface="Times New Roman" panose="02020603050405020304" pitchFamily="18" charset="0"/>
              </a:rPr>
              <a:t>Корни </a:t>
            </a:r>
            <a:r>
              <a:rPr lang="ru-RU" b="1" dirty="0">
                <a:solidFill>
                  <a:srgbClr val="002060"/>
                </a:solidFill>
                <a:latin typeface="Times New Roman" panose="02020603050405020304" pitchFamily="18" charset="0"/>
                <a:cs typeface="Times New Roman" panose="02020603050405020304" pitchFamily="18" charset="0"/>
              </a:rPr>
              <a:t>квадратного уравнения, в котором сумма старшего коэффициента и свободного члена равна второму коэффициенту</a:t>
            </a:r>
          </a:p>
          <a:p>
            <a:pPr algn="just"/>
            <a:endParaRPr lang="ru-RU" dirty="0">
              <a:solidFill>
                <a:srgbClr val="002060"/>
              </a:solidFill>
              <a:latin typeface="Times New Roman" panose="02020603050405020304" pitchFamily="18" charset="0"/>
              <a:cs typeface="Times New Roman" panose="02020603050405020304" pitchFamily="18" charset="0"/>
            </a:endParaRPr>
          </a:p>
          <a:p>
            <a:r>
              <a:rPr lang="ru-RU" dirty="0">
                <a:solidFill>
                  <a:srgbClr val="002060"/>
                </a:solidFill>
                <a:latin typeface="Times New Roman" panose="02020603050405020304" pitchFamily="18" charset="0"/>
                <a:cs typeface="Times New Roman" panose="02020603050405020304" pitchFamily="18" charset="0"/>
              </a:rPr>
              <a:t>Если в квадратном уравнении   </a:t>
            </a:r>
            <a:r>
              <a:rPr lang="ru-RU" dirty="0" smtClean="0">
                <a:solidFill>
                  <a:srgbClr val="002060"/>
                </a:solidFill>
                <a:latin typeface="Times New Roman" panose="02020603050405020304" pitchFamily="18" charset="0"/>
                <a:cs typeface="Times New Roman" panose="02020603050405020304" pitchFamily="18" charset="0"/>
              </a:rPr>
              <a:t>                         сумма первого </a:t>
            </a:r>
            <a:r>
              <a:rPr lang="ru-RU" dirty="0">
                <a:solidFill>
                  <a:srgbClr val="002060"/>
                </a:solidFill>
                <a:latin typeface="Times New Roman" panose="02020603050405020304" pitchFamily="18" charset="0"/>
                <a:cs typeface="Times New Roman" panose="02020603050405020304" pitchFamily="18" charset="0"/>
              </a:rPr>
              <a:t>коэффициента и свободного члена равна второму коэффициенту:   </a:t>
            </a:r>
            <a:r>
              <a:rPr lang="ru-RU" dirty="0" smtClean="0">
                <a:solidFill>
                  <a:srgbClr val="002060"/>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речь идёт об уравнении с вещественными коэффициентами), то его корнями являются </a:t>
            </a:r>
            <a:r>
              <a:rPr lang="ru-RU" dirty="0" smtClean="0">
                <a:solidFill>
                  <a:srgbClr val="002060"/>
                </a:solidFill>
                <a:latin typeface="Times New Roman" panose="02020603050405020304" pitchFamily="18" charset="0"/>
                <a:cs typeface="Times New Roman" panose="02020603050405020304" pitchFamily="18" charset="0"/>
              </a:rPr>
              <a:t>-1  </a:t>
            </a:r>
            <a:r>
              <a:rPr lang="ru-RU" dirty="0">
                <a:solidFill>
                  <a:srgbClr val="002060"/>
                </a:solidFill>
                <a:latin typeface="Times New Roman" panose="02020603050405020304" pitchFamily="18" charset="0"/>
                <a:cs typeface="Times New Roman" panose="02020603050405020304" pitchFamily="18" charset="0"/>
              </a:rPr>
              <a:t>и число, противоположное отношению свободного члена к старшему коэффициенту ( </a:t>
            </a:r>
            <a:r>
              <a:rPr lang="ru-RU" dirty="0" smtClean="0">
                <a:solidFill>
                  <a:srgbClr val="002060"/>
                </a:solidFill>
                <a:latin typeface="Times New Roman" panose="02020603050405020304" pitchFamily="18" charset="0"/>
                <a:cs typeface="Times New Roman" panose="02020603050405020304" pitchFamily="18" charset="0"/>
              </a:rPr>
              <a:t>     ).</a:t>
            </a:r>
            <a:endParaRPr lang="ru-RU" dirty="0">
              <a:solidFill>
                <a:srgbClr val="002060"/>
              </a:solidFill>
              <a:latin typeface="Times New Roman" panose="02020603050405020304" pitchFamily="18" charset="0"/>
              <a:cs typeface="Times New Roman" panose="02020603050405020304" pitchFamily="18" charset="0"/>
            </a:endParaRPr>
          </a:p>
        </p:txBody>
      </p:sp>
      <p:pic>
        <p:nvPicPr>
          <p:cNvPr id="6" name="Рисунок 5" descr="ax^2+bx+c=0"/>
          <p:cNvPicPr/>
          <p:nvPr/>
        </p:nvPicPr>
        <p:blipFill>
          <a:blip r:embed="rId3">
            <a:extLst>
              <a:ext uri="{28A0092B-C50C-407E-A947-70E740481C1C}">
                <a14:useLocalDpi xmlns:a14="http://schemas.microsoft.com/office/drawing/2010/main" val="0"/>
              </a:ext>
            </a:extLst>
          </a:blip>
          <a:srcRect/>
          <a:stretch>
            <a:fillRect/>
          </a:stretch>
        </p:blipFill>
        <p:spPr bwMode="auto">
          <a:xfrm>
            <a:off x="3491880" y="3028385"/>
            <a:ext cx="1333500" cy="190500"/>
          </a:xfrm>
          <a:prstGeom prst="rect">
            <a:avLst/>
          </a:prstGeom>
          <a:noFill/>
          <a:ln>
            <a:noFill/>
          </a:ln>
        </p:spPr>
      </p:pic>
      <p:pic>
        <p:nvPicPr>
          <p:cNvPr id="7" name="Рисунок 6" descr="a+c=b"/>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352800"/>
            <a:ext cx="742950" cy="152400"/>
          </a:xfrm>
          <a:prstGeom prst="rect">
            <a:avLst/>
          </a:prstGeom>
          <a:noFill/>
          <a:ln>
            <a:noFill/>
          </a:ln>
        </p:spPr>
      </p:pic>
      <p:pic>
        <p:nvPicPr>
          <p:cNvPr id="8" name="Рисунок 7" descr="-\frac{c}{a}"/>
          <p:cNvPicPr/>
          <p:nvPr/>
        </p:nvPicPr>
        <p:blipFill>
          <a:blip r:embed="rId5">
            <a:extLst>
              <a:ext uri="{28A0092B-C50C-407E-A947-70E740481C1C}">
                <a14:useLocalDpi xmlns:a14="http://schemas.microsoft.com/office/drawing/2010/main" val="0"/>
              </a:ext>
            </a:extLst>
          </a:blip>
          <a:srcRect/>
          <a:stretch>
            <a:fillRect/>
          </a:stretch>
        </p:blipFill>
        <p:spPr bwMode="auto">
          <a:xfrm>
            <a:off x="8028383" y="3824764"/>
            <a:ext cx="257175" cy="342900"/>
          </a:xfrm>
          <a:prstGeom prst="rect">
            <a:avLst/>
          </a:prstGeom>
          <a:noFill/>
          <a:ln>
            <a:noFill/>
          </a:ln>
        </p:spPr>
      </p:pic>
      <p:sp>
        <p:nvSpPr>
          <p:cNvPr id="9" name="Прямоугольник 8"/>
          <p:cNvSpPr/>
          <p:nvPr/>
        </p:nvSpPr>
        <p:spPr>
          <a:xfrm>
            <a:off x="395536" y="4167664"/>
            <a:ext cx="8280920" cy="2585323"/>
          </a:xfrm>
          <a:prstGeom prst="rect">
            <a:avLst/>
          </a:prstGeom>
        </p:spPr>
        <p:txBody>
          <a:bodyPr wrap="square">
            <a:spAutoFit/>
          </a:bodyPr>
          <a:lstStyle/>
          <a:p>
            <a:endParaRPr lang="ru-RU" dirty="0" smtClean="0">
              <a:solidFill>
                <a:srgbClr val="00206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b="1" dirty="0" smtClean="0">
                <a:solidFill>
                  <a:srgbClr val="002060"/>
                </a:solidFill>
                <a:latin typeface="Times New Roman" panose="02020603050405020304" pitchFamily="18" charset="0"/>
                <a:cs typeface="Times New Roman" panose="02020603050405020304" pitchFamily="18" charset="0"/>
              </a:rPr>
              <a:t>Корни </a:t>
            </a:r>
            <a:r>
              <a:rPr lang="ru-RU" b="1" dirty="0">
                <a:solidFill>
                  <a:srgbClr val="002060"/>
                </a:solidFill>
                <a:latin typeface="Times New Roman" panose="02020603050405020304" pitchFamily="18" charset="0"/>
                <a:cs typeface="Times New Roman" panose="02020603050405020304" pitchFamily="18" charset="0"/>
              </a:rPr>
              <a:t>квадратного уравнения, сумма всех коэффициентов которого равна нулю</a:t>
            </a:r>
          </a:p>
          <a:p>
            <a:endParaRPr lang="ru-RU" b="1" dirty="0">
              <a:solidFill>
                <a:srgbClr val="002060"/>
              </a:solidFill>
              <a:latin typeface="Times New Roman" panose="02020603050405020304" pitchFamily="18" charset="0"/>
              <a:cs typeface="Times New Roman" panose="02020603050405020304" pitchFamily="18" charset="0"/>
            </a:endParaRPr>
          </a:p>
          <a:p>
            <a:r>
              <a:rPr lang="ru-RU" dirty="0">
                <a:solidFill>
                  <a:srgbClr val="002060"/>
                </a:solidFill>
                <a:latin typeface="Times New Roman" panose="02020603050405020304" pitchFamily="18" charset="0"/>
                <a:cs typeface="Times New Roman" panose="02020603050405020304" pitchFamily="18" charset="0"/>
              </a:rPr>
              <a:t>Если в квадратном уравнении сумма всех его коэффициентов равна нулю </a:t>
            </a:r>
            <a:endParaRPr lang="ru-RU" dirty="0" smtClean="0">
              <a:solidFill>
                <a:srgbClr val="002060"/>
              </a:solidFill>
              <a:latin typeface="Times New Roman" panose="02020603050405020304" pitchFamily="18" charset="0"/>
              <a:cs typeface="Times New Roman" panose="02020603050405020304" pitchFamily="18" charset="0"/>
            </a:endParaRPr>
          </a:p>
          <a:p>
            <a:r>
              <a:rPr lang="ru-RU" dirty="0" smtClean="0">
                <a:solidFill>
                  <a:srgbClr val="002060"/>
                </a:solidFill>
                <a:latin typeface="Times New Roman" panose="02020603050405020304" pitchFamily="18" charset="0"/>
                <a:cs typeface="Times New Roman" panose="02020603050405020304" pitchFamily="18" charset="0"/>
              </a:rPr>
              <a:t>(                    ), </a:t>
            </a:r>
            <a:r>
              <a:rPr lang="ru-RU" dirty="0">
                <a:solidFill>
                  <a:srgbClr val="002060"/>
                </a:solidFill>
                <a:latin typeface="Times New Roman" panose="02020603050405020304" pitchFamily="18" charset="0"/>
                <a:cs typeface="Times New Roman" panose="02020603050405020304" pitchFamily="18" charset="0"/>
              </a:rPr>
              <a:t>то корнями такого уравнения являются   и отношение свободного члена к старшему коэффициенту ( </a:t>
            </a:r>
            <a:r>
              <a:rPr lang="ru-RU" dirty="0" smtClean="0">
                <a:solidFill>
                  <a:srgbClr val="002060"/>
                </a:solidFill>
                <a:latin typeface="Times New Roman" panose="02020603050405020304" pitchFamily="18" charset="0"/>
                <a:cs typeface="Times New Roman" panose="02020603050405020304" pitchFamily="18" charset="0"/>
              </a:rPr>
              <a:t>    ).</a:t>
            </a:r>
            <a:endParaRPr lang="ru-RU" dirty="0">
              <a:solidFill>
                <a:srgbClr val="002060"/>
              </a:solidFill>
              <a:latin typeface="Times New Roman" panose="02020603050405020304" pitchFamily="18" charset="0"/>
              <a:cs typeface="Times New Roman" panose="02020603050405020304" pitchFamily="18" charset="0"/>
            </a:endParaRPr>
          </a:p>
          <a:p>
            <a:endParaRPr lang="ru-RU" dirty="0"/>
          </a:p>
          <a:p>
            <a:endParaRPr lang="ru-RU" dirty="0"/>
          </a:p>
        </p:txBody>
      </p:sp>
      <p:pic>
        <p:nvPicPr>
          <p:cNvPr id="10" name="Рисунок 9" descr="a+b+c=0"/>
          <p:cNvPicPr/>
          <p:nvPr/>
        </p:nvPicPr>
        <p:blipFill>
          <a:blip r:embed="rId6">
            <a:extLst>
              <a:ext uri="{28A0092B-C50C-407E-A947-70E740481C1C}">
                <a14:useLocalDpi xmlns:a14="http://schemas.microsoft.com/office/drawing/2010/main" val="0"/>
              </a:ext>
            </a:extLst>
          </a:blip>
          <a:srcRect/>
          <a:stretch>
            <a:fillRect/>
          </a:stretch>
        </p:blipFill>
        <p:spPr bwMode="auto">
          <a:xfrm>
            <a:off x="611560" y="5661248"/>
            <a:ext cx="1047750" cy="152400"/>
          </a:xfrm>
          <a:prstGeom prst="rect">
            <a:avLst/>
          </a:prstGeom>
          <a:noFill/>
          <a:ln>
            <a:noFill/>
          </a:ln>
        </p:spPr>
      </p:pic>
      <p:pic>
        <p:nvPicPr>
          <p:cNvPr id="11" name="Рисунок 10" descr="\frac{c}{a}"/>
          <p:cNvPicPr/>
          <p:nvPr/>
        </p:nvPicPr>
        <p:blipFill>
          <a:blip r:embed="rId7">
            <a:extLst>
              <a:ext uri="{28A0092B-C50C-407E-A947-70E740481C1C}">
                <a14:useLocalDpi xmlns:a14="http://schemas.microsoft.com/office/drawing/2010/main" val="0"/>
              </a:ext>
            </a:extLst>
          </a:blip>
          <a:srcRect/>
          <a:stretch>
            <a:fillRect/>
          </a:stretch>
        </p:blipFill>
        <p:spPr bwMode="auto">
          <a:xfrm>
            <a:off x="3923928" y="5877272"/>
            <a:ext cx="104775" cy="342900"/>
          </a:xfrm>
          <a:prstGeom prst="rect">
            <a:avLst/>
          </a:prstGeom>
          <a:noFill/>
          <a:ln>
            <a:noFill/>
          </a:ln>
        </p:spPr>
      </p:pic>
      <p:sp>
        <p:nvSpPr>
          <p:cNvPr id="12" name="TextBox 11"/>
          <p:cNvSpPr txBox="1"/>
          <p:nvPr/>
        </p:nvSpPr>
        <p:spPr>
          <a:xfrm>
            <a:off x="8714458" y="6383655"/>
            <a:ext cx="418704" cy="369332"/>
          </a:xfrm>
          <a:prstGeom prst="rect">
            <a:avLst/>
          </a:prstGeom>
          <a:noFill/>
        </p:spPr>
        <p:txBody>
          <a:bodyPr wrap="none" rtlCol="0">
            <a:spAutoFit/>
          </a:bodyPr>
          <a:lstStyle/>
          <a:p>
            <a:r>
              <a:rPr lang="ru-RU" dirty="0" smtClean="0"/>
              <a:t>53</a:t>
            </a:r>
            <a:endParaRPr lang="ru-RU" dirty="0"/>
          </a:p>
        </p:txBody>
      </p:sp>
    </p:spTree>
    <p:extLst>
      <p:ext uri="{BB962C8B-B14F-4D97-AF65-F5344CB8AC3E}">
        <p14:creationId xmlns:p14="http://schemas.microsoft.com/office/powerpoint/2010/main" val="27364242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23528" y="332656"/>
            <a:ext cx="8640960" cy="769441"/>
          </a:xfrm>
          <a:prstGeom prst="rect">
            <a:avLst/>
          </a:prstGeom>
        </p:spPr>
        <p:txBody>
          <a:bodyPr wrap="square">
            <a:spAutoFit/>
          </a:bodyPr>
          <a:lstStyle/>
          <a:p>
            <a:pPr lvl="0"/>
            <a:r>
              <a:rPr lang="ru-RU" sz="4400" b="1" dirty="0">
                <a:ln w="12700">
                  <a:solidFill>
                    <a:srgbClr val="1F497D">
                      <a:satMod val="155000"/>
                    </a:srgbClr>
                  </a:solidFill>
                  <a:prstDash val="solid"/>
                </a:ln>
                <a:solidFill>
                  <a:srgbClr val="00206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Решение квадратных уравнений</a:t>
            </a:r>
          </a:p>
        </p:txBody>
      </p:sp>
      <p:sp>
        <p:nvSpPr>
          <p:cNvPr id="5" name="Прямоугольник 4"/>
          <p:cNvSpPr/>
          <p:nvPr/>
        </p:nvSpPr>
        <p:spPr>
          <a:xfrm>
            <a:off x="323528" y="1196752"/>
            <a:ext cx="8352928" cy="5170646"/>
          </a:xfrm>
          <a:prstGeom prst="rect">
            <a:avLst/>
          </a:prstGeom>
        </p:spPr>
        <p:txBody>
          <a:bodyPr wrap="square">
            <a:spAutoFit/>
          </a:bodyPr>
          <a:lstStyle/>
          <a:p>
            <a:r>
              <a:rPr lang="ru-RU" sz="1500" b="1" u="sng" dirty="0" smtClean="0">
                <a:latin typeface="Times New Roman" panose="02020603050405020304" pitchFamily="18" charset="0"/>
                <a:cs typeface="Times New Roman" panose="02020603050405020304" pitchFamily="18" charset="0"/>
              </a:rPr>
              <a:t>4. </a:t>
            </a:r>
            <a:r>
              <a:rPr lang="ru-RU" sz="1500" b="1" u="sng" dirty="0" smtClean="0">
                <a:solidFill>
                  <a:srgbClr val="002060"/>
                </a:solidFill>
                <a:latin typeface="Times New Roman" panose="02020603050405020304" pitchFamily="18" charset="0"/>
                <a:cs typeface="Times New Roman" panose="02020603050405020304" pitchFamily="18" charset="0"/>
              </a:rPr>
              <a:t>Разложение </a:t>
            </a:r>
            <a:r>
              <a:rPr lang="ru-RU" sz="1500" b="1" u="sng" dirty="0">
                <a:solidFill>
                  <a:srgbClr val="002060"/>
                </a:solidFill>
                <a:latin typeface="Times New Roman" panose="02020603050405020304" pitchFamily="18" charset="0"/>
                <a:cs typeface="Times New Roman" panose="02020603050405020304" pitchFamily="18" charset="0"/>
              </a:rPr>
              <a:t>квадратного трёхчлена на линейные множители</a:t>
            </a:r>
          </a:p>
          <a:p>
            <a:endParaRPr lang="ru-RU" sz="1500" dirty="0">
              <a:solidFill>
                <a:srgbClr val="00206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sz="1500" b="1" dirty="0" smtClean="0">
                <a:solidFill>
                  <a:srgbClr val="002060"/>
                </a:solidFill>
                <a:latin typeface="Times New Roman" panose="02020603050405020304" pitchFamily="18" charset="0"/>
                <a:cs typeface="Times New Roman" panose="02020603050405020304" pitchFamily="18" charset="0"/>
              </a:rPr>
              <a:t>Использование </a:t>
            </a:r>
            <a:r>
              <a:rPr lang="ru-RU" sz="1500" b="1" dirty="0">
                <a:solidFill>
                  <a:srgbClr val="002060"/>
                </a:solidFill>
                <a:latin typeface="Times New Roman" panose="02020603050405020304" pitchFamily="18" charset="0"/>
                <a:cs typeface="Times New Roman" panose="02020603050405020304" pitchFamily="18" charset="0"/>
              </a:rPr>
              <a:t>формулы квадрата суммы (разности)</a:t>
            </a:r>
          </a:p>
          <a:p>
            <a:endParaRPr lang="ru-RU" sz="1500" dirty="0">
              <a:solidFill>
                <a:srgbClr val="002060"/>
              </a:solidFill>
              <a:latin typeface="Times New Roman" panose="02020603050405020304" pitchFamily="18" charset="0"/>
              <a:cs typeface="Times New Roman" panose="02020603050405020304" pitchFamily="18" charset="0"/>
            </a:endParaRPr>
          </a:p>
          <a:p>
            <a:r>
              <a:rPr lang="ru-RU" sz="1500" dirty="0">
                <a:solidFill>
                  <a:srgbClr val="002060"/>
                </a:solidFill>
                <a:latin typeface="Times New Roman" panose="02020603050405020304" pitchFamily="18" charset="0"/>
                <a:cs typeface="Times New Roman" panose="02020603050405020304" pitchFamily="18" charset="0"/>
              </a:rPr>
              <a:t>Если квадратный трёхчлен имеет вид  </a:t>
            </a:r>
            <a:r>
              <a:rPr lang="ru-RU" sz="1500" dirty="0" smtClean="0">
                <a:solidFill>
                  <a:srgbClr val="002060"/>
                </a:solidFill>
                <a:latin typeface="Times New Roman" panose="02020603050405020304" pitchFamily="18" charset="0"/>
                <a:cs typeface="Times New Roman" panose="02020603050405020304" pitchFamily="18" charset="0"/>
              </a:rPr>
              <a:t>               ,             то </a:t>
            </a:r>
            <a:r>
              <a:rPr lang="ru-RU" sz="1500" dirty="0">
                <a:solidFill>
                  <a:srgbClr val="002060"/>
                </a:solidFill>
                <a:latin typeface="Times New Roman" panose="02020603050405020304" pitchFamily="18" charset="0"/>
                <a:cs typeface="Times New Roman" panose="02020603050405020304" pitchFamily="18" charset="0"/>
              </a:rPr>
              <a:t>применив к нему названную формулу, мы сможем разложить его на линейные множители и, значит, найти корни:</a:t>
            </a:r>
          </a:p>
          <a:p>
            <a:r>
              <a:rPr lang="ru-RU" sz="1500" dirty="0">
                <a:solidFill>
                  <a:srgbClr val="002060"/>
                </a:solidFill>
                <a:latin typeface="Times New Roman" panose="02020603050405020304" pitchFamily="18" charset="0"/>
                <a:cs typeface="Times New Roman" panose="02020603050405020304" pitchFamily="18" charset="0"/>
              </a:rPr>
              <a:t> </a:t>
            </a:r>
          </a:p>
          <a:p>
            <a:r>
              <a:rPr lang="ru-RU" sz="1500" dirty="0">
                <a:solidFill>
                  <a:srgbClr val="002060"/>
                </a:solidFill>
                <a:latin typeface="Times New Roman" panose="02020603050405020304" pitchFamily="18" charset="0"/>
                <a:cs typeface="Times New Roman" panose="02020603050405020304" pitchFamily="18" charset="0"/>
              </a:rPr>
              <a:t> </a:t>
            </a:r>
          </a:p>
          <a:p>
            <a:r>
              <a:rPr lang="ru-RU" sz="1500" dirty="0">
                <a:solidFill>
                  <a:srgbClr val="002060"/>
                </a:solidFill>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ru-RU" sz="1500" b="1" dirty="0" smtClean="0">
                <a:solidFill>
                  <a:srgbClr val="002060"/>
                </a:solidFill>
                <a:latin typeface="Times New Roman" panose="02020603050405020304" pitchFamily="18" charset="0"/>
                <a:cs typeface="Times New Roman" panose="02020603050405020304" pitchFamily="18" charset="0"/>
              </a:rPr>
              <a:t>Выделение </a:t>
            </a:r>
            <a:r>
              <a:rPr lang="ru-RU" sz="1500" b="1" dirty="0">
                <a:solidFill>
                  <a:srgbClr val="002060"/>
                </a:solidFill>
                <a:latin typeface="Times New Roman" panose="02020603050405020304" pitchFamily="18" charset="0"/>
                <a:cs typeface="Times New Roman" panose="02020603050405020304" pitchFamily="18" charset="0"/>
              </a:rPr>
              <a:t>полного квадрата суммы (разности)</a:t>
            </a:r>
          </a:p>
          <a:p>
            <a:r>
              <a:rPr lang="ru-RU" sz="1500" dirty="0" smtClean="0">
                <a:solidFill>
                  <a:srgbClr val="002060"/>
                </a:solidFill>
                <a:latin typeface="Times New Roman" panose="02020603050405020304" pitchFamily="18" charset="0"/>
                <a:cs typeface="Times New Roman" panose="02020603050405020304" pitchFamily="18" charset="0"/>
              </a:rPr>
              <a:t>Также </a:t>
            </a:r>
            <a:r>
              <a:rPr lang="ru-RU" sz="1500" dirty="0">
                <a:solidFill>
                  <a:srgbClr val="002060"/>
                </a:solidFill>
                <a:latin typeface="Times New Roman" panose="02020603050405020304" pitchFamily="18" charset="0"/>
                <a:cs typeface="Times New Roman" panose="02020603050405020304" pitchFamily="18" charset="0"/>
              </a:rPr>
              <a:t>названную формулу применяют, пользуясь методом, получившим названия «выделение полного квадрата суммы (разности)». Применительно к приведённому квадратному уравнению с введёнными ранее обозначениями, это означает следующее</a:t>
            </a:r>
            <a:r>
              <a:rPr lang="ru-RU" sz="1500" dirty="0" smtClean="0">
                <a:solidFill>
                  <a:srgbClr val="002060"/>
                </a:solidFill>
                <a:latin typeface="Times New Roman" panose="02020603050405020304" pitchFamily="18" charset="0"/>
                <a:cs typeface="Times New Roman" panose="02020603050405020304" pitchFamily="18" charset="0"/>
              </a:rPr>
              <a:t>:</a:t>
            </a:r>
          </a:p>
          <a:p>
            <a:r>
              <a:rPr lang="ru-RU" sz="1500" dirty="0" smtClean="0">
                <a:solidFill>
                  <a:srgbClr val="002060"/>
                </a:solidFill>
                <a:latin typeface="Times New Roman" panose="02020603050405020304" pitchFamily="18" charset="0"/>
                <a:cs typeface="Times New Roman" panose="02020603050405020304" pitchFamily="18" charset="0"/>
              </a:rPr>
              <a:t>1.  Прибавляют </a:t>
            </a:r>
            <a:r>
              <a:rPr lang="ru-RU" sz="1500" dirty="0">
                <a:solidFill>
                  <a:srgbClr val="002060"/>
                </a:solidFill>
                <a:latin typeface="Times New Roman" panose="02020603050405020304" pitchFamily="18" charset="0"/>
                <a:cs typeface="Times New Roman" panose="02020603050405020304" pitchFamily="18" charset="0"/>
              </a:rPr>
              <a:t>и отнимают одно и то же число</a:t>
            </a:r>
          </a:p>
          <a:p>
            <a:r>
              <a:rPr lang="ru-RU" sz="1500" dirty="0">
                <a:solidFill>
                  <a:srgbClr val="002060"/>
                </a:solidFill>
                <a:latin typeface="Times New Roman" panose="02020603050405020304" pitchFamily="18" charset="0"/>
                <a:cs typeface="Times New Roman" panose="02020603050405020304" pitchFamily="18" charset="0"/>
              </a:rPr>
              <a:t> </a:t>
            </a:r>
          </a:p>
          <a:p>
            <a:r>
              <a:rPr lang="ru-RU" sz="1500" dirty="0" smtClean="0">
                <a:solidFill>
                  <a:srgbClr val="002060"/>
                </a:solidFill>
                <a:latin typeface="Times New Roman" panose="02020603050405020304" pitchFamily="18" charset="0"/>
                <a:cs typeface="Times New Roman" panose="02020603050405020304" pitchFamily="18" charset="0"/>
              </a:rPr>
              <a:t>2.  Применяют </a:t>
            </a:r>
            <a:r>
              <a:rPr lang="ru-RU" sz="1500" dirty="0">
                <a:solidFill>
                  <a:srgbClr val="002060"/>
                </a:solidFill>
                <a:latin typeface="Times New Roman" panose="02020603050405020304" pitchFamily="18" charset="0"/>
                <a:cs typeface="Times New Roman" panose="02020603050405020304" pitchFamily="18" charset="0"/>
              </a:rPr>
              <a:t>формулу к полученному выражению, переносят вычитаемое и свободный член в правую часть</a:t>
            </a:r>
          </a:p>
          <a:p>
            <a:r>
              <a:rPr lang="ru-RU" sz="1500" dirty="0">
                <a:solidFill>
                  <a:srgbClr val="002060"/>
                </a:solidFill>
                <a:latin typeface="Times New Roman" panose="02020603050405020304" pitchFamily="18" charset="0"/>
                <a:cs typeface="Times New Roman" panose="02020603050405020304" pitchFamily="18" charset="0"/>
              </a:rPr>
              <a:t> </a:t>
            </a:r>
          </a:p>
          <a:p>
            <a:r>
              <a:rPr lang="ru-RU" sz="1500" dirty="0">
                <a:solidFill>
                  <a:srgbClr val="002060"/>
                </a:solidFill>
                <a:latin typeface="Times New Roman" panose="02020603050405020304" pitchFamily="18" charset="0"/>
                <a:cs typeface="Times New Roman" panose="02020603050405020304" pitchFamily="18" charset="0"/>
              </a:rPr>
              <a:t> </a:t>
            </a:r>
          </a:p>
          <a:p>
            <a:r>
              <a:rPr lang="ru-RU" sz="1500" dirty="0" smtClean="0">
                <a:solidFill>
                  <a:srgbClr val="002060"/>
                </a:solidFill>
                <a:latin typeface="Times New Roman" panose="02020603050405020304" pitchFamily="18" charset="0"/>
                <a:cs typeface="Times New Roman" panose="02020603050405020304" pitchFamily="18" charset="0"/>
              </a:rPr>
              <a:t>3.  Извлекают </a:t>
            </a:r>
            <a:r>
              <a:rPr lang="ru-RU" sz="1500" dirty="0">
                <a:solidFill>
                  <a:srgbClr val="002060"/>
                </a:solidFill>
                <a:latin typeface="Times New Roman" panose="02020603050405020304" pitchFamily="18" charset="0"/>
                <a:cs typeface="Times New Roman" panose="02020603050405020304" pitchFamily="18" charset="0"/>
              </a:rPr>
              <a:t>из левой и правой частей уравнения квадратный корень и выражают переменную</a:t>
            </a:r>
          </a:p>
          <a:p>
            <a:r>
              <a:rPr lang="ru-RU" sz="1500" dirty="0">
                <a:solidFill>
                  <a:srgbClr val="002060"/>
                </a:solidFill>
                <a:latin typeface="Times New Roman" panose="02020603050405020304" pitchFamily="18" charset="0"/>
                <a:cs typeface="Times New Roman" panose="02020603050405020304" pitchFamily="18" charset="0"/>
              </a:rPr>
              <a:t> </a:t>
            </a:r>
          </a:p>
          <a:p>
            <a:r>
              <a:rPr lang="ru-RU" sz="1500" dirty="0">
                <a:solidFill>
                  <a:srgbClr val="002060"/>
                </a:solidFill>
                <a:latin typeface="Times New Roman" panose="02020603050405020304" pitchFamily="18" charset="0"/>
                <a:cs typeface="Times New Roman" panose="02020603050405020304" pitchFamily="18" charset="0"/>
              </a:rPr>
              <a:t> </a:t>
            </a:r>
          </a:p>
        </p:txBody>
      </p:sp>
      <p:pic>
        <p:nvPicPr>
          <p:cNvPr id="6" name="Рисунок 5" descr="(ax)^2 +2abx+b^2"/>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204864"/>
            <a:ext cx="1383665" cy="222885"/>
          </a:xfrm>
          <a:prstGeom prst="rect">
            <a:avLst/>
          </a:prstGeom>
          <a:noFill/>
          <a:ln>
            <a:noFill/>
          </a:ln>
        </p:spPr>
      </p:pic>
      <p:pic>
        <p:nvPicPr>
          <p:cNvPr id="7" name="Рисунок 6" descr="(ax)^2 +2abx + b^2 = (ax+b)^2;"/>
          <p:cNvPicPr/>
          <p:nvPr/>
        </p:nvPicPr>
        <p:blipFill>
          <a:blip r:embed="rId4">
            <a:extLst>
              <a:ext uri="{28A0092B-C50C-407E-A947-70E740481C1C}">
                <a14:useLocalDpi xmlns:a14="http://schemas.microsoft.com/office/drawing/2010/main" val="0"/>
              </a:ext>
            </a:extLst>
          </a:blip>
          <a:srcRect/>
          <a:stretch>
            <a:fillRect/>
          </a:stretch>
        </p:blipFill>
        <p:spPr bwMode="auto">
          <a:xfrm>
            <a:off x="395536" y="2624311"/>
            <a:ext cx="2417445" cy="222885"/>
          </a:xfrm>
          <a:prstGeom prst="rect">
            <a:avLst/>
          </a:prstGeom>
          <a:noFill/>
          <a:ln>
            <a:noFill/>
          </a:ln>
        </p:spPr>
      </p:pic>
      <p:pic>
        <p:nvPicPr>
          <p:cNvPr id="8" name="Рисунок 7" descr="(ax+b)^2 = 0;"/>
          <p:cNvPicPr/>
          <p:nvPr/>
        </p:nvPicPr>
        <p:blipFill>
          <a:blip r:embed="rId5">
            <a:extLst>
              <a:ext uri="{28A0092B-C50C-407E-A947-70E740481C1C}">
                <a14:useLocalDpi xmlns:a14="http://schemas.microsoft.com/office/drawing/2010/main" val="0"/>
              </a:ext>
            </a:extLst>
          </a:blip>
          <a:srcRect/>
          <a:stretch>
            <a:fillRect/>
          </a:stretch>
        </p:blipFill>
        <p:spPr bwMode="auto">
          <a:xfrm>
            <a:off x="395536" y="2847196"/>
            <a:ext cx="1105535" cy="222885"/>
          </a:xfrm>
          <a:prstGeom prst="rect">
            <a:avLst/>
          </a:prstGeom>
          <a:noFill/>
          <a:ln>
            <a:noFill/>
          </a:ln>
        </p:spPr>
      </p:pic>
      <p:pic>
        <p:nvPicPr>
          <p:cNvPr id="9" name="Рисунок 8" descr="x=-\frac{b}{a}."/>
          <p:cNvPicPr/>
          <p:nvPr/>
        </p:nvPicPr>
        <p:blipFill>
          <a:blip r:embed="rId6">
            <a:extLst>
              <a:ext uri="{28A0092B-C50C-407E-A947-70E740481C1C}">
                <a14:useLocalDpi xmlns:a14="http://schemas.microsoft.com/office/drawing/2010/main" val="0"/>
              </a:ext>
            </a:extLst>
          </a:blip>
          <a:srcRect/>
          <a:stretch>
            <a:fillRect/>
          </a:stretch>
        </p:blipFill>
        <p:spPr bwMode="auto">
          <a:xfrm>
            <a:off x="1691680" y="2875136"/>
            <a:ext cx="675640" cy="389890"/>
          </a:xfrm>
          <a:prstGeom prst="rect">
            <a:avLst/>
          </a:prstGeom>
          <a:noFill/>
          <a:ln>
            <a:noFill/>
          </a:ln>
        </p:spPr>
      </p:pic>
      <p:pic>
        <p:nvPicPr>
          <p:cNvPr id="10" name="Рисунок 9" descr="x^2 +px+(\frac{p}{2})^2 - (\frac{p}{2})^2 +q   =0;"/>
          <p:cNvPicPr/>
          <p:nvPr/>
        </p:nvPicPr>
        <p:blipFill>
          <a:blip r:embed="rId7">
            <a:extLst>
              <a:ext uri="{28A0092B-C50C-407E-A947-70E740481C1C}">
                <a14:useLocalDpi xmlns:a14="http://schemas.microsoft.com/office/drawing/2010/main" val="0"/>
              </a:ext>
            </a:extLst>
          </a:blip>
          <a:srcRect/>
          <a:stretch>
            <a:fillRect/>
          </a:stretch>
        </p:blipFill>
        <p:spPr bwMode="auto">
          <a:xfrm>
            <a:off x="4283968" y="4301589"/>
            <a:ext cx="2480945" cy="341630"/>
          </a:xfrm>
          <a:prstGeom prst="rect">
            <a:avLst/>
          </a:prstGeom>
          <a:noFill/>
          <a:ln>
            <a:noFill/>
          </a:ln>
        </p:spPr>
      </p:pic>
      <p:pic>
        <p:nvPicPr>
          <p:cNvPr id="11" name="Рисунок 10" descr="(x^2 + 2\frac{p}{2}x +(\frac{p}{2})^2) + (- (\frac{p}{2})^2 +q)=0;"/>
          <p:cNvPicPr/>
          <p:nvPr/>
        </p:nvPicPr>
        <p:blipFill>
          <a:blip r:embed="rId8">
            <a:extLst>
              <a:ext uri="{28A0092B-C50C-407E-A947-70E740481C1C}">
                <a14:useLocalDpi xmlns:a14="http://schemas.microsoft.com/office/drawing/2010/main" val="0"/>
              </a:ext>
            </a:extLst>
          </a:blip>
          <a:srcRect/>
          <a:stretch>
            <a:fillRect/>
          </a:stretch>
        </p:blipFill>
        <p:spPr bwMode="auto">
          <a:xfrm>
            <a:off x="470550" y="5157192"/>
            <a:ext cx="3021330" cy="341630"/>
          </a:xfrm>
          <a:prstGeom prst="rect">
            <a:avLst/>
          </a:prstGeom>
          <a:noFill/>
          <a:ln>
            <a:noFill/>
          </a:ln>
        </p:spPr>
      </p:pic>
      <p:pic>
        <p:nvPicPr>
          <p:cNvPr id="12" name="Рисунок 11" descr="(x+\frac{p}{2})^2=\frac{p^2}{4}-q;"/>
          <p:cNvPicPr/>
          <p:nvPr/>
        </p:nvPicPr>
        <p:blipFill>
          <a:blip r:embed="rId9">
            <a:extLst>
              <a:ext uri="{28A0092B-C50C-407E-A947-70E740481C1C}">
                <a14:useLocalDpi xmlns:a14="http://schemas.microsoft.com/office/drawing/2010/main" val="0"/>
              </a:ext>
            </a:extLst>
          </a:blip>
          <a:srcRect/>
          <a:stretch>
            <a:fillRect/>
          </a:stretch>
        </p:blipFill>
        <p:spPr bwMode="auto">
          <a:xfrm>
            <a:off x="3635896" y="5117187"/>
            <a:ext cx="1494790" cy="421640"/>
          </a:xfrm>
          <a:prstGeom prst="rect">
            <a:avLst/>
          </a:prstGeom>
          <a:noFill/>
          <a:ln>
            <a:noFill/>
          </a:ln>
        </p:spPr>
      </p:pic>
      <p:pic>
        <p:nvPicPr>
          <p:cNvPr id="13" name="Рисунок 12" descr="x+\frac{p}{2}=\pm\sqrt {\frac{p^2}{4}-q};"/>
          <p:cNvPicPr/>
          <p:nvPr/>
        </p:nvPicPr>
        <p:blipFill>
          <a:blip r:embed="rId10">
            <a:extLst>
              <a:ext uri="{28A0092B-C50C-407E-A947-70E740481C1C}">
                <a14:useLocalDpi xmlns:a14="http://schemas.microsoft.com/office/drawing/2010/main" val="0"/>
              </a:ext>
            </a:extLst>
          </a:blip>
          <a:srcRect/>
          <a:stretch>
            <a:fillRect/>
          </a:stretch>
        </p:blipFill>
        <p:spPr bwMode="auto">
          <a:xfrm>
            <a:off x="470550" y="5882258"/>
            <a:ext cx="1582420" cy="485140"/>
          </a:xfrm>
          <a:prstGeom prst="rect">
            <a:avLst/>
          </a:prstGeom>
          <a:noFill/>
          <a:ln>
            <a:noFill/>
          </a:ln>
        </p:spPr>
      </p:pic>
      <p:pic>
        <p:nvPicPr>
          <p:cNvPr id="14" name="Рисунок 13" descr="x_{1, 2}=-\frac{p}{2}\pm\sqrt {\frac{p^2}{4}-q}. "/>
          <p:cNvPicPr/>
          <p:nvPr/>
        </p:nvPicPr>
        <p:blipFill>
          <a:blip r:embed="rId11">
            <a:extLst>
              <a:ext uri="{28A0092B-C50C-407E-A947-70E740481C1C}">
                <a14:useLocalDpi xmlns:a14="http://schemas.microsoft.com/office/drawing/2010/main" val="0"/>
              </a:ext>
            </a:extLst>
          </a:blip>
          <a:srcRect/>
          <a:stretch>
            <a:fillRect/>
          </a:stretch>
        </p:blipFill>
        <p:spPr bwMode="auto">
          <a:xfrm>
            <a:off x="2195736" y="5882258"/>
            <a:ext cx="1772920" cy="485140"/>
          </a:xfrm>
          <a:prstGeom prst="rect">
            <a:avLst/>
          </a:prstGeom>
          <a:noFill/>
          <a:ln>
            <a:noFill/>
          </a:ln>
        </p:spPr>
      </p:pic>
      <p:sp>
        <p:nvSpPr>
          <p:cNvPr id="15" name="TextBox 14"/>
          <p:cNvSpPr txBox="1"/>
          <p:nvPr/>
        </p:nvSpPr>
        <p:spPr>
          <a:xfrm>
            <a:off x="8725294" y="6488668"/>
            <a:ext cx="418704" cy="369332"/>
          </a:xfrm>
          <a:prstGeom prst="rect">
            <a:avLst/>
          </a:prstGeom>
          <a:noFill/>
        </p:spPr>
        <p:txBody>
          <a:bodyPr wrap="none" rtlCol="0">
            <a:spAutoFit/>
          </a:bodyPr>
          <a:lstStyle/>
          <a:p>
            <a:r>
              <a:rPr lang="ru-RU" dirty="0" smtClean="0"/>
              <a:t>54</a:t>
            </a:r>
            <a:endParaRPr lang="ru-RU" dirty="0"/>
          </a:p>
        </p:txBody>
      </p:sp>
    </p:spTree>
    <p:extLst>
      <p:ext uri="{BB962C8B-B14F-4D97-AF65-F5344CB8AC3E}">
        <p14:creationId xmlns:p14="http://schemas.microsoft.com/office/powerpoint/2010/main" val="3415531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23528" y="332656"/>
            <a:ext cx="8568952" cy="769441"/>
          </a:xfrm>
          <a:prstGeom prst="rect">
            <a:avLst/>
          </a:prstGeom>
        </p:spPr>
        <p:txBody>
          <a:bodyPr wrap="square">
            <a:spAutoFit/>
          </a:bodyPr>
          <a:lstStyle/>
          <a:p>
            <a:pPr lvl="0"/>
            <a:r>
              <a:rPr lang="ru-RU" sz="4400" b="1" dirty="0">
                <a:ln w="12700">
                  <a:solidFill>
                    <a:srgbClr val="1F497D">
                      <a:satMod val="155000"/>
                    </a:srgbClr>
                  </a:solidFill>
                  <a:prstDash val="solid"/>
                </a:ln>
                <a:solidFill>
                  <a:srgbClr val="00206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Решение квадратных уравнений</a:t>
            </a:r>
          </a:p>
        </p:txBody>
      </p:sp>
      <p:sp>
        <p:nvSpPr>
          <p:cNvPr id="8" name="Прямоугольник 7"/>
          <p:cNvSpPr/>
          <p:nvPr/>
        </p:nvSpPr>
        <p:spPr>
          <a:xfrm>
            <a:off x="395536" y="1102097"/>
            <a:ext cx="8352928" cy="5355312"/>
          </a:xfrm>
          <a:prstGeom prst="rect">
            <a:avLst/>
          </a:prstGeom>
        </p:spPr>
        <p:txBody>
          <a:bodyPr wrap="square">
            <a:spAutoFit/>
          </a:bodyPr>
          <a:lstStyle/>
          <a:p>
            <a:endParaRPr lang="ru-RU" dirty="0" smtClean="0">
              <a:solidFill>
                <a:srgbClr val="002060"/>
              </a:solidFill>
            </a:endParaRPr>
          </a:p>
          <a:p>
            <a:r>
              <a:rPr lang="ru-RU" dirty="0" smtClean="0">
                <a:solidFill>
                  <a:srgbClr val="002060"/>
                </a:solidFill>
                <a:latin typeface="Times New Roman" panose="02020603050405020304" pitchFamily="18" charset="0"/>
                <a:cs typeface="Times New Roman" panose="02020603050405020304" pitchFamily="18" charset="0"/>
              </a:rPr>
              <a:t>5</a:t>
            </a:r>
            <a:r>
              <a:rPr lang="ru-RU" b="1" dirty="0" smtClean="0">
                <a:solidFill>
                  <a:srgbClr val="002060"/>
                </a:solidFill>
                <a:latin typeface="Times New Roman" panose="02020603050405020304" pitchFamily="18" charset="0"/>
                <a:cs typeface="Times New Roman" panose="02020603050405020304" pitchFamily="18" charset="0"/>
              </a:rPr>
              <a:t>. </a:t>
            </a:r>
            <a:r>
              <a:rPr lang="ru-RU" b="1" u="sng" dirty="0" smtClean="0">
                <a:solidFill>
                  <a:srgbClr val="002060"/>
                </a:solidFill>
                <a:latin typeface="Times New Roman" panose="02020603050405020304" pitchFamily="18" charset="0"/>
                <a:cs typeface="Times New Roman" panose="02020603050405020304" pitchFamily="18" charset="0"/>
              </a:rPr>
              <a:t>Использование </a:t>
            </a:r>
            <a:r>
              <a:rPr lang="ru-RU" b="1" u="sng" dirty="0">
                <a:solidFill>
                  <a:srgbClr val="002060"/>
                </a:solidFill>
                <a:latin typeface="Times New Roman" panose="02020603050405020304" pitchFamily="18" charset="0"/>
                <a:cs typeface="Times New Roman" panose="02020603050405020304" pitchFamily="18" charset="0"/>
              </a:rPr>
              <a:t>прямой и обратной теоремы Виета</a:t>
            </a:r>
          </a:p>
          <a:p>
            <a:endParaRPr lang="ru-RU" b="1" dirty="0">
              <a:solidFill>
                <a:srgbClr val="002060"/>
              </a:solidFill>
              <a:latin typeface="Times New Roman" panose="02020603050405020304" pitchFamily="18" charset="0"/>
              <a:cs typeface="Times New Roman" panose="02020603050405020304" pitchFamily="18" charset="0"/>
            </a:endParaRPr>
          </a:p>
          <a:p>
            <a:pPr algn="just"/>
            <a:r>
              <a:rPr lang="ru-RU" dirty="0">
                <a:solidFill>
                  <a:srgbClr val="002060"/>
                </a:solidFill>
                <a:latin typeface="Times New Roman" panose="02020603050405020304" pitchFamily="18" charset="0"/>
                <a:cs typeface="Times New Roman" panose="02020603050405020304" pitchFamily="18" charset="0"/>
              </a:rPr>
              <a:t>Прямая теорема Виета и обратная ей теорема позволяют решать приведённые квадратные уравнения устно, не прибегая к достаточно громоздким вычислениям по формуле (1).</a:t>
            </a:r>
          </a:p>
          <a:p>
            <a:pPr algn="just"/>
            <a:r>
              <a:rPr lang="ru-RU" dirty="0">
                <a:solidFill>
                  <a:srgbClr val="002060"/>
                </a:solidFill>
                <a:latin typeface="Times New Roman" panose="02020603050405020304" pitchFamily="18" charset="0"/>
                <a:cs typeface="Times New Roman" panose="02020603050405020304" pitchFamily="18" charset="0"/>
              </a:rPr>
              <a:t>Согласно обратной теореме, всякая пара чисел (число)  </a:t>
            </a:r>
            <a:r>
              <a:rPr lang="ru-RU" dirty="0" smtClean="0">
                <a:solidFill>
                  <a:srgbClr val="002060"/>
                </a:solidFill>
                <a:latin typeface="Times New Roman" panose="02020603050405020304" pitchFamily="18" charset="0"/>
                <a:cs typeface="Times New Roman" panose="02020603050405020304" pitchFamily="18" charset="0"/>
              </a:rPr>
              <a:t>       , </a:t>
            </a:r>
            <a:r>
              <a:rPr lang="ru-RU" dirty="0">
                <a:solidFill>
                  <a:srgbClr val="002060"/>
                </a:solidFill>
                <a:latin typeface="Times New Roman" panose="02020603050405020304" pitchFamily="18" charset="0"/>
                <a:cs typeface="Times New Roman" panose="02020603050405020304" pitchFamily="18" charset="0"/>
              </a:rPr>
              <a:t>будучи решением нижеприведенной системы уравнений, являются корнями уравнения </a:t>
            </a:r>
            <a:r>
              <a:rPr lang="ru-RU" dirty="0" smtClean="0">
                <a:solidFill>
                  <a:srgbClr val="002060"/>
                </a:solidFill>
                <a:latin typeface="Times New Roman" panose="02020603050405020304" pitchFamily="18" charset="0"/>
                <a:cs typeface="Times New Roman" panose="02020603050405020304" pitchFamily="18" charset="0"/>
              </a:rPr>
              <a:t>:</a:t>
            </a:r>
            <a:endParaRPr lang="ru-RU" dirty="0">
              <a:solidFill>
                <a:srgbClr val="002060"/>
              </a:solidFill>
              <a:latin typeface="Times New Roman" panose="02020603050405020304" pitchFamily="18" charset="0"/>
              <a:cs typeface="Times New Roman" panose="02020603050405020304" pitchFamily="18" charset="0"/>
            </a:endParaRPr>
          </a:p>
          <a:p>
            <a:pPr algn="just"/>
            <a:r>
              <a:rPr lang="ru-RU" dirty="0">
                <a:solidFill>
                  <a:srgbClr val="002060"/>
                </a:solidFill>
                <a:latin typeface="Times New Roman" panose="02020603050405020304" pitchFamily="18" charset="0"/>
                <a:cs typeface="Times New Roman" panose="02020603050405020304" pitchFamily="18" charset="0"/>
              </a:rPr>
              <a:t> </a:t>
            </a:r>
          </a:p>
          <a:p>
            <a:pPr algn="just"/>
            <a:endParaRPr lang="ru-RU" dirty="0" smtClean="0">
              <a:solidFill>
                <a:srgbClr val="002060"/>
              </a:solidFill>
              <a:latin typeface="Times New Roman" panose="02020603050405020304" pitchFamily="18" charset="0"/>
              <a:cs typeface="Times New Roman" panose="02020603050405020304" pitchFamily="18" charset="0"/>
            </a:endParaRPr>
          </a:p>
          <a:p>
            <a:pPr algn="just"/>
            <a:endParaRPr lang="ru-RU" dirty="0" smtClean="0">
              <a:solidFill>
                <a:srgbClr val="002060"/>
              </a:solidFill>
              <a:latin typeface="Times New Roman" panose="02020603050405020304" pitchFamily="18" charset="0"/>
              <a:cs typeface="Times New Roman" panose="02020603050405020304" pitchFamily="18" charset="0"/>
            </a:endParaRPr>
          </a:p>
          <a:p>
            <a:pPr algn="just"/>
            <a:r>
              <a:rPr lang="ru-RU" dirty="0" smtClean="0">
                <a:solidFill>
                  <a:srgbClr val="002060"/>
                </a:solidFill>
                <a:latin typeface="Times New Roman" panose="02020603050405020304" pitchFamily="18" charset="0"/>
                <a:cs typeface="Times New Roman" panose="02020603050405020304" pitchFamily="18" charset="0"/>
              </a:rPr>
              <a:t>Подобрать </a:t>
            </a:r>
            <a:r>
              <a:rPr lang="ru-RU" dirty="0">
                <a:solidFill>
                  <a:srgbClr val="002060"/>
                </a:solidFill>
                <a:latin typeface="Times New Roman" panose="02020603050405020304" pitchFamily="18" charset="0"/>
                <a:cs typeface="Times New Roman" panose="02020603050405020304" pitchFamily="18" charset="0"/>
              </a:rPr>
              <a:t>устно числа, удовлетворяющие этим уравнениям, поможет прямая теорема. С её помощью можно определить знаки корней, не зная сами корни. Для этого следует руководствоваться правилом:</a:t>
            </a:r>
          </a:p>
          <a:p>
            <a:pPr algn="just"/>
            <a:r>
              <a:rPr lang="ru-RU" dirty="0">
                <a:solidFill>
                  <a:srgbClr val="002060"/>
                </a:solidFill>
                <a:latin typeface="Times New Roman" panose="02020603050405020304" pitchFamily="18" charset="0"/>
                <a:cs typeface="Times New Roman" panose="02020603050405020304" pitchFamily="18" charset="0"/>
              </a:rPr>
              <a:t>1)если свободный член отрицателен, то корни имеют различный знак, и наибольший по модулю из корней — знак, противоположный знаку второго коэффициента уравнения;</a:t>
            </a:r>
          </a:p>
          <a:p>
            <a:pPr algn="just"/>
            <a:r>
              <a:rPr lang="ru-RU" dirty="0">
                <a:solidFill>
                  <a:srgbClr val="002060"/>
                </a:solidFill>
                <a:latin typeface="Times New Roman" panose="02020603050405020304" pitchFamily="18" charset="0"/>
                <a:cs typeface="Times New Roman" panose="02020603050405020304" pitchFamily="18" charset="0"/>
              </a:rPr>
              <a:t>2)если свободный член положителен, то оба корня обладают одинаковым знаком, и это — знак, противоположный знаку второго коэффициента.</a:t>
            </a:r>
          </a:p>
        </p:txBody>
      </p:sp>
      <p:pic>
        <p:nvPicPr>
          <p:cNvPr id="12" name="Рисунок 11" descr="x_1 , x_2"/>
          <p:cNvPicPr/>
          <p:nvPr/>
        </p:nvPicPr>
        <p:blipFill>
          <a:blip r:embed="rId3">
            <a:extLst>
              <a:ext uri="{28A0092B-C50C-407E-A947-70E740481C1C}">
                <a14:useLocalDpi xmlns:a14="http://schemas.microsoft.com/office/drawing/2010/main" val="0"/>
              </a:ext>
            </a:extLst>
          </a:blip>
          <a:srcRect/>
          <a:stretch>
            <a:fillRect/>
          </a:stretch>
        </p:blipFill>
        <p:spPr bwMode="auto">
          <a:xfrm>
            <a:off x="6156176" y="2924944"/>
            <a:ext cx="437515" cy="127000"/>
          </a:xfrm>
          <a:prstGeom prst="rect">
            <a:avLst/>
          </a:prstGeom>
          <a:noFill/>
          <a:ln>
            <a:noFill/>
          </a:ln>
        </p:spPr>
      </p:pic>
      <p:pic>
        <p:nvPicPr>
          <p:cNvPr id="13" name="Рисунок 12" descr="x^2 + px +q=0"/>
          <p:cNvPicPr/>
          <p:nvPr/>
        </p:nvPicPr>
        <p:blipFill>
          <a:blip r:embed="rId4">
            <a:extLst>
              <a:ext uri="{28A0092B-C50C-407E-A947-70E740481C1C}">
                <a14:useLocalDpi xmlns:a14="http://schemas.microsoft.com/office/drawing/2010/main" val="0"/>
              </a:ext>
            </a:extLst>
          </a:blip>
          <a:srcRect/>
          <a:stretch>
            <a:fillRect/>
          </a:stretch>
        </p:blipFill>
        <p:spPr bwMode="auto">
          <a:xfrm>
            <a:off x="7345809" y="3110362"/>
            <a:ext cx="1256030" cy="207010"/>
          </a:xfrm>
          <a:prstGeom prst="rect">
            <a:avLst/>
          </a:prstGeom>
          <a:noFill/>
          <a:ln>
            <a:noFill/>
          </a:ln>
        </p:spPr>
      </p:pic>
      <p:pic>
        <p:nvPicPr>
          <p:cNvPr id="14" name="Рисунок 13" descr=" \begin{cases} x_1 + x_2 = -p;\\ x_1 x_2 = q; \end{cases}"/>
          <p:cNvPicPr/>
          <p:nvPr/>
        </p:nvPicPr>
        <p:blipFill>
          <a:blip r:embed="rId5">
            <a:extLst>
              <a:ext uri="{28A0092B-C50C-407E-A947-70E740481C1C}">
                <a14:useLocalDpi xmlns:a14="http://schemas.microsoft.com/office/drawing/2010/main" val="0"/>
              </a:ext>
            </a:extLst>
          </a:blip>
          <a:srcRect/>
          <a:stretch>
            <a:fillRect/>
          </a:stretch>
        </p:blipFill>
        <p:spPr bwMode="auto">
          <a:xfrm>
            <a:off x="467544" y="3429000"/>
            <a:ext cx="1256030" cy="572770"/>
          </a:xfrm>
          <a:prstGeom prst="rect">
            <a:avLst/>
          </a:prstGeom>
          <a:noFill/>
          <a:ln>
            <a:noFill/>
          </a:ln>
        </p:spPr>
      </p:pic>
      <p:sp>
        <p:nvSpPr>
          <p:cNvPr id="9" name="TextBox 8"/>
          <p:cNvSpPr txBox="1"/>
          <p:nvPr/>
        </p:nvSpPr>
        <p:spPr>
          <a:xfrm>
            <a:off x="8683128" y="6431033"/>
            <a:ext cx="418704" cy="369332"/>
          </a:xfrm>
          <a:prstGeom prst="rect">
            <a:avLst/>
          </a:prstGeom>
          <a:noFill/>
        </p:spPr>
        <p:txBody>
          <a:bodyPr wrap="none" rtlCol="0">
            <a:spAutoFit/>
          </a:bodyPr>
          <a:lstStyle/>
          <a:p>
            <a:r>
              <a:rPr lang="ru-RU" dirty="0" smtClean="0"/>
              <a:t>55</a:t>
            </a:r>
            <a:endParaRPr lang="ru-RU" dirty="0"/>
          </a:p>
        </p:txBody>
      </p:sp>
    </p:spTree>
    <p:extLst>
      <p:ext uri="{BB962C8B-B14F-4D97-AF65-F5344CB8AC3E}">
        <p14:creationId xmlns:p14="http://schemas.microsoft.com/office/powerpoint/2010/main" val="4100475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23528" y="332656"/>
            <a:ext cx="8496944" cy="769441"/>
          </a:xfrm>
          <a:prstGeom prst="rect">
            <a:avLst/>
          </a:prstGeom>
        </p:spPr>
        <p:txBody>
          <a:bodyPr wrap="square">
            <a:spAutoFit/>
          </a:bodyPr>
          <a:lstStyle/>
          <a:p>
            <a:pPr lvl="0"/>
            <a:r>
              <a:rPr lang="ru-RU" sz="4400" b="1" dirty="0">
                <a:ln w="12700">
                  <a:solidFill>
                    <a:srgbClr val="1F497D">
                      <a:satMod val="155000"/>
                    </a:srgbClr>
                  </a:solidFill>
                  <a:prstDash val="solid"/>
                </a:ln>
                <a:solidFill>
                  <a:srgbClr val="00206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Решение квадратных уравнений</a:t>
            </a:r>
          </a:p>
        </p:txBody>
      </p:sp>
      <p:sp>
        <p:nvSpPr>
          <p:cNvPr id="5" name="Прямоугольник 4"/>
          <p:cNvSpPr/>
          <p:nvPr/>
        </p:nvSpPr>
        <p:spPr>
          <a:xfrm>
            <a:off x="323528" y="1196752"/>
            <a:ext cx="8424936" cy="4247317"/>
          </a:xfrm>
          <a:prstGeom prst="rect">
            <a:avLst/>
          </a:prstGeom>
        </p:spPr>
        <p:txBody>
          <a:bodyPr wrap="square">
            <a:spAutoFit/>
          </a:bodyPr>
          <a:lstStyle/>
          <a:p>
            <a:r>
              <a:rPr lang="ru-RU" dirty="0" smtClean="0">
                <a:solidFill>
                  <a:srgbClr val="002060"/>
                </a:solidFill>
                <a:latin typeface="Times New Roman" panose="02020603050405020304" pitchFamily="18" charset="0"/>
                <a:cs typeface="Times New Roman" panose="02020603050405020304" pitchFamily="18" charset="0"/>
              </a:rPr>
              <a:t>6. </a:t>
            </a:r>
            <a:r>
              <a:rPr lang="ru-RU" b="1" u="sng" dirty="0" smtClean="0">
                <a:solidFill>
                  <a:srgbClr val="002060"/>
                </a:solidFill>
                <a:latin typeface="Times New Roman" panose="02020603050405020304" pitchFamily="18" charset="0"/>
                <a:cs typeface="Times New Roman" panose="02020603050405020304" pitchFamily="18" charset="0"/>
              </a:rPr>
              <a:t>Метод </a:t>
            </a:r>
            <a:r>
              <a:rPr lang="ru-RU" b="1" u="sng" dirty="0">
                <a:solidFill>
                  <a:srgbClr val="002060"/>
                </a:solidFill>
                <a:latin typeface="Times New Roman" panose="02020603050405020304" pitchFamily="18" charset="0"/>
                <a:cs typeface="Times New Roman" panose="02020603050405020304" pitchFamily="18" charset="0"/>
              </a:rPr>
              <a:t>«переброски»</a:t>
            </a:r>
          </a:p>
          <a:p>
            <a:endParaRPr lang="ru-RU" dirty="0">
              <a:solidFill>
                <a:srgbClr val="002060"/>
              </a:solidFill>
              <a:latin typeface="Times New Roman" panose="02020603050405020304" pitchFamily="18" charset="0"/>
              <a:cs typeface="Times New Roman" panose="02020603050405020304" pitchFamily="18" charset="0"/>
            </a:endParaRPr>
          </a:p>
          <a:p>
            <a:r>
              <a:rPr lang="ru-RU" dirty="0">
                <a:solidFill>
                  <a:srgbClr val="002060"/>
                </a:solidFill>
                <a:latin typeface="Times New Roman" panose="02020603050405020304" pitchFamily="18" charset="0"/>
                <a:cs typeface="Times New Roman" panose="02020603050405020304" pitchFamily="18" charset="0"/>
              </a:rPr>
              <a:t>Так называемый метод «переброски» позволяет сводить решение </a:t>
            </a:r>
            <a:r>
              <a:rPr lang="ru-RU" dirty="0" err="1" smtClean="0">
                <a:solidFill>
                  <a:srgbClr val="002060"/>
                </a:solidFill>
                <a:latin typeface="Times New Roman" panose="02020603050405020304" pitchFamily="18" charset="0"/>
                <a:cs typeface="Times New Roman" panose="02020603050405020304" pitchFamily="18" charset="0"/>
              </a:rPr>
              <a:t>неприведённых</a:t>
            </a:r>
            <a:r>
              <a:rPr lang="ru-RU" dirty="0" smtClean="0">
                <a:solidFill>
                  <a:srgbClr val="002060"/>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и </a:t>
            </a:r>
            <a:r>
              <a:rPr lang="ru-RU" dirty="0" err="1" smtClean="0">
                <a:solidFill>
                  <a:srgbClr val="002060"/>
                </a:solidFill>
                <a:latin typeface="Times New Roman" panose="02020603050405020304" pitchFamily="18" charset="0"/>
                <a:cs typeface="Times New Roman" panose="02020603050405020304" pitchFamily="18" charset="0"/>
              </a:rPr>
              <a:t>непреобразуемых</a:t>
            </a:r>
            <a:r>
              <a:rPr lang="ru-RU" dirty="0" smtClean="0">
                <a:solidFill>
                  <a:srgbClr val="002060"/>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к виду приведённых с целыми коэффициентами путём их деления на старший коэффициент уравнений к решению приведённых с целыми коэффициентами. Он заключается в следующем:</a:t>
            </a:r>
          </a:p>
          <a:p>
            <a:r>
              <a:rPr lang="ru-RU" dirty="0">
                <a:solidFill>
                  <a:srgbClr val="002060"/>
                </a:solidFill>
                <a:latin typeface="Times New Roman" panose="02020603050405020304" pitchFamily="18" charset="0"/>
                <a:cs typeface="Times New Roman" panose="02020603050405020304" pitchFamily="18" charset="0"/>
              </a:rPr>
              <a:t>1)умножаем обе части на выражение:</a:t>
            </a:r>
          </a:p>
          <a:p>
            <a:r>
              <a:rPr lang="ru-RU" dirty="0">
                <a:solidFill>
                  <a:srgbClr val="002060"/>
                </a:solidFill>
                <a:latin typeface="Times New Roman" panose="02020603050405020304" pitchFamily="18" charset="0"/>
                <a:cs typeface="Times New Roman" panose="02020603050405020304" pitchFamily="18" charset="0"/>
              </a:rPr>
              <a:t> </a:t>
            </a:r>
          </a:p>
          <a:p>
            <a:r>
              <a:rPr lang="ru-RU" dirty="0">
                <a:solidFill>
                  <a:srgbClr val="002060"/>
                </a:solidFill>
                <a:latin typeface="Times New Roman" panose="02020603050405020304" pitchFamily="18" charset="0"/>
                <a:cs typeface="Times New Roman" panose="02020603050405020304" pitchFamily="18" charset="0"/>
              </a:rPr>
              <a:t> </a:t>
            </a:r>
          </a:p>
          <a:p>
            <a:endParaRPr lang="ru-RU" dirty="0" smtClean="0">
              <a:solidFill>
                <a:srgbClr val="002060"/>
              </a:solidFill>
              <a:latin typeface="Times New Roman" panose="02020603050405020304" pitchFamily="18" charset="0"/>
              <a:cs typeface="Times New Roman" panose="02020603050405020304" pitchFamily="18" charset="0"/>
            </a:endParaRPr>
          </a:p>
          <a:p>
            <a:r>
              <a:rPr lang="ru-RU" dirty="0" smtClean="0">
                <a:solidFill>
                  <a:srgbClr val="002060"/>
                </a:solidFill>
                <a:latin typeface="Times New Roman" panose="02020603050405020304" pitchFamily="18" charset="0"/>
                <a:cs typeface="Times New Roman" panose="02020603050405020304" pitchFamily="18" charset="0"/>
              </a:rPr>
              <a:t>2)вводим </a:t>
            </a:r>
            <a:r>
              <a:rPr lang="ru-RU" dirty="0">
                <a:solidFill>
                  <a:srgbClr val="002060"/>
                </a:solidFill>
                <a:latin typeface="Times New Roman" panose="02020603050405020304" pitchFamily="18" charset="0"/>
                <a:cs typeface="Times New Roman" panose="02020603050405020304" pitchFamily="18" charset="0"/>
              </a:rPr>
              <a:t>новую переменную y=</a:t>
            </a:r>
            <a:r>
              <a:rPr lang="ru-RU" dirty="0" err="1">
                <a:solidFill>
                  <a:srgbClr val="002060"/>
                </a:solidFill>
                <a:latin typeface="Times New Roman" panose="02020603050405020304" pitchFamily="18" charset="0"/>
                <a:cs typeface="Times New Roman" panose="02020603050405020304" pitchFamily="18" charset="0"/>
              </a:rPr>
              <a:t>ax</a:t>
            </a:r>
            <a:r>
              <a:rPr lang="ru-RU" dirty="0">
                <a:solidFill>
                  <a:srgbClr val="002060"/>
                </a:solidFill>
                <a:latin typeface="Times New Roman" panose="02020603050405020304" pitchFamily="18" charset="0"/>
                <a:cs typeface="Times New Roman" panose="02020603050405020304" pitchFamily="18" charset="0"/>
              </a:rPr>
              <a:t>:</a:t>
            </a:r>
          </a:p>
          <a:p>
            <a:r>
              <a:rPr lang="ru-RU" dirty="0">
                <a:solidFill>
                  <a:srgbClr val="002060"/>
                </a:solidFill>
                <a:latin typeface="Times New Roman" panose="02020603050405020304" pitchFamily="18" charset="0"/>
                <a:cs typeface="Times New Roman" panose="02020603050405020304" pitchFamily="18" charset="0"/>
              </a:rPr>
              <a:t> </a:t>
            </a:r>
          </a:p>
          <a:p>
            <a:endParaRPr lang="ru-RU" dirty="0" smtClean="0">
              <a:solidFill>
                <a:srgbClr val="002060"/>
              </a:solidFill>
              <a:latin typeface="Times New Roman" panose="02020603050405020304" pitchFamily="18" charset="0"/>
              <a:cs typeface="Times New Roman" panose="02020603050405020304" pitchFamily="18" charset="0"/>
            </a:endParaRPr>
          </a:p>
          <a:p>
            <a:r>
              <a:rPr lang="ru-RU" dirty="0" smtClean="0">
                <a:solidFill>
                  <a:srgbClr val="002060"/>
                </a:solidFill>
                <a:latin typeface="Times New Roman" panose="02020603050405020304" pitchFamily="18" charset="0"/>
                <a:cs typeface="Times New Roman" panose="02020603050405020304" pitchFamily="18" charset="0"/>
              </a:rPr>
              <a:t>Далее </a:t>
            </a:r>
            <a:r>
              <a:rPr lang="ru-RU" dirty="0">
                <a:solidFill>
                  <a:srgbClr val="002060"/>
                </a:solidFill>
                <a:latin typeface="Times New Roman" panose="02020603050405020304" pitchFamily="18" charset="0"/>
                <a:cs typeface="Times New Roman" panose="02020603050405020304" pitchFamily="18" charset="0"/>
              </a:rPr>
              <a:t>уравнение решают </a:t>
            </a:r>
            <a:r>
              <a:rPr lang="ru-RU" dirty="0" smtClean="0">
                <a:solidFill>
                  <a:srgbClr val="002060"/>
                </a:solidFill>
                <a:latin typeface="Times New Roman" panose="02020603050405020304" pitchFamily="18" charset="0"/>
                <a:cs typeface="Times New Roman" panose="02020603050405020304" pitchFamily="18" charset="0"/>
              </a:rPr>
              <a:t>устно описанным выше способом, </a:t>
            </a:r>
            <a:r>
              <a:rPr lang="ru-RU" dirty="0">
                <a:solidFill>
                  <a:srgbClr val="002060"/>
                </a:solidFill>
                <a:latin typeface="Times New Roman" panose="02020603050405020304" pitchFamily="18" charset="0"/>
                <a:cs typeface="Times New Roman" panose="02020603050405020304" pitchFamily="18" charset="0"/>
              </a:rPr>
              <a:t>затем возвращаются к исходной переменной и находят корни уравнений   </a:t>
            </a:r>
            <a:r>
              <a:rPr lang="ru-RU" dirty="0" smtClean="0">
                <a:solidFill>
                  <a:srgbClr val="002060"/>
                </a:solidFill>
                <a:latin typeface="Times New Roman" panose="02020603050405020304" pitchFamily="18" charset="0"/>
                <a:cs typeface="Times New Roman" panose="02020603050405020304" pitchFamily="18" charset="0"/>
              </a:rPr>
              <a:t>            и              .</a:t>
            </a:r>
            <a:endParaRPr lang="ru-RU" dirty="0">
              <a:solidFill>
                <a:srgbClr val="002060"/>
              </a:solidFill>
              <a:latin typeface="Times New Roman" panose="02020603050405020304" pitchFamily="18" charset="0"/>
              <a:cs typeface="Times New Roman" panose="02020603050405020304" pitchFamily="18" charset="0"/>
            </a:endParaRPr>
          </a:p>
        </p:txBody>
      </p:sp>
      <p:pic>
        <p:nvPicPr>
          <p:cNvPr id="6" name="Рисунок 5" descr="ax^2+bx+c=0|\cdot a"/>
          <p:cNvPicPr/>
          <p:nvPr/>
        </p:nvPicPr>
        <p:blipFill>
          <a:blip r:embed="rId3">
            <a:extLst>
              <a:ext uri="{28A0092B-C50C-407E-A947-70E740481C1C}">
                <a14:useLocalDpi xmlns:a14="http://schemas.microsoft.com/office/drawing/2010/main" val="0"/>
              </a:ext>
            </a:extLst>
          </a:blip>
          <a:srcRect/>
          <a:stretch>
            <a:fillRect/>
          </a:stretch>
        </p:blipFill>
        <p:spPr bwMode="auto">
          <a:xfrm>
            <a:off x="417225" y="3317557"/>
            <a:ext cx="1630045" cy="222885"/>
          </a:xfrm>
          <a:prstGeom prst="rect">
            <a:avLst/>
          </a:prstGeom>
          <a:noFill/>
          <a:ln>
            <a:noFill/>
          </a:ln>
        </p:spPr>
      </p:pic>
      <p:pic>
        <p:nvPicPr>
          <p:cNvPr id="7" name="Рисунок 6" descr="(ax)^2 +b(ax)+ac=0"/>
          <p:cNvPicPr/>
          <p:nvPr/>
        </p:nvPicPr>
        <p:blipFill>
          <a:blip r:embed="rId4">
            <a:extLst>
              <a:ext uri="{28A0092B-C50C-407E-A947-70E740481C1C}">
                <a14:useLocalDpi xmlns:a14="http://schemas.microsoft.com/office/drawing/2010/main" val="0"/>
              </a:ext>
            </a:extLst>
          </a:blip>
          <a:srcRect/>
          <a:stretch>
            <a:fillRect/>
          </a:stretch>
        </p:blipFill>
        <p:spPr bwMode="auto">
          <a:xfrm>
            <a:off x="375045" y="3702732"/>
            <a:ext cx="1812925" cy="222885"/>
          </a:xfrm>
          <a:prstGeom prst="rect">
            <a:avLst/>
          </a:prstGeom>
          <a:noFill/>
          <a:ln>
            <a:noFill/>
          </a:ln>
        </p:spPr>
      </p:pic>
      <p:pic>
        <p:nvPicPr>
          <p:cNvPr id="8" name="Рисунок 7" descr="y^2+by + ac"/>
          <p:cNvPicPr/>
          <p:nvPr/>
        </p:nvPicPr>
        <p:blipFill>
          <a:blip r:embed="rId5">
            <a:extLst>
              <a:ext uri="{28A0092B-C50C-407E-A947-70E740481C1C}">
                <a14:useLocalDpi xmlns:a14="http://schemas.microsoft.com/office/drawing/2010/main" val="0"/>
              </a:ext>
            </a:extLst>
          </a:blip>
          <a:srcRect/>
          <a:stretch>
            <a:fillRect/>
          </a:stretch>
        </p:blipFill>
        <p:spPr bwMode="auto">
          <a:xfrm>
            <a:off x="417225" y="4437112"/>
            <a:ext cx="993775" cy="207010"/>
          </a:xfrm>
          <a:prstGeom prst="rect">
            <a:avLst/>
          </a:prstGeom>
          <a:noFill/>
          <a:ln>
            <a:noFill/>
          </a:ln>
        </p:spPr>
      </p:pic>
      <p:pic>
        <p:nvPicPr>
          <p:cNvPr id="9" name="Рисунок 8" descr="y_1=ax_1"/>
          <p:cNvPicPr/>
          <p:nvPr/>
        </p:nvPicPr>
        <p:blipFill>
          <a:blip r:embed="rId6">
            <a:extLst>
              <a:ext uri="{28A0092B-C50C-407E-A947-70E740481C1C}">
                <a14:useLocalDpi xmlns:a14="http://schemas.microsoft.com/office/drawing/2010/main" val="0"/>
              </a:ext>
            </a:extLst>
          </a:blip>
          <a:srcRect/>
          <a:stretch>
            <a:fillRect/>
          </a:stretch>
        </p:blipFill>
        <p:spPr bwMode="auto">
          <a:xfrm>
            <a:off x="5392701" y="5176186"/>
            <a:ext cx="675640" cy="127000"/>
          </a:xfrm>
          <a:prstGeom prst="rect">
            <a:avLst/>
          </a:prstGeom>
          <a:noFill/>
          <a:ln>
            <a:noFill/>
          </a:ln>
        </p:spPr>
      </p:pic>
      <p:pic>
        <p:nvPicPr>
          <p:cNvPr id="10" name="Рисунок 9" descr=" y_2=ax_2"/>
          <p:cNvPicPr/>
          <p:nvPr/>
        </p:nvPicPr>
        <p:blipFill>
          <a:blip r:embed="rId7">
            <a:extLst>
              <a:ext uri="{28A0092B-C50C-407E-A947-70E740481C1C}">
                <a14:useLocalDpi xmlns:a14="http://schemas.microsoft.com/office/drawing/2010/main" val="0"/>
              </a:ext>
            </a:extLst>
          </a:blip>
          <a:srcRect/>
          <a:stretch>
            <a:fillRect/>
          </a:stretch>
        </p:blipFill>
        <p:spPr bwMode="auto">
          <a:xfrm>
            <a:off x="6300192" y="5176186"/>
            <a:ext cx="683895" cy="127000"/>
          </a:xfrm>
          <a:prstGeom prst="rect">
            <a:avLst/>
          </a:prstGeom>
          <a:noFill/>
          <a:ln>
            <a:noFill/>
          </a:ln>
        </p:spPr>
      </p:pic>
      <p:sp>
        <p:nvSpPr>
          <p:cNvPr id="11" name="TextBox 10"/>
          <p:cNvSpPr txBox="1"/>
          <p:nvPr/>
        </p:nvSpPr>
        <p:spPr>
          <a:xfrm>
            <a:off x="8722349" y="6434672"/>
            <a:ext cx="418704" cy="369332"/>
          </a:xfrm>
          <a:prstGeom prst="rect">
            <a:avLst/>
          </a:prstGeom>
          <a:noFill/>
        </p:spPr>
        <p:txBody>
          <a:bodyPr wrap="none" rtlCol="0">
            <a:spAutoFit/>
          </a:bodyPr>
          <a:lstStyle/>
          <a:p>
            <a:r>
              <a:rPr lang="ru-RU" dirty="0" smtClean="0"/>
              <a:t>56</a:t>
            </a:r>
            <a:endParaRPr lang="ru-RU" dirty="0"/>
          </a:p>
        </p:txBody>
      </p:sp>
    </p:spTree>
    <p:extLst>
      <p:ext uri="{BB962C8B-B14F-4D97-AF65-F5344CB8AC3E}">
        <p14:creationId xmlns:p14="http://schemas.microsoft.com/office/powerpoint/2010/main" val="14668841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23528" y="332656"/>
            <a:ext cx="8496944" cy="769441"/>
          </a:xfrm>
          <a:prstGeom prst="rect">
            <a:avLst/>
          </a:prstGeom>
        </p:spPr>
        <p:txBody>
          <a:bodyPr wrap="square">
            <a:spAutoFit/>
          </a:bodyPr>
          <a:lstStyle/>
          <a:p>
            <a:pPr lvl="0"/>
            <a:r>
              <a:rPr lang="ru-RU" sz="4400" b="1" dirty="0">
                <a:ln w="12700">
                  <a:solidFill>
                    <a:srgbClr val="1F497D">
                      <a:satMod val="155000"/>
                    </a:srgbClr>
                  </a:solidFill>
                  <a:prstDash val="solid"/>
                </a:ln>
                <a:solidFill>
                  <a:srgbClr val="00206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Решение квадратных уравнений</a:t>
            </a:r>
          </a:p>
        </p:txBody>
      </p:sp>
      <p:sp>
        <p:nvSpPr>
          <p:cNvPr id="3" name="Прямоугольник 2"/>
          <p:cNvSpPr/>
          <p:nvPr/>
        </p:nvSpPr>
        <p:spPr>
          <a:xfrm>
            <a:off x="323528" y="1196752"/>
            <a:ext cx="8208912" cy="1354217"/>
          </a:xfrm>
          <a:prstGeom prst="rect">
            <a:avLst/>
          </a:prstGeom>
        </p:spPr>
        <p:txBody>
          <a:bodyPr wrap="square">
            <a:spAutoFit/>
          </a:bodyPr>
          <a:lstStyle/>
          <a:p>
            <a:r>
              <a:rPr lang="ru-RU" b="1" u="sng" dirty="0" smtClean="0">
                <a:solidFill>
                  <a:srgbClr val="002060"/>
                </a:solidFill>
                <a:latin typeface="Times New Roman" panose="02020603050405020304" pitchFamily="18" charset="0"/>
                <a:cs typeface="Times New Roman" panose="02020603050405020304" pitchFamily="18" charset="0"/>
              </a:rPr>
              <a:t>7. Графический </a:t>
            </a:r>
            <a:r>
              <a:rPr lang="ru-RU" b="1" u="sng" dirty="0">
                <a:solidFill>
                  <a:srgbClr val="002060"/>
                </a:solidFill>
                <a:latin typeface="Times New Roman" panose="02020603050405020304" pitchFamily="18" charset="0"/>
                <a:cs typeface="Times New Roman" panose="02020603050405020304" pitchFamily="18" charset="0"/>
              </a:rPr>
              <a:t>способ решения квадратных </a:t>
            </a:r>
            <a:r>
              <a:rPr lang="ru-RU" b="1" u="sng" dirty="0" smtClean="0">
                <a:solidFill>
                  <a:srgbClr val="002060"/>
                </a:solidFill>
                <a:latin typeface="Times New Roman" panose="02020603050405020304" pitchFamily="18" charset="0"/>
                <a:cs typeface="Times New Roman" panose="02020603050405020304" pitchFamily="18" charset="0"/>
              </a:rPr>
              <a:t>уравнений</a:t>
            </a:r>
          </a:p>
          <a:p>
            <a:r>
              <a:rPr lang="ru-RU" sz="1600" b="1" dirty="0">
                <a:solidFill>
                  <a:srgbClr val="002060"/>
                </a:solidFill>
                <a:latin typeface="Times New Roman" panose="02020603050405020304" pitchFamily="18" charset="0"/>
                <a:cs typeface="Times New Roman" panose="02020603050405020304" pitchFamily="18" charset="0"/>
              </a:rPr>
              <a:t>Способ </a:t>
            </a:r>
            <a:r>
              <a:rPr lang="en-US" sz="1600" b="1" dirty="0">
                <a:solidFill>
                  <a:srgbClr val="002060"/>
                </a:solidFill>
                <a:latin typeface="Times New Roman" panose="02020603050405020304" pitchFamily="18" charset="0"/>
                <a:cs typeface="Times New Roman" panose="02020603050405020304" pitchFamily="18" charset="0"/>
              </a:rPr>
              <a:t>I</a:t>
            </a:r>
            <a:endParaRPr lang="ru-RU" sz="1600" b="1" dirty="0">
              <a:solidFill>
                <a:srgbClr val="002060"/>
              </a:solidFill>
              <a:latin typeface="Times New Roman" panose="02020603050405020304" pitchFamily="18" charset="0"/>
              <a:cs typeface="Times New Roman" panose="02020603050405020304" pitchFamily="18" charset="0"/>
            </a:endParaRPr>
          </a:p>
          <a:p>
            <a:r>
              <a:rPr lang="ru-RU" sz="1600" dirty="0" smtClean="0">
                <a:solidFill>
                  <a:srgbClr val="002060"/>
                </a:solidFill>
                <a:latin typeface="Times New Roman" panose="02020603050405020304" pitchFamily="18" charset="0"/>
                <a:cs typeface="Times New Roman" panose="02020603050405020304" pitchFamily="18" charset="0"/>
              </a:rPr>
              <a:t>Для </a:t>
            </a:r>
            <a:r>
              <a:rPr lang="ru-RU" sz="1600" dirty="0">
                <a:solidFill>
                  <a:srgbClr val="002060"/>
                </a:solidFill>
                <a:latin typeface="Times New Roman" panose="02020603050405020304" pitchFamily="18" charset="0"/>
                <a:cs typeface="Times New Roman" panose="02020603050405020304" pitchFamily="18" charset="0"/>
              </a:rPr>
              <a:t>решения квадратного уравнения   </a:t>
            </a:r>
            <a:r>
              <a:rPr lang="ru-RU" sz="1600" dirty="0" smtClean="0">
                <a:solidFill>
                  <a:srgbClr val="002060"/>
                </a:solidFill>
                <a:latin typeface="Times New Roman" panose="02020603050405020304" pitchFamily="18" charset="0"/>
                <a:cs typeface="Times New Roman" panose="02020603050405020304" pitchFamily="18" charset="0"/>
              </a:rPr>
              <a:t>                       этим </a:t>
            </a:r>
            <a:r>
              <a:rPr lang="ru-RU" sz="1600" dirty="0">
                <a:solidFill>
                  <a:srgbClr val="002060"/>
                </a:solidFill>
                <a:latin typeface="Times New Roman" panose="02020603050405020304" pitchFamily="18" charset="0"/>
                <a:cs typeface="Times New Roman" panose="02020603050405020304" pitchFamily="18" charset="0"/>
              </a:rPr>
              <a:t>способом строится график функции   </a:t>
            </a:r>
            <a:r>
              <a:rPr lang="ru-RU" sz="1600" dirty="0" smtClean="0">
                <a:solidFill>
                  <a:srgbClr val="002060"/>
                </a:solidFill>
                <a:latin typeface="Times New Roman" panose="02020603050405020304" pitchFamily="18" charset="0"/>
                <a:cs typeface="Times New Roman" panose="02020603050405020304" pitchFamily="18" charset="0"/>
              </a:rPr>
              <a:t>                            и отыскивается </a:t>
            </a:r>
            <a:r>
              <a:rPr lang="ru-RU" sz="1600" dirty="0">
                <a:solidFill>
                  <a:srgbClr val="002060"/>
                </a:solidFill>
                <a:latin typeface="Times New Roman" panose="02020603050405020304" pitchFamily="18" charset="0"/>
                <a:cs typeface="Times New Roman" panose="02020603050405020304" pitchFamily="18" charset="0"/>
              </a:rPr>
              <a:t>абсциссы точек пересечения такого графика с </a:t>
            </a:r>
            <a:r>
              <a:rPr lang="ru-RU" sz="1600" dirty="0" smtClean="0">
                <a:solidFill>
                  <a:srgbClr val="002060"/>
                </a:solidFill>
                <a:latin typeface="Times New Roman" panose="02020603050405020304" pitchFamily="18" charset="0"/>
                <a:cs typeface="Times New Roman" panose="02020603050405020304" pitchFamily="18" charset="0"/>
              </a:rPr>
              <a:t>осью.  </a:t>
            </a:r>
            <a:endParaRPr lang="ru-RU" sz="1600" dirty="0">
              <a:solidFill>
                <a:srgbClr val="002060"/>
              </a:solidFill>
              <a:latin typeface="Times New Roman" panose="02020603050405020304" pitchFamily="18" charset="0"/>
              <a:cs typeface="Times New Roman" panose="02020603050405020304" pitchFamily="18" charset="0"/>
            </a:endParaRPr>
          </a:p>
        </p:txBody>
      </p:sp>
      <p:pic>
        <p:nvPicPr>
          <p:cNvPr id="7" name="Рисунок 6" descr="ax^2+bx+c=0"/>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750750"/>
            <a:ext cx="1336040" cy="191135"/>
          </a:xfrm>
          <a:prstGeom prst="rect">
            <a:avLst/>
          </a:prstGeom>
          <a:noFill/>
          <a:ln>
            <a:noFill/>
          </a:ln>
        </p:spPr>
      </p:pic>
      <p:pic>
        <p:nvPicPr>
          <p:cNvPr id="8" name="Рисунок 7" descr="y=ax^2+bx+c"/>
          <p:cNvPicPr/>
          <p:nvPr/>
        </p:nvPicPr>
        <p:blipFill>
          <a:blip r:embed="rId4">
            <a:extLst>
              <a:ext uri="{28A0092B-C50C-407E-A947-70E740481C1C}">
                <a14:useLocalDpi xmlns:a14="http://schemas.microsoft.com/office/drawing/2010/main" val="0"/>
              </a:ext>
            </a:extLst>
          </a:blip>
          <a:srcRect/>
          <a:stretch>
            <a:fillRect/>
          </a:stretch>
        </p:blipFill>
        <p:spPr bwMode="auto">
          <a:xfrm>
            <a:off x="1331640" y="2060848"/>
            <a:ext cx="1351915" cy="207010"/>
          </a:xfrm>
          <a:prstGeom prst="rect">
            <a:avLst/>
          </a:prstGeom>
          <a:noFill/>
          <a:ln>
            <a:noFill/>
          </a:ln>
        </p:spPr>
      </p:pic>
      <p:sp>
        <p:nvSpPr>
          <p:cNvPr id="5" name="TextBox 4"/>
          <p:cNvSpPr txBox="1"/>
          <p:nvPr/>
        </p:nvSpPr>
        <p:spPr>
          <a:xfrm>
            <a:off x="8725296" y="6470361"/>
            <a:ext cx="418704" cy="369332"/>
          </a:xfrm>
          <a:prstGeom prst="rect">
            <a:avLst/>
          </a:prstGeom>
          <a:noFill/>
        </p:spPr>
        <p:txBody>
          <a:bodyPr wrap="none" rtlCol="0">
            <a:spAutoFit/>
          </a:bodyPr>
          <a:lstStyle/>
          <a:p>
            <a:r>
              <a:rPr lang="ru-RU" dirty="0" smtClean="0"/>
              <a:t>57</a:t>
            </a:r>
            <a:endParaRPr lang="ru-RU" dirty="0"/>
          </a:p>
        </p:txBody>
      </p:sp>
      <p:sp>
        <p:nvSpPr>
          <p:cNvPr id="6" name="Прямоугольник 5"/>
          <p:cNvSpPr/>
          <p:nvPr/>
        </p:nvSpPr>
        <p:spPr>
          <a:xfrm>
            <a:off x="371116" y="2449435"/>
            <a:ext cx="8401768" cy="1077218"/>
          </a:xfrm>
          <a:prstGeom prst="rect">
            <a:avLst/>
          </a:prstGeom>
        </p:spPr>
        <p:txBody>
          <a:bodyPr wrap="square">
            <a:spAutoFit/>
          </a:bodyPr>
          <a:lstStyle/>
          <a:p>
            <a:r>
              <a:rPr lang="ru-RU" sz="1600" b="1" dirty="0">
                <a:solidFill>
                  <a:srgbClr val="002060"/>
                </a:solidFill>
                <a:latin typeface="Times New Roman" panose="02020603050405020304" pitchFamily="18" charset="0"/>
                <a:cs typeface="Times New Roman" panose="02020603050405020304" pitchFamily="18" charset="0"/>
              </a:rPr>
              <a:t>Способ </a:t>
            </a:r>
            <a:r>
              <a:rPr lang="ru-RU" sz="1600" b="1" dirty="0" smtClean="0">
                <a:solidFill>
                  <a:srgbClr val="002060"/>
                </a:solidFill>
                <a:latin typeface="Times New Roman" panose="02020603050405020304" pitchFamily="18" charset="0"/>
                <a:cs typeface="Times New Roman" panose="02020603050405020304" pitchFamily="18" charset="0"/>
              </a:rPr>
              <a:t>II</a:t>
            </a:r>
            <a:endParaRPr lang="ru-RU" sz="1600" b="1" dirty="0">
              <a:solidFill>
                <a:srgbClr val="002060"/>
              </a:solidFill>
              <a:latin typeface="Times New Roman" panose="02020603050405020304" pitchFamily="18" charset="0"/>
              <a:cs typeface="Times New Roman" panose="02020603050405020304" pitchFamily="18" charset="0"/>
            </a:endParaRPr>
          </a:p>
          <a:p>
            <a:pPr algn="just"/>
            <a:r>
              <a:rPr lang="ru-RU" sz="1600" dirty="0">
                <a:solidFill>
                  <a:srgbClr val="002060"/>
                </a:solidFill>
                <a:latin typeface="Times New Roman" panose="02020603050405020304" pitchFamily="18" charset="0"/>
                <a:cs typeface="Times New Roman" panose="02020603050405020304" pitchFamily="18" charset="0"/>
              </a:rPr>
              <a:t>Для решения того же уравнения этим способом его преобразуют к </a:t>
            </a:r>
            <a:r>
              <a:rPr lang="ru-RU" sz="1600" dirty="0" smtClean="0">
                <a:solidFill>
                  <a:srgbClr val="002060"/>
                </a:solidFill>
                <a:latin typeface="Times New Roman" panose="02020603050405020304" pitchFamily="18" charset="0"/>
                <a:cs typeface="Times New Roman" panose="02020603050405020304" pitchFamily="18" charset="0"/>
              </a:rPr>
              <a:t>виду                         и </a:t>
            </a:r>
            <a:r>
              <a:rPr lang="ru-RU" sz="1600" dirty="0">
                <a:solidFill>
                  <a:srgbClr val="002060"/>
                </a:solidFill>
                <a:latin typeface="Times New Roman" panose="02020603050405020304" pitchFamily="18" charset="0"/>
                <a:cs typeface="Times New Roman" panose="02020603050405020304" pitchFamily="18" charset="0"/>
              </a:rPr>
              <a:t>строят в одной системе координат графики квадратичной функции  </a:t>
            </a:r>
            <a:r>
              <a:rPr lang="ru-RU" sz="1600" dirty="0" smtClean="0">
                <a:solidFill>
                  <a:srgbClr val="002060"/>
                </a:solidFill>
                <a:latin typeface="Times New Roman" panose="02020603050405020304" pitchFamily="18" charset="0"/>
                <a:cs typeface="Times New Roman" panose="02020603050405020304" pitchFamily="18" charset="0"/>
              </a:rPr>
              <a:t>           и линейной функции                     , </a:t>
            </a:r>
            <a:r>
              <a:rPr lang="ru-RU" sz="1600" dirty="0">
                <a:solidFill>
                  <a:srgbClr val="002060"/>
                </a:solidFill>
                <a:latin typeface="Times New Roman" panose="02020603050405020304" pitchFamily="18" charset="0"/>
                <a:cs typeface="Times New Roman" panose="02020603050405020304" pitchFamily="18" charset="0"/>
              </a:rPr>
              <a:t>затем находят абсциссу точек их пересечения.</a:t>
            </a:r>
          </a:p>
        </p:txBody>
      </p:sp>
      <p:pic>
        <p:nvPicPr>
          <p:cNvPr id="1026" name="Picture 2" descr="ax^2=-bx-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2753533"/>
            <a:ext cx="1181100" cy="171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y=ax^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7480" y="3007464"/>
            <a:ext cx="6096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y=-bx-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3025" y="3288405"/>
            <a:ext cx="990600" cy="171450"/>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371116" y="3526653"/>
            <a:ext cx="8354180" cy="338554"/>
          </a:xfrm>
          <a:prstGeom prst="rect">
            <a:avLst/>
          </a:prstGeom>
        </p:spPr>
        <p:txBody>
          <a:bodyPr wrap="square">
            <a:spAutoFit/>
          </a:bodyPr>
          <a:lstStyle/>
          <a:p>
            <a:pPr algn="just"/>
            <a:r>
              <a:rPr lang="ru-RU" sz="1600" b="1" dirty="0">
                <a:solidFill>
                  <a:srgbClr val="002060"/>
                </a:solidFill>
                <a:latin typeface="Times New Roman" panose="02020603050405020304" pitchFamily="18" charset="0"/>
                <a:cs typeface="Times New Roman" panose="02020603050405020304" pitchFamily="18" charset="0"/>
              </a:rPr>
              <a:t>Способ </a:t>
            </a:r>
            <a:r>
              <a:rPr lang="ru-RU" sz="1600" b="1" dirty="0" smtClean="0">
                <a:solidFill>
                  <a:srgbClr val="002060"/>
                </a:solidFill>
                <a:latin typeface="Times New Roman" panose="02020603050405020304" pitchFamily="18" charset="0"/>
                <a:cs typeface="Times New Roman" panose="02020603050405020304" pitchFamily="18" charset="0"/>
              </a:rPr>
              <a:t>III</a:t>
            </a:r>
          </a:p>
        </p:txBody>
      </p:sp>
      <p:sp>
        <p:nvSpPr>
          <p:cNvPr id="12" name="Прямоугольник 11"/>
          <p:cNvSpPr/>
          <p:nvPr/>
        </p:nvSpPr>
        <p:spPr>
          <a:xfrm>
            <a:off x="371117" y="3865207"/>
            <a:ext cx="5497028" cy="1323439"/>
          </a:xfrm>
          <a:prstGeom prst="rect">
            <a:avLst/>
          </a:prstGeom>
        </p:spPr>
        <p:txBody>
          <a:bodyPr wrap="square">
            <a:spAutoFit/>
          </a:bodyPr>
          <a:lstStyle/>
          <a:p>
            <a:r>
              <a:rPr lang="ru-RU" sz="1600" dirty="0">
                <a:solidFill>
                  <a:srgbClr val="002060"/>
                </a:solidFill>
                <a:latin typeface="Times New Roman" panose="02020603050405020304" pitchFamily="18" charset="0"/>
                <a:cs typeface="Times New Roman" panose="02020603050405020304" pitchFamily="18" charset="0"/>
              </a:rPr>
              <a:t>Квадратное уравнение преобразуют к </a:t>
            </a:r>
            <a:r>
              <a:rPr lang="ru-RU" sz="1600" dirty="0" smtClean="0">
                <a:solidFill>
                  <a:srgbClr val="002060"/>
                </a:solidFill>
                <a:latin typeface="Times New Roman" panose="02020603050405020304" pitchFamily="18" charset="0"/>
                <a:cs typeface="Times New Roman" panose="02020603050405020304" pitchFamily="18" charset="0"/>
              </a:rPr>
              <a:t>виду                          , </a:t>
            </a:r>
            <a:r>
              <a:rPr lang="ru-RU" sz="1600" dirty="0">
                <a:solidFill>
                  <a:srgbClr val="002060"/>
                </a:solidFill>
                <a:latin typeface="Times New Roman" panose="02020603050405020304" pitchFamily="18" charset="0"/>
                <a:cs typeface="Times New Roman" panose="02020603050405020304" pitchFamily="18" charset="0"/>
              </a:rPr>
              <a:t>строят график </a:t>
            </a:r>
            <a:r>
              <a:rPr lang="ru-RU" sz="1600" dirty="0" smtClean="0">
                <a:solidFill>
                  <a:srgbClr val="002060"/>
                </a:solidFill>
                <a:latin typeface="Times New Roman" panose="02020603050405020304" pitchFamily="18" charset="0"/>
                <a:cs typeface="Times New Roman" panose="02020603050405020304" pitchFamily="18" charset="0"/>
              </a:rPr>
              <a:t>функции                    (им </a:t>
            </a:r>
            <a:r>
              <a:rPr lang="ru-RU" sz="1600" dirty="0">
                <a:solidFill>
                  <a:srgbClr val="002060"/>
                </a:solidFill>
                <a:latin typeface="Times New Roman" panose="02020603050405020304" pitchFamily="18" charset="0"/>
                <a:cs typeface="Times New Roman" panose="02020603050405020304" pitchFamily="18" charset="0"/>
              </a:rPr>
              <a:t>является график </a:t>
            </a:r>
            <a:r>
              <a:rPr lang="ru-RU" sz="1600" dirty="0" smtClean="0">
                <a:solidFill>
                  <a:srgbClr val="002060"/>
                </a:solidFill>
                <a:latin typeface="Times New Roman" panose="02020603050405020304" pitchFamily="18" charset="0"/>
                <a:cs typeface="Times New Roman" panose="02020603050405020304" pitchFamily="18" charset="0"/>
              </a:rPr>
              <a:t>функции              , </a:t>
            </a:r>
            <a:r>
              <a:rPr lang="ru-RU" sz="1600" dirty="0">
                <a:solidFill>
                  <a:srgbClr val="002060"/>
                </a:solidFill>
                <a:latin typeface="Times New Roman" panose="02020603050405020304" pitchFamily="18" charset="0"/>
                <a:cs typeface="Times New Roman" panose="02020603050405020304" pitchFamily="18" charset="0"/>
              </a:rPr>
              <a:t>смещённый на c единиц масштаба вверх, если </a:t>
            </a:r>
            <a:r>
              <a:rPr lang="ru-RU" sz="1600" dirty="0" smtClean="0">
                <a:solidFill>
                  <a:srgbClr val="002060"/>
                </a:solidFill>
                <a:latin typeface="Times New Roman" panose="02020603050405020304" pitchFamily="18" charset="0"/>
                <a:cs typeface="Times New Roman" panose="02020603050405020304" pitchFamily="18" charset="0"/>
              </a:rPr>
              <a:t>этот коэффициент </a:t>
            </a:r>
            <a:r>
              <a:rPr lang="ru-RU" sz="1600" dirty="0">
                <a:solidFill>
                  <a:srgbClr val="002060"/>
                </a:solidFill>
                <a:latin typeface="Times New Roman" panose="02020603050405020304" pitchFamily="18" charset="0"/>
                <a:cs typeface="Times New Roman" panose="02020603050405020304" pitchFamily="18" charset="0"/>
              </a:rPr>
              <a:t>положителен, либо вниз если он отрицателен), </a:t>
            </a:r>
            <a:r>
              <a:rPr lang="ru-RU" sz="1600" dirty="0" smtClean="0">
                <a:solidFill>
                  <a:srgbClr val="002060"/>
                </a:solidFill>
                <a:latin typeface="Times New Roman" panose="02020603050405020304" pitchFamily="18" charset="0"/>
                <a:cs typeface="Times New Roman" panose="02020603050405020304" pitchFamily="18" charset="0"/>
              </a:rPr>
              <a:t>и                , </a:t>
            </a:r>
            <a:r>
              <a:rPr lang="ru-RU" sz="1600" dirty="0">
                <a:solidFill>
                  <a:srgbClr val="002060"/>
                </a:solidFill>
                <a:latin typeface="Times New Roman" panose="02020603050405020304" pitchFamily="18" charset="0"/>
                <a:cs typeface="Times New Roman" panose="02020603050405020304" pitchFamily="18" charset="0"/>
              </a:rPr>
              <a:t>находят абсциссы их общих точек.</a:t>
            </a:r>
          </a:p>
        </p:txBody>
      </p:sp>
      <p:pic>
        <p:nvPicPr>
          <p:cNvPr id="1045" name="Picture 21" descr="ax^2+c=-bx"/>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49489" y="3923873"/>
            <a:ext cx="116205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y=ax^2+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44482" y="4221088"/>
            <a:ext cx="942975" cy="209550"/>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y=ax^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3025" y="4440194"/>
            <a:ext cx="6096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y=-bx"/>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77732" y="4941168"/>
            <a:ext cx="666750" cy="171450"/>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Квадратное уравнение.gif"/>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5774701" y="3923873"/>
            <a:ext cx="2933833" cy="2457455"/>
          </a:xfrm>
          <a:prstGeom prst="rect">
            <a:avLst/>
          </a:prstGeom>
          <a:noFill/>
          <a:effectLst>
            <a:glow rad="1397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7952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23528" y="332656"/>
            <a:ext cx="8424936" cy="923330"/>
          </a:xfrm>
          <a:prstGeom prst="rect">
            <a:avLst/>
          </a:prstGeom>
          <a:noFill/>
        </p:spPr>
        <p:txBody>
          <a:bodyPr wrap="square" lIns="91440" tIns="45720" rIns="91440" bIns="45720">
            <a:spAutoFit/>
          </a:bodyPr>
          <a:lstStyle/>
          <a:p>
            <a:pPr algn="ctr"/>
            <a:r>
              <a:rPr lang="ru-RU" sz="5400" b="1" cap="none" spc="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8. Неравенства</a:t>
            </a:r>
            <a:endParaRPr lang="ru-RU" sz="5400" b="1" cap="none" spc="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23528" y="1255986"/>
            <a:ext cx="8424936" cy="1569660"/>
          </a:xfrm>
          <a:prstGeom prst="rect">
            <a:avLst/>
          </a:prstGeom>
        </p:spPr>
        <p:txBody>
          <a:bodyPr wrap="square">
            <a:spAutoFit/>
          </a:bodyPr>
          <a:lstStyle/>
          <a:p>
            <a:pPr algn="ctr"/>
            <a:endParaRPr lang="ru-RU" sz="2400" dirty="0" smtClean="0">
              <a:solidFill>
                <a:srgbClr val="002060"/>
              </a:solidFill>
              <a:latin typeface="Times New Roman" panose="02020603050405020304" pitchFamily="18" charset="0"/>
              <a:cs typeface="Times New Roman" panose="02020603050405020304" pitchFamily="18" charset="0"/>
            </a:endParaRPr>
          </a:p>
          <a:p>
            <a:pPr algn="ctr"/>
            <a:r>
              <a:rPr lang="ru-RU" sz="2400" dirty="0" smtClean="0">
                <a:solidFill>
                  <a:srgbClr val="002060"/>
                </a:solidFill>
                <a:latin typeface="Times New Roman" panose="02020603050405020304" pitchFamily="18" charset="0"/>
                <a:cs typeface="Times New Roman" panose="02020603050405020304" pitchFamily="18" charset="0"/>
              </a:rPr>
              <a:t>Неравенство </a:t>
            </a:r>
            <a:r>
              <a:rPr lang="ru-RU" sz="2400" dirty="0">
                <a:solidFill>
                  <a:srgbClr val="002060"/>
                </a:solidFill>
                <a:latin typeface="Times New Roman" panose="02020603050405020304" pitchFamily="18" charset="0"/>
                <a:cs typeface="Times New Roman" panose="02020603050405020304" pitchFamily="18" charset="0"/>
              </a:rPr>
              <a:t>- утверждение об относительной величине или порядке двух объектов, или о том, что они просто не одинаковы.</a:t>
            </a:r>
          </a:p>
        </p:txBody>
      </p:sp>
      <p:pic>
        <p:nvPicPr>
          <p:cNvPr id="5" name="Рисунок 4" descr="http://im0-tub-ru.yandex.net/i?id=217567985-66-72&amp;n=2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708920"/>
            <a:ext cx="2520280" cy="1872208"/>
          </a:xfrm>
          <a:prstGeom prst="rect">
            <a:avLst/>
          </a:prstGeom>
          <a:noFill/>
          <a:ln>
            <a:noFill/>
          </a:ln>
          <a:effectLst>
            <a:glow rad="139700">
              <a:schemeClr val="accent1">
                <a:satMod val="175000"/>
                <a:alpha val="40000"/>
              </a:schemeClr>
            </a:glow>
          </a:effectLst>
        </p:spPr>
      </p:pic>
      <p:pic>
        <p:nvPicPr>
          <p:cNvPr id="6" name="Рисунок 5" descr="http://im2-tub-ru.yandex.net/i?id=542302134-54-72&amp;n=21"/>
          <p:cNvPicPr/>
          <p:nvPr/>
        </p:nvPicPr>
        <p:blipFill>
          <a:blip r:embed="rId4">
            <a:extLst>
              <a:ext uri="{28A0092B-C50C-407E-A947-70E740481C1C}">
                <a14:useLocalDpi xmlns:a14="http://schemas.microsoft.com/office/drawing/2010/main" val="0"/>
              </a:ext>
            </a:extLst>
          </a:blip>
          <a:srcRect/>
          <a:stretch>
            <a:fillRect/>
          </a:stretch>
        </p:blipFill>
        <p:spPr bwMode="auto">
          <a:xfrm>
            <a:off x="3285564" y="4581128"/>
            <a:ext cx="2500866" cy="1593468"/>
          </a:xfrm>
          <a:prstGeom prst="rect">
            <a:avLst/>
          </a:prstGeom>
          <a:noFill/>
          <a:ln>
            <a:noFill/>
          </a:ln>
          <a:effectLst>
            <a:glow rad="139700">
              <a:schemeClr val="accent1">
                <a:satMod val="175000"/>
                <a:alpha val="40000"/>
              </a:schemeClr>
            </a:glow>
          </a:effectLst>
        </p:spPr>
      </p:pic>
      <p:pic>
        <p:nvPicPr>
          <p:cNvPr id="7" name="Рисунок 6" descr="http://im0-tub-ru.yandex.net/i?id=431722718-53-72&amp;n=21"/>
          <p:cNvPicPr/>
          <p:nvPr/>
        </p:nvPicPr>
        <p:blipFill>
          <a:blip r:embed="rId5">
            <a:extLst>
              <a:ext uri="{28A0092B-C50C-407E-A947-70E740481C1C}">
                <a14:useLocalDpi xmlns:a14="http://schemas.microsoft.com/office/drawing/2010/main" val="0"/>
              </a:ext>
            </a:extLst>
          </a:blip>
          <a:srcRect/>
          <a:stretch>
            <a:fillRect/>
          </a:stretch>
        </p:blipFill>
        <p:spPr bwMode="auto">
          <a:xfrm>
            <a:off x="5786430" y="2825646"/>
            <a:ext cx="2825422" cy="1755482"/>
          </a:xfrm>
          <a:prstGeom prst="rect">
            <a:avLst/>
          </a:prstGeom>
          <a:noFill/>
          <a:ln>
            <a:noFill/>
          </a:ln>
          <a:effectLst>
            <a:glow rad="139700">
              <a:schemeClr val="accent1">
                <a:satMod val="175000"/>
                <a:alpha val="40000"/>
              </a:schemeClr>
            </a:glow>
          </a:effectLst>
        </p:spPr>
      </p:pic>
      <p:sp>
        <p:nvSpPr>
          <p:cNvPr id="8" name="TextBox 7"/>
          <p:cNvSpPr txBox="1"/>
          <p:nvPr/>
        </p:nvSpPr>
        <p:spPr>
          <a:xfrm>
            <a:off x="8692253" y="6436267"/>
            <a:ext cx="418704" cy="369332"/>
          </a:xfrm>
          <a:prstGeom prst="rect">
            <a:avLst/>
          </a:prstGeom>
          <a:noFill/>
        </p:spPr>
        <p:txBody>
          <a:bodyPr wrap="none" rtlCol="0">
            <a:spAutoFit/>
          </a:bodyPr>
          <a:lstStyle/>
          <a:p>
            <a:r>
              <a:rPr lang="ru-RU" dirty="0" smtClean="0"/>
              <a:t>58</a:t>
            </a:r>
            <a:endParaRPr lang="ru-RU" dirty="0"/>
          </a:p>
        </p:txBody>
      </p:sp>
    </p:spTree>
    <p:extLst>
      <p:ext uri="{BB962C8B-B14F-4D97-AF65-F5344CB8AC3E}">
        <p14:creationId xmlns:p14="http://schemas.microsoft.com/office/powerpoint/2010/main" val="558254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476672"/>
            <a:ext cx="4176464" cy="584775"/>
          </a:xfrm>
          <a:prstGeom prst="rect">
            <a:avLst/>
          </a:prstGeom>
        </p:spPr>
        <p:txBody>
          <a:bodyPr wrap="square">
            <a:spAutoFit/>
          </a:bodyPr>
          <a:lstStyle/>
          <a:p>
            <a:r>
              <a:rPr lang="ru-RU" sz="3200" b="1" dirty="0">
                <a:solidFill>
                  <a:schemeClr val="tx2">
                    <a:lumMod val="75000"/>
                  </a:schemeClr>
                </a:solidFill>
                <a:latin typeface="Times New Roman" panose="02020603050405020304" pitchFamily="18" charset="0"/>
                <a:cs typeface="Times New Roman" panose="02020603050405020304" pitchFamily="18" charset="0"/>
              </a:rPr>
              <a:t>Разделы математики </a:t>
            </a:r>
          </a:p>
        </p:txBody>
      </p:sp>
      <p:sp>
        <p:nvSpPr>
          <p:cNvPr id="4" name="Прямоугольник 3"/>
          <p:cNvSpPr/>
          <p:nvPr/>
        </p:nvSpPr>
        <p:spPr>
          <a:xfrm>
            <a:off x="899592" y="1556792"/>
            <a:ext cx="7776864" cy="3046988"/>
          </a:xfrm>
          <a:prstGeom prst="rect">
            <a:avLst/>
          </a:prstGeom>
        </p:spPr>
        <p:txBody>
          <a:bodyPr wrap="square">
            <a:spAutoFit/>
          </a:bodyPr>
          <a:lstStyle/>
          <a:p>
            <a:pPr marL="285750" lvl="0" indent="-285750">
              <a:lnSpc>
                <a:spcPct val="200000"/>
              </a:lnSpc>
              <a:buFont typeface="Wingdings" panose="05000000000000000000" pitchFamily="2" charset="2"/>
              <a:buChar char="§"/>
            </a:pPr>
            <a:r>
              <a:rPr lang="ru-RU" sz="2400" b="1" dirty="0">
                <a:solidFill>
                  <a:srgbClr val="0070C0"/>
                </a:solidFill>
                <a:latin typeface="Times New Roman" panose="02020603050405020304" pitchFamily="18" charset="0"/>
                <a:cs typeface="Times New Roman" panose="02020603050405020304" pitchFamily="18" charset="0"/>
                <a:hlinkClick r:id="rId3" tooltip="Арифметика"/>
              </a:rPr>
              <a:t>арифметика</a:t>
            </a:r>
            <a:r>
              <a:rPr lang="ru-RU" sz="2400" b="1" dirty="0">
                <a:solidFill>
                  <a:srgbClr val="0070C0"/>
                </a:solidFill>
                <a:latin typeface="Times New Roman" panose="02020603050405020304" pitchFamily="18" charset="0"/>
                <a:cs typeface="Times New Roman" panose="02020603050405020304" pitchFamily="18" charset="0"/>
              </a:rPr>
              <a:t>,</a:t>
            </a:r>
          </a:p>
          <a:p>
            <a:pPr marL="285750" lvl="0" indent="-285750">
              <a:lnSpc>
                <a:spcPct val="200000"/>
              </a:lnSpc>
              <a:buFont typeface="Wingdings" panose="05000000000000000000" pitchFamily="2" charset="2"/>
              <a:buChar char="§"/>
            </a:pPr>
            <a:r>
              <a:rPr lang="ru-RU" sz="2400" b="1" dirty="0">
                <a:solidFill>
                  <a:srgbClr val="0070C0"/>
                </a:solidFill>
                <a:latin typeface="Times New Roman" panose="02020603050405020304" pitchFamily="18" charset="0"/>
                <a:cs typeface="Times New Roman" panose="02020603050405020304" pitchFamily="18" charset="0"/>
                <a:hlinkClick r:id="rId4" tooltip="Элементарная алгебра"/>
              </a:rPr>
              <a:t>элементарная алгебра</a:t>
            </a:r>
            <a:endParaRPr lang="ru-RU" sz="2400" b="1" dirty="0">
              <a:solidFill>
                <a:srgbClr val="0070C0"/>
              </a:solidFill>
              <a:latin typeface="Times New Roman" panose="02020603050405020304" pitchFamily="18" charset="0"/>
              <a:cs typeface="Times New Roman" panose="02020603050405020304" pitchFamily="18" charset="0"/>
            </a:endParaRPr>
          </a:p>
          <a:p>
            <a:pPr marL="285750" lvl="0" indent="-285750">
              <a:lnSpc>
                <a:spcPct val="200000"/>
              </a:lnSpc>
              <a:buFont typeface="Wingdings" panose="05000000000000000000" pitchFamily="2" charset="2"/>
              <a:buChar char="§"/>
            </a:pPr>
            <a:r>
              <a:rPr lang="ru-RU" sz="2400" b="1" dirty="0">
                <a:solidFill>
                  <a:schemeClr val="tx2">
                    <a:lumMod val="75000"/>
                  </a:schemeClr>
                </a:solidFill>
                <a:latin typeface="Times New Roman" panose="02020603050405020304" pitchFamily="18" charset="0"/>
                <a:cs typeface="Times New Roman" panose="02020603050405020304" pitchFamily="18" charset="0"/>
                <a:hlinkClick r:id="rId5" tooltip="Элементарная геометрия"/>
              </a:rPr>
              <a:t>элементарная геометрия</a:t>
            </a:r>
            <a:r>
              <a:rPr lang="ru-RU" sz="2400" b="1" dirty="0">
                <a:solidFill>
                  <a:schemeClr val="tx2">
                    <a:lumMod val="75000"/>
                  </a:schemeClr>
                </a:solidFill>
                <a:latin typeface="Times New Roman" panose="02020603050405020304" pitchFamily="18" charset="0"/>
                <a:cs typeface="Times New Roman" panose="02020603050405020304" pitchFamily="18" charset="0"/>
              </a:rPr>
              <a:t> </a:t>
            </a:r>
          </a:p>
          <a:p>
            <a:pPr marL="285750" lvl="0" indent="-285750">
              <a:lnSpc>
                <a:spcPct val="200000"/>
              </a:lnSpc>
              <a:buFont typeface="Wingdings" panose="05000000000000000000" pitchFamily="2" charset="2"/>
              <a:buChar char="§"/>
            </a:pPr>
            <a:r>
              <a:rPr lang="ru-RU" sz="2400" b="1" u="sng" dirty="0">
                <a:solidFill>
                  <a:srgbClr val="0070C0"/>
                </a:solidFill>
                <a:latin typeface="Times New Roman" panose="02020603050405020304" pitchFamily="18" charset="0"/>
                <a:cs typeface="Times New Roman" panose="02020603050405020304" pitchFamily="18" charset="0"/>
              </a:rPr>
              <a:t>теория элементарных функций и элементы анализа</a:t>
            </a:r>
          </a:p>
        </p:txBody>
      </p:sp>
      <p:sp>
        <p:nvSpPr>
          <p:cNvPr id="5" name="TextBox 4"/>
          <p:cNvSpPr txBox="1"/>
          <p:nvPr/>
        </p:nvSpPr>
        <p:spPr>
          <a:xfrm>
            <a:off x="8676456" y="6309320"/>
            <a:ext cx="360041" cy="369332"/>
          </a:xfrm>
          <a:prstGeom prst="rect">
            <a:avLst/>
          </a:prstGeom>
          <a:noFill/>
        </p:spPr>
        <p:txBody>
          <a:bodyPr wrap="square" rtlCol="0">
            <a:spAutoFit/>
          </a:bodyPr>
          <a:lstStyle/>
          <a:p>
            <a:r>
              <a:rPr lang="ru-RU" dirty="0"/>
              <a:t>5</a:t>
            </a:r>
          </a:p>
        </p:txBody>
      </p:sp>
    </p:spTree>
    <p:extLst>
      <p:ext uri="{BB962C8B-B14F-4D97-AF65-F5344CB8AC3E}">
        <p14:creationId xmlns:p14="http://schemas.microsoft.com/office/powerpoint/2010/main" val="39067149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23528" y="332656"/>
            <a:ext cx="8424936" cy="923330"/>
          </a:xfrm>
          <a:prstGeom prst="rect">
            <a:avLst/>
          </a:prstGeom>
          <a:noFill/>
        </p:spPr>
        <p:txBody>
          <a:bodyPr wrap="square" lIns="91440" tIns="45720" rIns="91440" bIns="45720">
            <a:spAutoFit/>
          </a:bodyPr>
          <a:lstStyle/>
          <a:p>
            <a:pPr algn="ctr"/>
            <a:r>
              <a:rPr lang="ru-RU" sz="5400" b="1" cap="none" spc="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8.1. Типы неравенств</a:t>
            </a:r>
            <a:endParaRPr lang="ru-RU" sz="5400" b="1" cap="none" spc="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23528" y="1255987"/>
            <a:ext cx="8424936" cy="5493812"/>
          </a:xfrm>
          <a:prstGeom prst="rect">
            <a:avLst/>
          </a:prstGeom>
        </p:spPr>
        <p:txBody>
          <a:bodyPr wrap="square">
            <a:spAutoFit/>
          </a:bodyPr>
          <a:lstStyle/>
          <a:p>
            <a:pPr algn="just"/>
            <a:r>
              <a:rPr lang="ru-RU" sz="1500" dirty="0">
                <a:solidFill>
                  <a:srgbClr val="002060"/>
                </a:solidFill>
                <a:latin typeface="Times New Roman" panose="02020603050405020304" pitchFamily="18" charset="0"/>
                <a:cs typeface="Times New Roman" panose="02020603050405020304" pitchFamily="18" charset="0"/>
              </a:rPr>
              <a:t>•</a:t>
            </a:r>
            <a:r>
              <a:rPr lang="ru-RU" dirty="0">
                <a:solidFill>
                  <a:srgbClr val="002060"/>
                </a:solidFill>
              </a:rPr>
              <a:t>	</a:t>
            </a:r>
            <a:r>
              <a:rPr lang="ru-RU" sz="1500" dirty="0">
                <a:solidFill>
                  <a:srgbClr val="002060"/>
                </a:solidFill>
                <a:latin typeface="Times New Roman" panose="02020603050405020304" pitchFamily="18" charset="0"/>
                <a:cs typeface="Times New Roman" panose="02020603050405020304" pitchFamily="18" charset="0"/>
              </a:rPr>
              <a:t>запись   означает, что a меньше, чем b;</a:t>
            </a:r>
          </a:p>
          <a:p>
            <a:pPr algn="just"/>
            <a:r>
              <a:rPr lang="ru-RU" sz="1500" dirty="0">
                <a:solidFill>
                  <a:srgbClr val="002060"/>
                </a:solidFill>
                <a:latin typeface="Times New Roman" panose="02020603050405020304" pitchFamily="18" charset="0"/>
                <a:cs typeface="Times New Roman" panose="02020603050405020304" pitchFamily="18" charset="0"/>
              </a:rPr>
              <a:t>•	запись   означает, что a больше, чем b.</a:t>
            </a:r>
          </a:p>
          <a:p>
            <a:pPr algn="just"/>
            <a:r>
              <a:rPr lang="ru-RU" sz="1500" dirty="0">
                <a:solidFill>
                  <a:srgbClr val="002060"/>
                </a:solidFill>
                <a:latin typeface="Times New Roman" panose="02020603050405020304" pitchFamily="18" charset="0"/>
                <a:cs typeface="Times New Roman" panose="02020603050405020304" pitchFamily="18" charset="0"/>
              </a:rPr>
              <a:t>•	запись   означает, что a не равно b.</a:t>
            </a:r>
          </a:p>
          <a:p>
            <a:pPr algn="just"/>
            <a:r>
              <a:rPr lang="ru-RU" sz="1500" dirty="0">
                <a:solidFill>
                  <a:srgbClr val="002060"/>
                </a:solidFill>
                <a:latin typeface="Times New Roman" panose="02020603050405020304" pitchFamily="18" charset="0"/>
                <a:cs typeface="Times New Roman" panose="02020603050405020304" pitchFamily="18" charset="0"/>
              </a:rPr>
              <a:t>Эти математические отношения называются строгим неравенством. В противоположность им нестрогие неравенства означают следующее:</a:t>
            </a:r>
          </a:p>
          <a:p>
            <a:pPr algn="just"/>
            <a:r>
              <a:rPr lang="ru-RU" sz="1500" dirty="0">
                <a:solidFill>
                  <a:srgbClr val="002060"/>
                </a:solidFill>
                <a:latin typeface="Times New Roman" panose="02020603050405020304" pitchFamily="18" charset="0"/>
                <a:cs typeface="Times New Roman" panose="02020603050405020304" pitchFamily="18" charset="0"/>
              </a:rPr>
              <a:t>•	запись   означает, что a меньше либо равно b;</a:t>
            </a:r>
          </a:p>
          <a:p>
            <a:pPr algn="just"/>
            <a:r>
              <a:rPr lang="ru-RU" sz="1500" dirty="0">
                <a:solidFill>
                  <a:srgbClr val="002060"/>
                </a:solidFill>
                <a:latin typeface="Times New Roman" panose="02020603050405020304" pitchFamily="18" charset="0"/>
                <a:cs typeface="Times New Roman" panose="02020603050405020304" pitchFamily="18" charset="0"/>
              </a:rPr>
              <a:t>•	запись   означает, что a больше либо равно b.</a:t>
            </a:r>
          </a:p>
          <a:p>
            <a:pPr algn="just"/>
            <a:r>
              <a:rPr lang="ru-RU" sz="1500" dirty="0">
                <a:solidFill>
                  <a:srgbClr val="002060"/>
                </a:solidFill>
                <a:latin typeface="Times New Roman" panose="02020603050405020304" pitchFamily="18" charset="0"/>
                <a:cs typeface="Times New Roman" panose="02020603050405020304" pitchFamily="18" charset="0"/>
              </a:rPr>
              <a:t>Кроме того, иногда требуется показать, что одна из величин много больше другой, обычно на несколько порядков:</a:t>
            </a:r>
          </a:p>
          <a:p>
            <a:pPr algn="just"/>
            <a:r>
              <a:rPr lang="ru-RU" sz="1500" dirty="0">
                <a:solidFill>
                  <a:srgbClr val="002060"/>
                </a:solidFill>
                <a:latin typeface="Times New Roman" panose="02020603050405020304" pitchFamily="18" charset="0"/>
                <a:cs typeface="Times New Roman" panose="02020603050405020304" pitchFamily="18" charset="0"/>
              </a:rPr>
              <a:t>•	запись   означает, что a намного больше b.</a:t>
            </a:r>
          </a:p>
          <a:p>
            <a:pPr algn="just"/>
            <a:r>
              <a:rPr lang="ru-RU" sz="1500" dirty="0">
                <a:solidFill>
                  <a:srgbClr val="002060"/>
                </a:solidFill>
                <a:latin typeface="Times New Roman" panose="02020603050405020304" pitchFamily="18" charset="0"/>
                <a:cs typeface="Times New Roman" panose="02020603050405020304" pitchFamily="18" charset="0"/>
              </a:rPr>
              <a:t>Иногда не требуется знать результат и тогда можно определить формальное неравенство как два числа или алгебраических выражения, соединённые знаками &gt;,&lt;,≠.</a:t>
            </a:r>
          </a:p>
          <a:p>
            <a:pPr algn="just"/>
            <a:r>
              <a:rPr lang="ru-RU" sz="1500" dirty="0">
                <a:solidFill>
                  <a:srgbClr val="002060"/>
                </a:solidFill>
                <a:latin typeface="Times New Roman" panose="02020603050405020304" pitchFamily="18" charset="0"/>
                <a:cs typeface="Times New Roman" panose="02020603050405020304" pitchFamily="18" charset="0"/>
              </a:rPr>
              <a:t>Неравенство называется точным, если его нельзя улучшить.</a:t>
            </a:r>
          </a:p>
          <a:p>
            <a:pPr algn="just"/>
            <a:r>
              <a:rPr lang="ru-RU" sz="1500" dirty="0" smtClean="0">
                <a:solidFill>
                  <a:srgbClr val="002060"/>
                </a:solidFill>
                <a:latin typeface="Times New Roman" panose="02020603050405020304" pitchFamily="18" charset="0"/>
                <a:cs typeface="Times New Roman" panose="02020603050405020304" pitchFamily="18" charset="0"/>
              </a:rPr>
              <a:t>• Например                                       является </a:t>
            </a:r>
            <a:r>
              <a:rPr lang="ru-RU" sz="1500" dirty="0">
                <a:solidFill>
                  <a:srgbClr val="002060"/>
                </a:solidFill>
                <a:latin typeface="Times New Roman" panose="02020603050405020304" pitchFamily="18" charset="0"/>
                <a:cs typeface="Times New Roman" panose="02020603050405020304" pitchFamily="18" charset="0"/>
              </a:rPr>
              <a:t>точным, а   </a:t>
            </a:r>
            <a:r>
              <a:rPr lang="ru-RU" sz="1500" dirty="0" smtClean="0">
                <a:solidFill>
                  <a:srgbClr val="002060"/>
                </a:solidFill>
                <a:latin typeface="Times New Roman" panose="02020603050405020304" pitchFamily="18" charset="0"/>
                <a:cs typeface="Times New Roman" panose="02020603050405020304" pitchFamily="18" charset="0"/>
              </a:rPr>
              <a:t>                                      нет</a:t>
            </a:r>
            <a:r>
              <a:rPr lang="ru-RU" sz="1500" dirty="0">
                <a:solidFill>
                  <a:srgbClr val="002060"/>
                </a:solidFill>
                <a:latin typeface="Times New Roman" panose="02020603050405020304" pitchFamily="18" charset="0"/>
                <a:cs typeface="Times New Roman" panose="02020603050405020304" pitchFamily="18" charset="0"/>
              </a:rPr>
              <a:t>.</a:t>
            </a:r>
          </a:p>
          <a:p>
            <a:pPr algn="just"/>
            <a:r>
              <a:rPr lang="ru-RU" sz="1500" dirty="0">
                <a:solidFill>
                  <a:srgbClr val="002060"/>
                </a:solidFill>
                <a:latin typeface="Times New Roman" panose="02020603050405020304" pitchFamily="18" charset="0"/>
                <a:cs typeface="Times New Roman" panose="02020603050405020304" pitchFamily="18" charset="0"/>
              </a:rPr>
              <a:t>Неравенства, содержащие неизвестные величины, подразделяются на</a:t>
            </a:r>
            <a:r>
              <a:rPr lang="ru-RU" sz="1500" dirty="0" smtClean="0">
                <a:solidFill>
                  <a:srgbClr val="002060"/>
                </a:solidFill>
                <a:latin typeface="Times New Roman" panose="02020603050405020304" pitchFamily="18" charset="0"/>
                <a:cs typeface="Times New Roman" panose="02020603050405020304" pitchFamily="18" charset="0"/>
              </a:rPr>
              <a:t>:</a:t>
            </a:r>
            <a:endParaRPr lang="ru-RU" sz="1500" dirty="0">
              <a:solidFill>
                <a:srgbClr val="002060"/>
              </a:solidFill>
              <a:latin typeface="Times New Roman" panose="02020603050405020304" pitchFamily="18" charset="0"/>
              <a:cs typeface="Times New Roman" panose="02020603050405020304" pitchFamily="18" charset="0"/>
            </a:endParaRPr>
          </a:p>
          <a:p>
            <a:pPr algn="just"/>
            <a:r>
              <a:rPr lang="ru-RU" sz="1500" dirty="0" smtClean="0">
                <a:solidFill>
                  <a:srgbClr val="002060"/>
                </a:solidFill>
                <a:latin typeface="Times New Roman" panose="02020603050405020304" pitchFamily="18" charset="0"/>
                <a:cs typeface="Times New Roman" panose="02020603050405020304" pitchFamily="18" charset="0"/>
              </a:rPr>
              <a:t>• алгебраические</a:t>
            </a:r>
            <a:endParaRPr lang="ru-RU" sz="1500" dirty="0">
              <a:solidFill>
                <a:srgbClr val="002060"/>
              </a:solidFill>
              <a:latin typeface="Times New Roman" panose="02020603050405020304" pitchFamily="18" charset="0"/>
              <a:cs typeface="Times New Roman" panose="02020603050405020304" pitchFamily="18" charset="0"/>
            </a:endParaRPr>
          </a:p>
          <a:p>
            <a:pPr algn="just"/>
            <a:r>
              <a:rPr lang="ru-RU" sz="1500" dirty="0" smtClean="0">
                <a:solidFill>
                  <a:srgbClr val="002060"/>
                </a:solidFill>
                <a:latin typeface="Times New Roman" panose="02020603050405020304" pitchFamily="18" charset="0"/>
                <a:cs typeface="Times New Roman" panose="02020603050405020304" pitchFamily="18" charset="0"/>
              </a:rPr>
              <a:t>• трансцендентные</a:t>
            </a:r>
            <a:endParaRPr lang="ru-RU" sz="1500" dirty="0">
              <a:solidFill>
                <a:srgbClr val="002060"/>
              </a:solidFill>
              <a:latin typeface="Times New Roman" panose="02020603050405020304" pitchFamily="18" charset="0"/>
              <a:cs typeface="Times New Roman" panose="02020603050405020304" pitchFamily="18" charset="0"/>
            </a:endParaRPr>
          </a:p>
          <a:p>
            <a:pPr algn="just"/>
            <a:r>
              <a:rPr lang="ru-RU" sz="1500" dirty="0">
                <a:solidFill>
                  <a:srgbClr val="002060"/>
                </a:solidFill>
                <a:latin typeface="Times New Roman" panose="02020603050405020304" pitchFamily="18" charset="0"/>
                <a:cs typeface="Times New Roman" panose="02020603050405020304" pitchFamily="18" charset="0"/>
              </a:rPr>
              <a:t>Алгебраические неравенства подразделяются на неравенства первой, второй, и т. д. степени.</a:t>
            </a:r>
          </a:p>
          <a:p>
            <a:pPr algn="just"/>
            <a:r>
              <a:rPr lang="ru-RU" sz="1500" dirty="0">
                <a:solidFill>
                  <a:srgbClr val="002060"/>
                </a:solidFill>
                <a:latin typeface="Times New Roman" panose="02020603050405020304" pitchFamily="18" charset="0"/>
                <a:cs typeface="Times New Roman" panose="02020603050405020304" pitchFamily="18" charset="0"/>
              </a:rPr>
              <a:t>Пример:</a:t>
            </a:r>
          </a:p>
          <a:p>
            <a:pPr algn="just"/>
            <a:r>
              <a:rPr lang="ru-RU" sz="1500" dirty="0">
                <a:solidFill>
                  <a:srgbClr val="002060"/>
                </a:solidFill>
                <a:latin typeface="Times New Roman" panose="02020603050405020304" pitchFamily="18" charset="0"/>
                <a:cs typeface="Times New Roman" panose="02020603050405020304" pitchFamily="18" charset="0"/>
              </a:rPr>
              <a:t>Неравенство  </a:t>
            </a:r>
            <a:r>
              <a:rPr lang="ru-RU" sz="1500" dirty="0" smtClean="0">
                <a:solidFill>
                  <a:srgbClr val="002060"/>
                </a:solidFill>
                <a:latin typeface="Times New Roman" panose="02020603050405020304" pitchFamily="18" charset="0"/>
                <a:cs typeface="Times New Roman" panose="02020603050405020304" pitchFamily="18" charset="0"/>
              </a:rPr>
              <a:t>                   — </a:t>
            </a:r>
            <a:r>
              <a:rPr lang="ru-RU" sz="1500" dirty="0">
                <a:solidFill>
                  <a:srgbClr val="002060"/>
                </a:solidFill>
                <a:latin typeface="Times New Roman" panose="02020603050405020304" pitchFamily="18" charset="0"/>
                <a:cs typeface="Times New Roman" panose="02020603050405020304" pitchFamily="18" charset="0"/>
              </a:rPr>
              <a:t>алгебраическое, первой степени.</a:t>
            </a:r>
          </a:p>
          <a:p>
            <a:pPr algn="just"/>
            <a:r>
              <a:rPr lang="ru-RU" sz="1500" dirty="0">
                <a:solidFill>
                  <a:srgbClr val="002060"/>
                </a:solidFill>
                <a:latin typeface="Times New Roman" panose="02020603050405020304" pitchFamily="18" charset="0"/>
                <a:cs typeface="Times New Roman" panose="02020603050405020304" pitchFamily="18" charset="0"/>
              </a:rPr>
              <a:t>Неравенство   </a:t>
            </a:r>
            <a:r>
              <a:rPr lang="ru-RU" sz="1500" dirty="0" smtClean="0">
                <a:solidFill>
                  <a:srgbClr val="002060"/>
                </a:solidFill>
                <a:latin typeface="Times New Roman" panose="02020603050405020304" pitchFamily="18" charset="0"/>
                <a:cs typeface="Times New Roman" panose="02020603050405020304" pitchFamily="18" charset="0"/>
              </a:rPr>
              <a:t>                             — </a:t>
            </a:r>
            <a:r>
              <a:rPr lang="ru-RU" sz="1500" dirty="0">
                <a:solidFill>
                  <a:srgbClr val="002060"/>
                </a:solidFill>
                <a:latin typeface="Times New Roman" panose="02020603050405020304" pitchFamily="18" charset="0"/>
                <a:cs typeface="Times New Roman" panose="02020603050405020304" pitchFamily="18" charset="0"/>
              </a:rPr>
              <a:t>алгебраическое, второй степени.</a:t>
            </a:r>
          </a:p>
          <a:p>
            <a:pPr algn="just"/>
            <a:r>
              <a:rPr lang="ru-RU" sz="1500" dirty="0">
                <a:solidFill>
                  <a:srgbClr val="002060"/>
                </a:solidFill>
                <a:latin typeface="Times New Roman" panose="02020603050405020304" pitchFamily="18" charset="0"/>
                <a:cs typeface="Times New Roman" panose="02020603050405020304" pitchFamily="18" charset="0"/>
              </a:rPr>
              <a:t>Неравенство  </a:t>
            </a:r>
            <a:r>
              <a:rPr lang="ru-RU" sz="1500" dirty="0" smtClean="0">
                <a:solidFill>
                  <a:srgbClr val="002060"/>
                </a:solidFill>
                <a:latin typeface="Times New Roman" panose="02020603050405020304" pitchFamily="18" charset="0"/>
                <a:cs typeface="Times New Roman" panose="02020603050405020304" pitchFamily="18" charset="0"/>
              </a:rPr>
              <a:t>                   </a:t>
            </a:r>
            <a:r>
              <a:rPr lang="ru-RU" sz="1500" dirty="0">
                <a:solidFill>
                  <a:srgbClr val="002060"/>
                </a:solidFill>
                <a:latin typeface="Times New Roman" panose="02020603050405020304" pitchFamily="18" charset="0"/>
                <a:cs typeface="Times New Roman" panose="02020603050405020304" pitchFamily="18" charset="0"/>
              </a:rPr>
              <a:t>— трансцендентное.</a:t>
            </a:r>
          </a:p>
          <a:p>
            <a:endParaRPr lang="ru-RU" dirty="0"/>
          </a:p>
        </p:txBody>
      </p:sp>
      <p:pic>
        <p:nvPicPr>
          <p:cNvPr id="5" name="Рисунок 4" descr="a&lt;b"/>
          <p:cNvPicPr/>
          <p:nvPr/>
        </p:nvPicPr>
        <p:blipFill>
          <a:blip r:embed="rId3">
            <a:extLst>
              <a:ext uri="{28A0092B-C50C-407E-A947-70E740481C1C}">
                <a14:useLocalDpi xmlns:a14="http://schemas.microsoft.com/office/drawing/2010/main" val="0"/>
              </a:ext>
            </a:extLst>
          </a:blip>
          <a:srcRect/>
          <a:stretch>
            <a:fillRect/>
          </a:stretch>
        </p:blipFill>
        <p:spPr bwMode="auto">
          <a:xfrm>
            <a:off x="683568" y="1340768"/>
            <a:ext cx="437515" cy="135255"/>
          </a:xfrm>
          <a:prstGeom prst="rect">
            <a:avLst/>
          </a:prstGeom>
          <a:noFill/>
          <a:ln>
            <a:noFill/>
          </a:ln>
        </p:spPr>
      </p:pic>
      <p:pic>
        <p:nvPicPr>
          <p:cNvPr id="6" name="Рисунок 5" descr="a&gt;b"/>
          <p:cNvPicPr/>
          <p:nvPr/>
        </p:nvPicPr>
        <p:blipFill>
          <a:blip r:embed="rId4">
            <a:extLst>
              <a:ext uri="{28A0092B-C50C-407E-A947-70E740481C1C}">
                <a14:useLocalDpi xmlns:a14="http://schemas.microsoft.com/office/drawing/2010/main" val="0"/>
              </a:ext>
            </a:extLst>
          </a:blip>
          <a:srcRect/>
          <a:stretch>
            <a:fillRect/>
          </a:stretch>
        </p:blipFill>
        <p:spPr bwMode="auto">
          <a:xfrm>
            <a:off x="683568" y="1628800"/>
            <a:ext cx="437515" cy="135255"/>
          </a:xfrm>
          <a:prstGeom prst="rect">
            <a:avLst/>
          </a:prstGeom>
          <a:noFill/>
          <a:ln>
            <a:noFill/>
          </a:ln>
        </p:spPr>
      </p:pic>
      <p:pic>
        <p:nvPicPr>
          <p:cNvPr id="7" name="Рисунок 6" descr="a\neq b"/>
          <p:cNvPicPr/>
          <p:nvPr/>
        </p:nvPicPr>
        <p:blipFill>
          <a:blip r:embed="rId5">
            <a:extLst>
              <a:ext uri="{28A0092B-C50C-407E-A947-70E740481C1C}">
                <a14:useLocalDpi xmlns:a14="http://schemas.microsoft.com/office/drawing/2010/main" val="0"/>
              </a:ext>
            </a:extLst>
          </a:blip>
          <a:srcRect/>
          <a:stretch>
            <a:fillRect/>
          </a:stretch>
        </p:blipFill>
        <p:spPr bwMode="auto">
          <a:xfrm>
            <a:off x="683568" y="1849883"/>
            <a:ext cx="437515" cy="191135"/>
          </a:xfrm>
          <a:prstGeom prst="rect">
            <a:avLst/>
          </a:prstGeom>
          <a:noFill/>
          <a:ln>
            <a:noFill/>
          </a:ln>
        </p:spPr>
      </p:pic>
      <p:pic>
        <p:nvPicPr>
          <p:cNvPr id="8" name="Рисунок 7" descr="a\leqslant b"/>
          <p:cNvPicPr/>
          <p:nvPr/>
        </p:nvPicPr>
        <p:blipFill>
          <a:blip r:embed="rId6">
            <a:extLst>
              <a:ext uri="{28A0092B-C50C-407E-A947-70E740481C1C}">
                <a14:useLocalDpi xmlns:a14="http://schemas.microsoft.com/office/drawing/2010/main" val="0"/>
              </a:ext>
            </a:extLst>
          </a:blip>
          <a:srcRect/>
          <a:stretch>
            <a:fillRect/>
          </a:stretch>
        </p:blipFill>
        <p:spPr bwMode="auto">
          <a:xfrm>
            <a:off x="683568" y="2564904"/>
            <a:ext cx="437515" cy="158750"/>
          </a:xfrm>
          <a:prstGeom prst="rect">
            <a:avLst/>
          </a:prstGeom>
          <a:noFill/>
          <a:ln>
            <a:noFill/>
          </a:ln>
        </p:spPr>
      </p:pic>
      <p:pic>
        <p:nvPicPr>
          <p:cNvPr id="9" name="Рисунок 8" descr="a\geqslant b"/>
          <p:cNvPicPr/>
          <p:nvPr/>
        </p:nvPicPr>
        <p:blipFill>
          <a:blip r:embed="rId7">
            <a:extLst>
              <a:ext uri="{28A0092B-C50C-407E-A947-70E740481C1C}">
                <a14:useLocalDpi xmlns:a14="http://schemas.microsoft.com/office/drawing/2010/main" val="0"/>
              </a:ext>
            </a:extLst>
          </a:blip>
          <a:srcRect/>
          <a:stretch>
            <a:fillRect/>
          </a:stretch>
        </p:blipFill>
        <p:spPr bwMode="auto">
          <a:xfrm>
            <a:off x="683568" y="2780928"/>
            <a:ext cx="437515" cy="158750"/>
          </a:xfrm>
          <a:prstGeom prst="rect">
            <a:avLst/>
          </a:prstGeom>
          <a:noFill/>
          <a:ln>
            <a:noFill/>
          </a:ln>
        </p:spPr>
      </p:pic>
      <p:pic>
        <p:nvPicPr>
          <p:cNvPr id="10" name="Рисунок 9" descr="a\gg b"/>
          <p:cNvPicPr/>
          <p:nvPr/>
        </p:nvPicPr>
        <p:blipFill>
          <a:blip r:embed="rId8">
            <a:extLst>
              <a:ext uri="{28A0092B-C50C-407E-A947-70E740481C1C}">
                <a14:useLocalDpi xmlns:a14="http://schemas.microsoft.com/office/drawing/2010/main" val="0"/>
              </a:ext>
            </a:extLst>
          </a:blip>
          <a:srcRect/>
          <a:stretch>
            <a:fillRect/>
          </a:stretch>
        </p:blipFill>
        <p:spPr bwMode="auto">
          <a:xfrm>
            <a:off x="663882" y="3429000"/>
            <a:ext cx="476885" cy="151130"/>
          </a:xfrm>
          <a:prstGeom prst="rect">
            <a:avLst/>
          </a:prstGeom>
          <a:noFill/>
          <a:ln>
            <a:noFill/>
          </a:ln>
        </p:spPr>
      </p:pic>
      <p:pic>
        <p:nvPicPr>
          <p:cNvPr id="11" name="Рисунок 10" descr="(x+1)^{2}+(x-1)^{2}\geq 2"/>
          <p:cNvPicPr/>
          <p:nvPr/>
        </p:nvPicPr>
        <p:blipFill>
          <a:blip r:embed="rId9">
            <a:extLst>
              <a:ext uri="{28A0092B-C50C-407E-A947-70E740481C1C}">
                <a14:useLocalDpi xmlns:a14="http://schemas.microsoft.com/office/drawing/2010/main" val="0"/>
              </a:ext>
            </a:extLst>
          </a:blip>
          <a:srcRect/>
          <a:stretch>
            <a:fillRect/>
          </a:stretch>
        </p:blipFill>
        <p:spPr bwMode="auto">
          <a:xfrm>
            <a:off x="1306068" y="4365102"/>
            <a:ext cx="1860550" cy="222885"/>
          </a:xfrm>
          <a:prstGeom prst="rect">
            <a:avLst/>
          </a:prstGeom>
          <a:noFill/>
          <a:ln>
            <a:noFill/>
          </a:ln>
        </p:spPr>
      </p:pic>
      <p:pic>
        <p:nvPicPr>
          <p:cNvPr id="12" name="Рисунок 11" descr="(x+1)^{2}+(x-1)^{2}\geq 0"/>
          <p:cNvPicPr/>
          <p:nvPr/>
        </p:nvPicPr>
        <p:blipFill>
          <a:blip r:embed="rId10">
            <a:extLst>
              <a:ext uri="{28A0092B-C50C-407E-A947-70E740481C1C}">
                <a14:useLocalDpi xmlns:a14="http://schemas.microsoft.com/office/drawing/2010/main" val="0"/>
              </a:ext>
            </a:extLst>
          </a:blip>
          <a:srcRect/>
          <a:stretch>
            <a:fillRect/>
          </a:stretch>
        </p:blipFill>
        <p:spPr bwMode="auto">
          <a:xfrm>
            <a:off x="4753322" y="4365103"/>
            <a:ext cx="1860550" cy="222885"/>
          </a:xfrm>
          <a:prstGeom prst="rect">
            <a:avLst/>
          </a:prstGeom>
          <a:noFill/>
          <a:ln>
            <a:noFill/>
          </a:ln>
        </p:spPr>
      </p:pic>
      <p:pic>
        <p:nvPicPr>
          <p:cNvPr id="13" name="Рисунок 12" descr="18x&lt;414"/>
          <p:cNvPicPr/>
          <p:nvPr/>
        </p:nvPicPr>
        <p:blipFill>
          <a:blip r:embed="rId11">
            <a:extLst>
              <a:ext uri="{28A0092B-C50C-407E-A947-70E740481C1C}">
                <a14:useLocalDpi xmlns:a14="http://schemas.microsoft.com/office/drawing/2010/main" val="0"/>
              </a:ext>
            </a:extLst>
          </a:blip>
          <a:srcRect/>
          <a:stretch>
            <a:fillRect/>
          </a:stretch>
        </p:blipFill>
        <p:spPr bwMode="auto">
          <a:xfrm>
            <a:off x="1547664" y="5733256"/>
            <a:ext cx="819150" cy="142875"/>
          </a:xfrm>
          <a:prstGeom prst="rect">
            <a:avLst/>
          </a:prstGeom>
          <a:noFill/>
          <a:ln>
            <a:noFill/>
          </a:ln>
        </p:spPr>
      </p:pic>
      <p:pic>
        <p:nvPicPr>
          <p:cNvPr id="14" name="Рисунок 13" descr="2x^{2}-7x+6&gt;0"/>
          <p:cNvPicPr/>
          <p:nvPr/>
        </p:nvPicPr>
        <p:blipFill>
          <a:blip r:embed="rId12">
            <a:extLst>
              <a:ext uri="{28A0092B-C50C-407E-A947-70E740481C1C}">
                <a14:useLocalDpi xmlns:a14="http://schemas.microsoft.com/office/drawing/2010/main" val="0"/>
              </a:ext>
            </a:extLst>
          </a:blip>
          <a:srcRect/>
          <a:stretch>
            <a:fillRect/>
          </a:stretch>
        </p:blipFill>
        <p:spPr bwMode="auto">
          <a:xfrm>
            <a:off x="1547664" y="5949280"/>
            <a:ext cx="1359535" cy="191135"/>
          </a:xfrm>
          <a:prstGeom prst="rect">
            <a:avLst/>
          </a:prstGeom>
          <a:noFill/>
          <a:ln>
            <a:noFill/>
          </a:ln>
        </p:spPr>
      </p:pic>
      <p:pic>
        <p:nvPicPr>
          <p:cNvPr id="15" name="Рисунок 14" descr="2^{x}&gt;x+4"/>
          <p:cNvPicPr/>
          <p:nvPr/>
        </p:nvPicPr>
        <p:blipFill>
          <a:blip r:embed="rId13">
            <a:extLst>
              <a:ext uri="{28A0092B-C50C-407E-A947-70E740481C1C}">
                <a14:useLocalDpi xmlns:a14="http://schemas.microsoft.com/office/drawing/2010/main" val="0"/>
              </a:ext>
            </a:extLst>
          </a:blip>
          <a:srcRect/>
          <a:stretch>
            <a:fillRect/>
          </a:stretch>
        </p:blipFill>
        <p:spPr bwMode="auto">
          <a:xfrm>
            <a:off x="1527979" y="6237312"/>
            <a:ext cx="858520" cy="158750"/>
          </a:xfrm>
          <a:prstGeom prst="rect">
            <a:avLst/>
          </a:prstGeom>
          <a:noFill/>
          <a:ln>
            <a:noFill/>
          </a:ln>
        </p:spPr>
      </p:pic>
      <p:sp>
        <p:nvSpPr>
          <p:cNvPr id="16" name="TextBox 15"/>
          <p:cNvSpPr txBox="1"/>
          <p:nvPr/>
        </p:nvSpPr>
        <p:spPr>
          <a:xfrm>
            <a:off x="8690047" y="6452098"/>
            <a:ext cx="418704" cy="369332"/>
          </a:xfrm>
          <a:prstGeom prst="rect">
            <a:avLst/>
          </a:prstGeom>
          <a:noFill/>
        </p:spPr>
        <p:txBody>
          <a:bodyPr wrap="none" rtlCol="0">
            <a:spAutoFit/>
          </a:bodyPr>
          <a:lstStyle/>
          <a:p>
            <a:r>
              <a:rPr lang="ru-RU" dirty="0" smtClean="0"/>
              <a:t>59</a:t>
            </a:r>
            <a:endParaRPr lang="ru-RU" dirty="0"/>
          </a:p>
        </p:txBody>
      </p:sp>
    </p:spTree>
    <p:extLst>
      <p:ext uri="{BB962C8B-B14F-4D97-AF65-F5344CB8AC3E}">
        <p14:creationId xmlns:p14="http://schemas.microsoft.com/office/powerpoint/2010/main" val="19883625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23528" y="332656"/>
            <a:ext cx="8424936" cy="923330"/>
          </a:xfrm>
          <a:prstGeom prst="rect">
            <a:avLst/>
          </a:prstGeom>
          <a:noFill/>
        </p:spPr>
        <p:txBody>
          <a:bodyPr wrap="square" lIns="91440" tIns="45720" rIns="91440" bIns="45720">
            <a:spAutoFit/>
          </a:bodyPr>
          <a:lstStyle/>
          <a:p>
            <a:pPr algn="ctr"/>
            <a:r>
              <a:rPr lang="ru-RU" sz="5400" b="1" cap="none" spc="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8.2. Решение неравенств</a:t>
            </a:r>
            <a:endParaRPr lang="ru-RU" sz="5400" b="1" cap="none" spc="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23528" y="1255986"/>
            <a:ext cx="8352928" cy="1846659"/>
          </a:xfrm>
          <a:prstGeom prst="rect">
            <a:avLst/>
          </a:prstGeom>
        </p:spPr>
        <p:txBody>
          <a:bodyPr wrap="square">
            <a:spAutoFit/>
          </a:bodyPr>
          <a:lstStyle/>
          <a:p>
            <a:r>
              <a:rPr lang="ru-RU" sz="2400" b="1" dirty="0" smtClean="0">
                <a:solidFill>
                  <a:srgbClr val="002060"/>
                </a:solidFill>
                <a:latin typeface="Times New Roman" panose="02020603050405020304" pitchFamily="18" charset="0"/>
                <a:cs typeface="Times New Roman" panose="02020603050405020304" pitchFamily="18" charset="0"/>
              </a:rPr>
              <a:t>Решение </a:t>
            </a:r>
            <a:r>
              <a:rPr lang="ru-RU" sz="2400" b="1" dirty="0">
                <a:solidFill>
                  <a:srgbClr val="002060"/>
                </a:solidFill>
                <a:latin typeface="Times New Roman" panose="02020603050405020304" pitchFamily="18" charset="0"/>
                <a:cs typeface="Times New Roman" panose="02020603050405020304" pitchFamily="18" charset="0"/>
              </a:rPr>
              <a:t>неравенств второй степени </a:t>
            </a:r>
            <a:endParaRPr lang="ru-RU" sz="2400" b="1" dirty="0" smtClean="0">
              <a:solidFill>
                <a:srgbClr val="002060"/>
              </a:solidFill>
              <a:latin typeface="Times New Roman" panose="02020603050405020304" pitchFamily="18" charset="0"/>
              <a:cs typeface="Times New Roman" panose="02020603050405020304" pitchFamily="18" charset="0"/>
            </a:endParaRPr>
          </a:p>
          <a:p>
            <a:endParaRPr lang="ru-RU" dirty="0">
              <a:solidFill>
                <a:srgbClr val="002060"/>
              </a:solidFill>
              <a:latin typeface="Times New Roman" panose="02020603050405020304" pitchFamily="18" charset="0"/>
              <a:cs typeface="Times New Roman" panose="02020603050405020304" pitchFamily="18" charset="0"/>
            </a:endParaRPr>
          </a:p>
          <a:p>
            <a:r>
              <a:rPr lang="ru-RU" dirty="0">
                <a:solidFill>
                  <a:srgbClr val="002060"/>
                </a:solidFill>
                <a:latin typeface="Times New Roman" panose="02020603050405020304" pitchFamily="18" charset="0"/>
                <a:cs typeface="Times New Roman" panose="02020603050405020304" pitchFamily="18" charset="0"/>
              </a:rPr>
              <a:t>Решение неравенства второй степени вида   </a:t>
            </a:r>
            <a:r>
              <a:rPr lang="ru-RU" dirty="0" smtClean="0">
                <a:solidFill>
                  <a:srgbClr val="002060"/>
                </a:solidFill>
                <a:latin typeface="Times New Roman" panose="02020603050405020304" pitchFamily="18" charset="0"/>
                <a:cs typeface="Times New Roman" panose="02020603050405020304" pitchFamily="18" charset="0"/>
              </a:rPr>
              <a:t>                      или                          можно </a:t>
            </a:r>
            <a:r>
              <a:rPr lang="ru-RU" dirty="0">
                <a:solidFill>
                  <a:srgbClr val="002060"/>
                </a:solidFill>
                <a:latin typeface="Times New Roman" panose="02020603050405020304" pitchFamily="18" charset="0"/>
                <a:cs typeface="Times New Roman" panose="02020603050405020304" pitchFamily="18" charset="0"/>
              </a:rPr>
              <a:t>рассматривать как нахождение промежутков, в которых квадратичная функция   </a:t>
            </a:r>
            <a:r>
              <a:rPr lang="ru-RU" dirty="0" smtClean="0">
                <a:solidFill>
                  <a:srgbClr val="002060"/>
                </a:solidFill>
                <a:latin typeface="Times New Roman" panose="02020603050405020304" pitchFamily="18" charset="0"/>
                <a:cs typeface="Times New Roman" panose="02020603050405020304" pitchFamily="18" charset="0"/>
              </a:rPr>
              <a:t>                            </a:t>
            </a:r>
          </a:p>
          <a:p>
            <a:r>
              <a:rPr lang="ru-RU" dirty="0">
                <a:solidFill>
                  <a:srgbClr val="002060"/>
                </a:solidFill>
                <a:latin typeface="Times New Roman" panose="02020603050405020304" pitchFamily="18" charset="0"/>
                <a:cs typeface="Times New Roman" panose="02020603050405020304" pitchFamily="18" charset="0"/>
              </a:rPr>
              <a:t> </a:t>
            </a:r>
            <a:r>
              <a:rPr lang="ru-RU" dirty="0" smtClean="0">
                <a:solidFill>
                  <a:srgbClr val="002060"/>
                </a:solidFill>
                <a:latin typeface="Times New Roman" panose="02020603050405020304" pitchFamily="18" charset="0"/>
                <a:cs typeface="Times New Roman" panose="02020603050405020304" pitchFamily="18" charset="0"/>
              </a:rPr>
              <a:t>                            принимает </a:t>
            </a:r>
            <a:r>
              <a:rPr lang="ru-RU" dirty="0">
                <a:solidFill>
                  <a:srgbClr val="002060"/>
                </a:solidFill>
                <a:latin typeface="Times New Roman" panose="02020603050405020304" pitchFamily="18" charset="0"/>
                <a:cs typeface="Times New Roman" panose="02020603050405020304" pitchFamily="18" charset="0"/>
              </a:rPr>
              <a:t>положительные или отрицательные значения (промежутки </a:t>
            </a:r>
            <a:r>
              <a:rPr lang="ru-RU" dirty="0" err="1">
                <a:solidFill>
                  <a:srgbClr val="002060"/>
                </a:solidFill>
                <a:latin typeface="Times New Roman" panose="02020603050405020304" pitchFamily="18" charset="0"/>
                <a:cs typeface="Times New Roman" panose="02020603050405020304" pitchFamily="18" charset="0"/>
              </a:rPr>
              <a:t>знакопостоянства</a:t>
            </a:r>
            <a:r>
              <a:rPr lang="ru-RU" dirty="0">
                <a:solidFill>
                  <a:srgbClr val="002060"/>
                </a:solidFill>
                <a:latin typeface="Times New Roman" panose="02020603050405020304" pitchFamily="18" charset="0"/>
                <a:cs typeface="Times New Roman" panose="02020603050405020304" pitchFamily="18" charset="0"/>
              </a:rPr>
              <a:t>).</a:t>
            </a:r>
          </a:p>
        </p:txBody>
      </p:sp>
      <p:pic>
        <p:nvPicPr>
          <p:cNvPr id="5" name="Рисунок 4" descr="ax^{2}+bx+c&gt;0"/>
          <p:cNvPicPr/>
          <p:nvPr/>
        </p:nvPicPr>
        <p:blipFill>
          <a:blip r:embed="rId3">
            <a:extLst>
              <a:ext uri="{28A0092B-C50C-407E-A947-70E740481C1C}">
                <a14:useLocalDpi xmlns:a14="http://schemas.microsoft.com/office/drawing/2010/main" val="0"/>
              </a:ext>
            </a:extLst>
          </a:blip>
          <a:srcRect/>
          <a:stretch>
            <a:fillRect/>
          </a:stretch>
        </p:blipFill>
        <p:spPr bwMode="auto">
          <a:xfrm>
            <a:off x="4584826" y="1988177"/>
            <a:ext cx="1336040" cy="191135"/>
          </a:xfrm>
          <a:prstGeom prst="rect">
            <a:avLst/>
          </a:prstGeom>
          <a:noFill/>
          <a:ln>
            <a:noFill/>
          </a:ln>
        </p:spPr>
      </p:pic>
      <p:pic>
        <p:nvPicPr>
          <p:cNvPr id="6" name="Рисунок 5" descr="ax^{2}+bx+c&lt;0"/>
          <p:cNvPicPr/>
          <p:nvPr/>
        </p:nvPicPr>
        <p:blipFill>
          <a:blip r:embed="rId4">
            <a:extLst>
              <a:ext uri="{28A0092B-C50C-407E-A947-70E740481C1C}">
                <a14:useLocalDpi xmlns:a14="http://schemas.microsoft.com/office/drawing/2010/main" val="0"/>
              </a:ext>
            </a:extLst>
          </a:blip>
          <a:srcRect/>
          <a:stretch>
            <a:fillRect/>
          </a:stretch>
        </p:blipFill>
        <p:spPr bwMode="auto">
          <a:xfrm>
            <a:off x="6444208" y="1988176"/>
            <a:ext cx="1336040" cy="191135"/>
          </a:xfrm>
          <a:prstGeom prst="rect">
            <a:avLst/>
          </a:prstGeom>
          <a:noFill/>
          <a:ln>
            <a:noFill/>
          </a:ln>
        </p:spPr>
      </p:pic>
      <p:pic>
        <p:nvPicPr>
          <p:cNvPr id="7" name="Рисунок 6" descr="f(x)=ax^{2}+bx+c"/>
          <p:cNvPicPr/>
          <p:nvPr/>
        </p:nvPicPr>
        <p:blipFill>
          <a:blip r:embed="rId5">
            <a:extLst>
              <a:ext uri="{28A0092B-C50C-407E-A947-70E740481C1C}">
                <a14:useLocalDpi xmlns:a14="http://schemas.microsoft.com/office/drawing/2010/main" val="0"/>
              </a:ext>
            </a:extLst>
          </a:blip>
          <a:srcRect/>
          <a:stretch>
            <a:fillRect/>
          </a:stretch>
        </p:blipFill>
        <p:spPr bwMode="auto">
          <a:xfrm>
            <a:off x="395536" y="2492896"/>
            <a:ext cx="1614170" cy="222885"/>
          </a:xfrm>
          <a:prstGeom prst="rect">
            <a:avLst/>
          </a:prstGeom>
          <a:noFill/>
          <a:ln>
            <a:noFill/>
          </a:ln>
        </p:spPr>
      </p:pic>
      <p:sp>
        <p:nvSpPr>
          <p:cNvPr id="8" name="Прямоугольник 7"/>
          <p:cNvSpPr/>
          <p:nvPr/>
        </p:nvSpPr>
        <p:spPr>
          <a:xfrm>
            <a:off x="323528" y="3102645"/>
            <a:ext cx="8424936" cy="2954655"/>
          </a:xfrm>
          <a:prstGeom prst="rect">
            <a:avLst/>
          </a:prstGeom>
        </p:spPr>
        <p:txBody>
          <a:bodyPr wrap="square">
            <a:spAutoFit/>
          </a:bodyPr>
          <a:lstStyle/>
          <a:p>
            <a:endParaRPr lang="ru-RU" dirty="0" smtClean="0"/>
          </a:p>
          <a:p>
            <a:r>
              <a:rPr lang="ru-RU" sz="2400" b="1" dirty="0" smtClean="0">
                <a:solidFill>
                  <a:srgbClr val="002060"/>
                </a:solidFill>
                <a:latin typeface="Times New Roman" panose="02020603050405020304" pitchFamily="18" charset="0"/>
                <a:cs typeface="Times New Roman" panose="02020603050405020304" pitchFamily="18" charset="0"/>
              </a:rPr>
              <a:t>Решение </a:t>
            </a:r>
            <a:r>
              <a:rPr lang="ru-RU" sz="2400" b="1" dirty="0">
                <a:solidFill>
                  <a:srgbClr val="002060"/>
                </a:solidFill>
                <a:latin typeface="Times New Roman" panose="02020603050405020304" pitchFamily="18" charset="0"/>
                <a:cs typeface="Times New Roman" panose="02020603050405020304" pitchFamily="18" charset="0"/>
              </a:rPr>
              <a:t>неравенств методом </a:t>
            </a:r>
            <a:r>
              <a:rPr lang="ru-RU" sz="2400" b="1" dirty="0" smtClean="0">
                <a:solidFill>
                  <a:srgbClr val="002060"/>
                </a:solidFill>
                <a:latin typeface="Times New Roman" panose="02020603050405020304" pitchFamily="18" charset="0"/>
                <a:cs typeface="Times New Roman" panose="02020603050405020304" pitchFamily="18" charset="0"/>
              </a:rPr>
              <a:t>интервалов</a:t>
            </a:r>
          </a:p>
          <a:p>
            <a:endParaRPr lang="ru-RU" dirty="0">
              <a:solidFill>
                <a:srgbClr val="002060"/>
              </a:solidFill>
              <a:latin typeface="Times New Roman" panose="02020603050405020304" pitchFamily="18" charset="0"/>
              <a:cs typeface="Times New Roman" panose="02020603050405020304" pitchFamily="18" charset="0"/>
            </a:endParaRPr>
          </a:p>
          <a:p>
            <a:r>
              <a:rPr lang="ru-RU" dirty="0">
                <a:solidFill>
                  <a:srgbClr val="002060"/>
                </a:solidFill>
                <a:latin typeface="Times New Roman" panose="02020603050405020304" pitchFamily="18" charset="0"/>
                <a:cs typeface="Times New Roman" panose="02020603050405020304" pitchFamily="18" charset="0"/>
              </a:rPr>
              <a:t>Пусть у нас есть неравенство вида   </a:t>
            </a:r>
            <a:r>
              <a:rPr lang="ru-RU" dirty="0" smtClean="0">
                <a:solidFill>
                  <a:srgbClr val="002060"/>
                </a:solidFill>
                <a:latin typeface="Times New Roman" panose="02020603050405020304" pitchFamily="18" charset="0"/>
                <a:cs typeface="Times New Roman" panose="02020603050405020304" pitchFamily="18" charset="0"/>
              </a:rPr>
              <a:t>                                                          для </a:t>
            </a:r>
            <a:r>
              <a:rPr lang="ru-RU" dirty="0">
                <a:solidFill>
                  <a:srgbClr val="002060"/>
                </a:solidFill>
                <a:latin typeface="Times New Roman" panose="02020603050405020304" pitchFamily="18" charset="0"/>
                <a:cs typeface="Times New Roman" panose="02020603050405020304" pitchFamily="18" charset="0"/>
              </a:rPr>
              <a:t>его решения нам необходимо:</a:t>
            </a:r>
          </a:p>
          <a:p>
            <a:r>
              <a:rPr lang="ru-RU" dirty="0" smtClean="0">
                <a:solidFill>
                  <a:srgbClr val="002060"/>
                </a:solidFill>
                <a:latin typeface="Times New Roman" panose="02020603050405020304" pitchFamily="18" charset="0"/>
                <a:cs typeface="Times New Roman" panose="02020603050405020304" pitchFamily="18" charset="0"/>
              </a:rPr>
              <a:t>• разбить </a:t>
            </a:r>
            <a:r>
              <a:rPr lang="ru-RU" dirty="0">
                <a:solidFill>
                  <a:srgbClr val="002060"/>
                </a:solidFill>
                <a:latin typeface="Times New Roman" panose="02020603050405020304" pitchFamily="18" charset="0"/>
                <a:cs typeface="Times New Roman" panose="02020603050405020304" pitchFamily="18" charset="0"/>
              </a:rPr>
              <a:t>ось   </a:t>
            </a:r>
            <a:r>
              <a:rPr lang="ru-RU" dirty="0" smtClean="0">
                <a:solidFill>
                  <a:srgbClr val="002060"/>
                </a:solidFill>
                <a:latin typeface="Times New Roman" panose="02020603050405020304" pitchFamily="18" charset="0"/>
                <a:cs typeface="Times New Roman" panose="02020603050405020304" pitchFamily="18" charset="0"/>
              </a:rPr>
              <a:t>      на </a:t>
            </a:r>
            <a:r>
              <a:rPr lang="ru-RU" dirty="0">
                <a:solidFill>
                  <a:srgbClr val="002060"/>
                </a:solidFill>
                <a:latin typeface="Times New Roman" panose="02020603050405020304" pitchFamily="18" charset="0"/>
                <a:cs typeface="Times New Roman" panose="02020603050405020304" pitchFamily="18" charset="0"/>
              </a:rPr>
              <a:t>интервалы </a:t>
            </a:r>
            <a:r>
              <a:rPr lang="ru-RU" dirty="0" err="1">
                <a:solidFill>
                  <a:srgbClr val="002060"/>
                </a:solidFill>
                <a:latin typeface="Times New Roman" panose="02020603050405020304" pitchFamily="18" charset="0"/>
                <a:cs typeface="Times New Roman" panose="02020603050405020304" pitchFamily="18" charset="0"/>
              </a:rPr>
              <a:t>знакопостоянства</a:t>
            </a:r>
            <a:endParaRPr lang="ru-RU" dirty="0">
              <a:solidFill>
                <a:srgbClr val="002060"/>
              </a:solidFill>
              <a:latin typeface="Times New Roman" panose="02020603050405020304" pitchFamily="18" charset="0"/>
              <a:cs typeface="Times New Roman" panose="02020603050405020304" pitchFamily="18" charset="0"/>
            </a:endParaRPr>
          </a:p>
          <a:p>
            <a:r>
              <a:rPr lang="ru-RU" dirty="0" smtClean="0">
                <a:solidFill>
                  <a:srgbClr val="002060"/>
                </a:solidFill>
                <a:latin typeface="Times New Roman" panose="02020603050405020304" pitchFamily="18" charset="0"/>
                <a:cs typeface="Times New Roman" panose="02020603050405020304" pitchFamily="18" charset="0"/>
              </a:rPr>
              <a:t>• поставить </a:t>
            </a:r>
            <a:r>
              <a:rPr lang="ru-RU" dirty="0">
                <a:solidFill>
                  <a:srgbClr val="002060"/>
                </a:solidFill>
                <a:latin typeface="Times New Roman" panose="02020603050405020304" pitchFamily="18" charset="0"/>
                <a:cs typeface="Times New Roman" panose="02020603050405020304" pitchFamily="18" charset="0"/>
              </a:rPr>
              <a:t>в каждом таком интервале знак неравенства на этом интервале </a:t>
            </a:r>
            <a:r>
              <a:rPr lang="ru-RU" dirty="0" smtClean="0">
                <a:solidFill>
                  <a:srgbClr val="002060"/>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если больше </a:t>
            </a:r>
            <a:r>
              <a:rPr lang="ru-RU" dirty="0" smtClean="0">
                <a:solidFill>
                  <a:srgbClr val="002060"/>
                </a:solidFill>
                <a:latin typeface="Times New Roman" panose="02020603050405020304" pitchFamily="18" charset="0"/>
                <a:cs typeface="Times New Roman" panose="02020603050405020304" pitchFamily="18" charset="0"/>
              </a:rPr>
              <a:t>нуля,«-» если </a:t>
            </a:r>
            <a:r>
              <a:rPr lang="ru-RU" dirty="0">
                <a:solidFill>
                  <a:srgbClr val="002060"/>
                </a:solidFill>
                <a:latin typeface="Times New Roman" panose="02020603050405020304" pitchFamily="18" charset="0"/>
                <a:cs typeface="Times New Roman" panose="02020603050405020304" pitchFamily="18" charset="0"/>
              </a:rPr>
              <a:t>меньше)</a:t>
            </a:r>
          </a:p>
          <a:p>
            <a:r>
              <a:rPr lang="ru-RU" dirty="0" smtClean="0">
                <a:solidFill>
                  <a:srgbClr val="002060"/>
                </a:solidFill>
                <a:latin typeface="Times New Roman" panose="02020603050405020304" pitchFamily="18" charset="0"/>
                <a:cs typeface="Times New Roman" panose="02020603050405020304" pitchFamily="18" charset="0"/>
              </a:rPr>
              <a:t>• выбрать </a:t>
            </a:r>
            <a:r>
              <a:rPr lang="ru-RU" dirty="0">
                <a:solidFill>
                  <a:srgbClr val="002060"/>
                </a:solidFill>
                <a:latin typeface="Times New Roman" panose="02020603050405020304" pitchFamily="18" charset="0"/>
                <a:cs typeface="Times New Roman" panose="02020603050405020304" pitchFamily="18" charset="0"/>
              </a:rPr>
              <a:t>те интервалы, где стоит знак начального </a:t>
            </a:r>
            <a:r>
              <a:rPr lang="ru-RU" dirty="0" smtClean="0">
                <a:solidFill>
                  <a:srgbClr val="002060"/>
                </a:solidFill>
                <a:latin typeface="Times New Roman" panose="02020603050405020304" pitchFamily="18" charset="0"/>
                <a:cs typeface="Times New Roman" panose="02020603050405020304" pitchFamily="18" charset="0"/>
              </a:rPr>
              <a:t>неравенства.</a:t>
            </a:r>
            <a:endParaRPr lang="ru-RU" dirty="0">
              <a:solidFill>
                <a:srgbClr val="002060"/>
              </a:solidFill>
              <a:latin typeface="Times New Roman" panose="02020603050405020304" pitchFamily="18" charset="0"/>
              <a:cs typeface="Times New Roman" panose="02020603050405020304" pitchFamily="18" charset="0"/>
            </a:endParaRPr>
          </a:p>
          <a:p>
            <a:r>
              <a:rPr lang="ru-RU" dirty="0">
                <a:solidFill>
                  <a:srgbClr val="002060"/>
                </a:solidFill>
                <a:latin typeface="Times New Roman" panose="02020603050405020304" pitchFamily="18" charset="0"/>
                <a:cs typeface="Times New Roman" panose="02020603050405020304" pitchFamily="18" charset="0"/>
              </a:rPr>
              <a:t>Крайними точками интервалов будут  </a:t>
            </a:r>
            <a:r>
              <a:rPr lang="ru-RU" dirty="0" smtClean="0">
                <a:solidFill>
                  <a:srgbClr val="002060"/>
                </a:solidFill>
                <a:latin typeface="Times New Roman" panose="02020603050405020304" pitchFamily="18" charset="0"/>
                <a:cs typeface="Times New Roman" panose="02020603050405020304" pitchFamily="18" charset="0"/>
              </a:rPr>
              <a:t>     ,       и </a:t>
            </a:r>
            <a:r>
              <a:rPr lang="ru-RU" dirty="0">
                <a:solidFill>
                  <a:srgbClr val="002060"/>
                </a:solidFill>
                <a:latin typeface="Times New Roman" panose="02020603050405020304" pitchFamily="18" charset="0"/>
                <a:cs typeface="Times New Roman" panose="02020603050405020304" pitchFamily="18" charset="0"/>
              </a:rPr>
              <a:t>нули </a:t>
            </a:r>
            <a:r>
              <a:rPr lang="ru-RU" dirty="0" smtClean="0">
                <a:solidFill>
                  <a:srgbClr val="002060"/>
                </a:solidFill>
                <a:latin typeface="Times New Roman" panose="02020603050405020304" pitchFamily="18" charset="0"/>
                <a:cs typeface="Times New Roman" panose="02020603050405020304" pitchFamily="18" charset="0"/>
              </a:rPr>
              <a:t>функций</a:t>
            </a:r>
            <a:endParaRPr lang="ru-RU" dirty="0">
              <a:solidFill>
                <a:srgbClr val="002060"/>
              </a:solidFill>
              <a:latin typeface="Times New Roman" panose="02020603050405020304" pitchFamily="18" charset="0"/>
              <a:cs typeface="Times New Roman" panose="02020603050405020304" pitchFamily="18" charset="0"/>
            </a:endParaRPr>
          </a:p>
        </p:txBody>
      </p:sp>
      <p:pic>
        <p:nvPicPr>
          <p:cNvPr id="9" name="Рисунок 8" descr="f_{1}(x)\cdot f_{2}(x)\cdot f_{3}(x)\cdot f_{4}(x)\cdot \ldots \cdot f_{N}(x)&gt;0"/>
          <p:cNvPicPr/>
          <p:nvPr/>
        </p:nvPicPr>
        <p:blipFill>
          <a:blip r:embed="rId6">
            <a:extLst>
              <a:ext uri="{28A0092B-C50C-407E-A947-70E740481C1C}">
                <a14:useLocalDpi xmlns:a14="http://schemas.microsoft.com/office/drawing/2010/main" val="0"/>
              </a:ext>
            </a:extLst>
          </a:blip>
          <a:srcRect/>
          <a:stretch>
            <a:fillRect/>
          </a:stretch>
        </p:blipFill>
        <p:spPr bwMode="auto">
          <a:xfrm>
            <a:off x="3851920" y="4149080"/>
            <a:ext cx="3363595" cy="198755"/>
          </a:xfrm>
          <a:prstGeom prst="rect">
            <a:avLst/>
          </a:prstGeom>
          <a:noFill/>
          <a:ln>
            <a:noFill/>
          </a:ln>
        </p:spPr>
      </p:pic>
      <p:pic>
        <p:nvPicPr>
          <p:cNvPr id="10" name="Рисунок 9" descr="OX"/>
          <p:cNvPicPr/>
          <p:nvPr/>
        </p:nvPicPr>
        <p:blipFill>
          <a:blip r:embed="rId7">
            <a:extLst>
              <a:ext uri="{28A0092B-C50C-407E-A947-70E740481C1C}">
                <a14:useLocalDpi xmlns:a14="http://schemas.microsoft.com/office/drawing/2010/main" val="0"/>
              </a:ext>
            </a:extLst>
          </a:blip>
          <a:srcRect/>
          <a:stretch>
            <a:fillRect/>
          </a:stretch>
        </p:blipFill>
        <p:spPr bwMode="auto">
          <a:xfrm>
            <a:off x="1839826" y="4715094"/>
            <a:ext cx="302260" cy="135255"/>
          </a:xfrm>
          <a:prstGeom prst="rect">
            <a:avLst/>
          </a:prstGeom>
          <a:noFill/>
          <a:ln>
            <a:noFill/>
          </a:ln>
        </p:spPr>
      </p:pic>
      <p:pic>
        <p:nvPicPr>
          <p:cNvPr id="11" name="Рисунок 10" descr="-\infty "/>
          <p:cNvPicPr/>
          <p:nvPr/>
        </p:nvPicPr>
        <p:blipFill>
          <a:blip r:embed="rId8">
            <a:extLst>
              <a:ext uri="{28A0092B-C50C-407E-A947-70E740481C1C}">
                <a14:useLocalDpi xmlns:a14="http://schemas.microsoft.com/office/drawing/2010/main" val="0"/>
              </a:ext>
            </a:extLst>
          </a:blip>
          <a:srcRect/>
          <a:stretch>
            <a:fillRect/>
          </a:stretch>
        </p:blipFill>
        <p:spPr bwMode="auto">
          <a:xfrm>
            <a:off x="4094797" y="5805264"/>
            <a:ext cx="318135" cy="95250"/>
          </a:xfrm>
          <a:prstGeom prst="rect">
            <a:avLst/>
          </a:prstGeom>
          <a:noFill/>
          <a:ln>
            <a:noFill/>
          </a:ln>
        </p:spPr>
      </p:pic>
      <p:pic>
        <p:nvPicPr>
          <p:cNvPr id="13" name="Рисунок 12" descr="+\infty "/>
          <p:cNvPicPr/>
          <p:nvPr/>
        </p:nvPicPr>
        <p:blipFill>
          <a:blip r:embed="rId9">
            <a:extLst>
              <a:ext uri="{28A0092B-C50C-407E-A947-70E740481C1C}">
                <a14:useLocalDpi xmlns:a14="http://schemas.microsoft.com/office/drawing/2010/main" val="0"/>
              </a:ext>
            </a:extLst>
          </a:blip>
          <a:srcRect/>
          <a:stretch>
            <a:fillRect/>
          </a:stretch>
        </p:blipFill>
        <p:spPr bwMode="auto">
          <a:xfrm>
            <a:off x="4535996" y="5805264"/>
            <a:ext cx="318135" cy="135255"/>
          </a:xfrm>
          <a:prstGeom prst="rect">
            <a:avLst/>
          </a:prstGeom>
          <a:noFill/>
          <a:ln>
            <a:noFill/>
          </a:ln>
        </p:spPr>
      </p:pic>
      <p:pic>
        <p:nvPicPr>
          <p:cNvPr id="14" name="Рисунок 13" descr="f_{1}(x),f_{2}(x),f_{3}(x),f_{4}(x)\ldots f_{N}(x)"/>
          <p:cNvPicPr/>
          <p:nvPr/>
        </p:nvPicPr>
        <p:blipFill>
          <a:blip r:embed="rId10">
            <a:extLst>
              <a:ext uri="{28A0092B-C50C-407E-A947-70E740481C1C}">
                <a14:useLocalDpi xmlns:a14="http://schemas.microsoft.com/office/drawing/2010/main" val="0"/>
              </a:ext>
            </a:extLst>
          </a:blip>
          <a:srcRect/>
          <a:stretch>
            <a:fillRect/>
          </a:stretch>
        </p:blipFill>
        <p:spPr bwMode="auto">
          <a:xfrm>
            <a:off x="395536" y="6059518"/>
            <a:ext cx="2647950" cy="198755"/>
          </a:xfrm>
          <a:prstGeom prst="rect">
            <a:avLst/>
          </a:prstGeom>
          <a:noFill/>
          <a:ln>
            <a:noFill/>
          </a:ln>
        </p:spPr>
      </p:pic>
      <p:sp>
        <p:nvSpPr>
          <p:cNvPr id="15" name="TextBox 14"/>
          <p:cNvSpPr txBox="1"/>
          <p:nvPr/>
        </p:nvSpPr>
        <p:spPr>
          <a:xfrm>
            <a:off x="8725296" y="6488668"/>
            <a:ext cx="418704" cy="369332"/>
          </a:xfrm>
          <a:prstGeom prst="rect">
            <a:avLst/>
          </a:prstGeom>
          <a:noFill/>
        </p:spPr>
        <p:txBody>
          <a:bodyPr wrap="none" rtlCol="0">
            <a:spAutoFit/>
          </a:bodyPr>
          <a:lstStyle/>
          <a:p>
            <a:r>
              <a:rPr lang="ru-RU" dirty="0" smtClean="0"/>
              <a:t>60</a:t>
            </a:r>
            <a:endParaRPr lang="ru-RU" dirty="0"/>
          </a:p>
        </p:txBody>
      </p:sp>
    </p:spTree>
    <p:extLst>
      <p:ext uri="{BB962C8B-B14F-4D97-AF65-F5344CB8AC3E}">
        <p14:creationId xmlns:p14="http://schemas.microsoft.com/office/powerpoint/2010/main" val="18025218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23528" y="332656"/>
            <a:ext cx="8424936" cy="923330"/>
          </a:xfrm>
          <a:prstGeom prst="rect">
            <a:avLst/>
          </a:prstGeom>
        </p:spPr>
        <p:txBody>
          <a:bodyPr wrap="square">
            <a:spAutoFit/>
          </a:bodyPr>
          <a:lstStyle/>
          <a:p>
            <a:pPr algn="ctr"/>
            <a:r>
              <a:rPr lang="ru-RU" sz="54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Решение неравенств</a:t>
            </a:r>
          </a:p>
        </p:txBody>
      </p:sp>
      <p:sp>
        <p:nvSpPr>
          <p:cNvPr id="4" name="Прямоугольник 3"/>
          <p:cNvSpPr/>
          <p:nvPr/>
        </p:nvSpPr>
        <p:spPr>
          <a:xfrm>
            <a:off x="323528" y="1255987"/>
            <a:ext cx="8352928" cy="830997"/>
          </a:xfrm>
          <a:prstGeom prst="rect">
            <a:avLst/>
          </a:prstGeom>
        </p:spPr>
        <p:txBody>
          <a:bodyPr wrap="square">
            <a:spAutoFit/>
          </a:bodyPr>
          <a:lstStyle/>
          <a:p>
            <a:r>
              <a:rPr lang="ru-RU" sz="2400" b="1" dirty="0">
                <a:solidFill>
                  <a:srgbClr val="002060"/>
                </a:solidFill>
                <a:latin typeface="Times New Roman" panose="02020603050405020304" pitchFamily="18" charset="0"/>
                <a:cs typeface="Times New Roman" panose="02020603050405020304" pitchFamily="18" charset="0"/>
              </a:rPr>
              <a:t>Равносильные переходы при решении иррациональных неравенств</a:t>
            </a:r>
            <a:endParaRPr lang="ru-RU" sz="2400" dirty="0">
              <a:solidFill>
                <a:srgbClr val="002060"/>
              </a:solidFill>
              <a:latin typeface="Times New Roman" panose="02020603050405020304" pitchFamily="18" charset="0"/>
              <a:cs typeface="Times New Roman" panose="02020603050405020304" pitchFamily="18" charset="0"/>
            </a:endParaRPr>
          </a:p>
        </p:txBody>
      </p:sp>
      <p:pic>
        <p:nvPicPr>
          <p:cNvPr id="5" name="Рисунок 4" descr="{\sqrt  {f(x)}}&lt;g(x)\Longleftrightarrow \left\{{\begin{matrix}f(x)&lt;g^{2}(x),\\g(x)\geqslant 0,\\f(x)\geqslant 0\end{matrix}}\right."/>
          <p:cNvPicPr/>
          <p:nvPr/>
        </p:nvPicPr>
        <p:blipFill>
          <a:blip r:embed="rId3">
            <a:extLst>
              <a:ext uri="{28A0092B-C50C-407E-A947-70E740481C1C}">
                <a14:useLocalDpi xmlns:a14="http://schemas.microsoft.com/office/drawing/2010/main" val="0"/>
              </a:ext>
            </a:extLst>
          </a:blip>
          <a:srcRect/>
          <a:stretch>
            <a:fillRect/>
          </a:stretch>
        </p:blipFill>
        <p:spPr bwMode="auto">
          <a:xfrm>
            <a:off x="683568" y="2276872"/>
            <a:ext cx="2830830" cy="675640"/>
          </a:xfrm>
          <a:prstGeom prst="rect">
            <a:avLst/>
          </a:prstGeom>
          <a:noFill/>
          <a:ln>
            <a:noFill/>
          </a:ln>
        </p:spPr>
      </p:pic>
      <p:pic>
        <p:nvPicPr>
          <p:cNvPr id="6" name="Рисунок 5" descr="{\sqrt  {f\left(x\right)}}&gt;g\left(x\right)\Longleftrightarrow \left[{\begin{array}{cc}{\begin{cases}f\left(x\right)&gt;\left(g\left(x\right)\right)^{{2}},\\g\left(x\right)\geqslant 0,\end{cases}}\\{\begin{cases}f\left(x\right)\geqslant 0,\\g\left(x\right)&lt;0\end{cases}}\end{array}}\right."/>
          <p:cNvPicPr/>
          <p:nvPr/>
        </p:nvPicPr>
        <p:blipFill>
          <a:blip r:embed="rId4">
            <a:extLst>
              <a:ext uri="{28A0092B-C50C-407E-A947-70E740481C1C}">
                <a14:useLocalDpi xmlns:a14="http://schemas.microsoft.com/office/drawing/2010/main" val="0"/>
              </a:ext>
            </a:extLst>
          </a:blip>
          <a:srcRect/>
          <a:stretch>
            <a:fillRect/>
          </a:stretch>
        </p:blipFill>
        <p:spPr bwMode="auto">
          <a:xfrm>
            <a:off x="683568" y="3429000"/>
            <a:ext cx="3315970" cy="1153160"/>
          </a:xfrm>
          <a:prstGeom prst="rect">
            <a:avLst/>
          </a:prstGeom>
          <a:noFill/>
          <a:ln>
            <a:noFill/>
          </a:ln>
        </p:spPr>
      </p:pic>
      <p:pic>
        <p:nvPicPr>
          <p:cNvPr id="7" name="Рисунок 6" descr="{\sqrt  {f\left(x\right)}}&lt;{\sqrt  {g\left(x\right)}}\Longleftrightarrow {\begin{cases}f\left(x\right)&lt;g\left(x\right),\\f\left(x\right)&gt;0\end{cases}}"/>
          <p:cNvPicPr/>
          <p:nvPr/>
        </p:nvPicPr>
        <p:blipFill>
          <a:blip r:embed="rId5">
            <a:extLst>
              <a:ext uri="{28A0092B-C50C-407E-A947-70E740481C1C}">
                <a14:useLocalDpi xmlns:a14="http://schemas.microsoft.com/office/drawing/2010/main" val="0"/>
              </a:ext>
            </a:extLst>
          </a:blip>
          <a:srcRect/>
          <a:stretch>
            <a:fillRect/>
          </a:stretch>
        </p:blipFill>
        <p:spPr bwMode="auto">
          <a:xfrm>
            <a:off x="683568" y="5157192"/>
            <a:ext cx="3084830" cy="572770"/>
          </a:xfrm>
          <a:prstGeom prst="rect">
            <a:avLst/>
          </a:prstGeom>
          <a:noFill/>
          <a:ln>
            <a:noFill/>
          </a:ln>
        </p:spPr>
      </p:pic>
      <p:sp>
        <p:nvSpPr>
          <p:cNvPr id="8" name="TextBox 7"/>
          <p:cNvSpPr txBox="1"/>
          <p:nvPr/>
        </p:nvSpPr>
        <p:spPr>
          <a:xfrm>
            <a:off x="8700144" y="6473143"/>
            <a:ext cx="418704" cy="369332"/>
          </a:xfrm>
          <a:prstGeom prst="rect">
            <a:avLst/>
          </a:prstGeom>
          <a:noFill/>
        </p:spPr>
        <p:txBody>
          <a:bodyPr wrap="none" rtlCol="0">
            <a:spAutoFit/>
          </a:bodyPr>
          <a:lstStyle/>
          <a:p>
            <a:r>
              <a:rPr lang="ru-RU" dirty="0" smtClean="0"/>
              <a:t>61</a:t>
            </a:r>
            <a:endParaRPr lang="ru-RU" dirty="0"/>
          </a:p>
        </p:txBody>
      </p:sp>
    </p:spTree>
    <p:extLst>
      <p:ext uri="{BB962C8B-B14F-4D97-AF65-F5344CB8AC3E}">
        <p14:creationId xmlns:p14="http://schemas.microsoft.com/office/powerpoint/2010/main" val="17755565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23528" y="404664"/>
            <a:ext cx="8424936" cy="923330"/>
          </a:xfrm>
          <a:prstGeom prst="rect">
            <a:avLst/>
          </a:prstGeom>
          <a:noFill/>
        </p:spPr>
        <p:txBody>
          <a:bodyPr wrap="square" lIns="91440" tIns="45720" rIns="91440" bIns="45720">
            <a:spAutoFit/>
          </a:bodyPr>
          <a:lstStyle/>
          <a:p>
            <a:pPr algn="ctr"/>
            <a:r>
              <a:rPr lang="ru-RU" sz="5400" b="1" cap="none" spc="0" dirty="0"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9. Движение</a:t>
            </a:r>
            <a:endParaRPr lang="ru-RU" sz="5400" b="1" cap="none" spc="0"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95536" y="1327994"/>
            <a:ext cx="8352928" cy="1015663"/>
          </a:xfrm>
          <a:prstGeom prst="rect">
            <a:avLst/>
          </a:prstGeom>
        </p:spPr>
        <p:txBody>
          <a:bodyPr wrap="square">
            <a:spAutoFit/>
          </a:bodyPr>
          <a:lstStyle/>
          <a:p>
            <a:pPr algn="just"/>
            <a:r>
              <a:rPr lang="ru-RU" sz="2000" b="1" dirty="0" err="1">
                <a:solidFill>
                  <a:srgbClr val="C00000"/>
                </a:solidFill>
                <a:latin typeface="Times New Roman" panose="02020603050405020304" pitchFamily="18" charset="0"/>
                <a:cs typeface="Times New Roman" panose="02020603050405020304" pitchFamily="18" charset="0"/>
              </a:rPr>
              <a:t>Движе́ние</a:t>
            </a:r>
            <a:r>
              <a:rPr lang="ru-RU" sz="2000" dirty="0">
                <a:solidFill>
                  <a:srgbClr val="C00000"/>
                </a:solidFill>
                <a:latin typeface="Times New Roman" panose="02020603050405020304" pitchFamily="18" charset="0"/>
                <a:cs typeface="Times New Roman" panose="02020603050405020304" pitchFamily="18" charset="0"/>
              </a:rPr>
              <a:t> </a:t>
            </a:r>
            <a:r>
              <a:rPr lang="ru-RU" sz="2000" dirty="0">
                <a:solidFill>
                  <a:schemeClr val="tx2">
                    <a:lumMod val="75000"/>
                  </a:schemeClr>
                </a:solidFill>
                <a:latin typeface="Times New Roman" panose="02020603050405020304" pitchFamily="18" charset="0"/>
                <a:cs typeface="Times New Roman" panose="02020603050405020304" pitchFamily="18" charset="0"/>
              </a:rPr>
              <a:t>— биекция (преобразование), которая сохраняет расстояние между соответствующими точками, т. е. если A' и B' — образы точек A и B, то |A'B'|=|AB|.</a:t>
            </a:r>
          </a:p>
        </p:txBody>
      </p:sp>
      <p:pic>
        <p:nvPicPr>
          <p:cNvPr id="5" name="Рисунок 4" descr="http://gigabaza.ru/images/56/110380/m9b7c3c.jpg"/>
          <p:cNvPicPr/>
          <p:nvPr/>
        </p:nvPicPr>
        <p:blipFill>
          <a:blip r:embed="rId3">
            <a:extLst>
              <a:ext uri="{28A0092B-C50C-407E-A947-70E740481C1C}">
                <a14:useLocalDpi xmlns:a14="http://schemas.microsoft.com/office/drawing/2010/main" val="0"/>
              </a:ext>
            </a:extLst>
          </a:blip>
          <a:srcRect/>
          <a:stretch>
            <a:fillRect/>
          </a:stretch>
        </p:blipFill>
        <p:spPr bwMode="auto">
          <a:xfrm>
            <a:off x="539552" y="2343657"/>
            <a:ext cx="3379470" cy="2663825"/>
          </a:xfrm>
          <a:prstGeom prst="rect">
            <a:avLst/>
          </a:prstGeom>
          <a:noFill/>
          <a:ln>
            <a:noFill/>
          </a:ln>
          <a:effectLst>
            <a:glow rad="139700">
              <a:schemeClr val="accent1">
                <a:satMod val="175000"/>
                <a:alpha val="40000"/>
              </a:schemeClr>
            </a:glow>
          </a:effectLst>
        </p:spPr>
      </p:pic>
      <p:pic>
        <p:nvPicPr>
          <p:cNvPr id="1026" name="Picture 2" descr="http://matemolga.hut.ru/images/p20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4149080"/>
            <a:ext cx="4536504" cy="2169016"/>
          </a:xfrm>
          <a:prstGeom prst="rect">
            <a:avLst/>
          </a:prstGeom>
          <a:noFill/>
          <a:effectLst>
            <a:glow rad="1397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683128" y="6453336"/>
            <a:ext cx="418704" cy="369332"/>
          </a:xfrm>
          <a:prstGeom prst="rect">
            <a:avLst/>
          </a:prstGeom>
          <a:noFill/>
        </p:spPr>
        <p:txBody>
          <a:bodyPr wrap="none" rtlCol="0">
            <a:spAutoFit/>
          </a:bodyPr>
          <a:lstStyle/>
          <a:p>
            <a:r>
              <a:rPr lang="en-US" dirty="0" smtClean="0"/>
              <a:t>62</a:t>
            </a:r>
            <a:endParaRPr lang="ru-RU" dirty="0"/>
          </a:p>
        </p:txBody>
      </p:sp>
    </p:spTree>
    <p:extLst>
      <p:ext uri="{BB962C8B-B14F-4D97-AF65-F5344CB8AC3E}">
        <p14:creationId xmlns:p14="http://schemas.microsoft.com/office/powerpoint/2010/main" val="28172692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95536" y="404664"/>
            <a:ext cx="8280919" cy="923330"/>
          </a:xfrm>
          <a:prstGeom prst="rect">
            <a:avLst/>
          </a:prstGeom>
        </p:spPr>
        <p:txBody>
          <a:bodyPr wrap="square">
            <a:spAutoFit/>
          </a:bodyPr>
          <a:lstStyle/>
          <a:p>
            <a:pPr algn="ctr"/>
            <a:r>
              <a:rPr lang="ru-RU" sz="5400" b="1" dirty="0" smtClean="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9.1. Виды движения</a:t>
            </a:r>
            <a:endParaRPr lang="ru-RU" dirty="0"/>
          </a:p>
        </p:txBody>
      </p:sp>
      <p:sp>
        <p:nvSpPr>
          <p:cNvPr id="4" name="Прямоугольник 3"/>
          <p:cNvSpPr/>
          <p:nvPr/>
        </p:nvSpPr>
        <p:spPr>
          <a:xfrm>
            <a:off x="395535" y="1327994"/>
            <a:ext cx="8280919" cy="2862322"/>
          </a:xfrm>
          <a:prstGeom prst="rect">
            <a:avLst/>
          </a:prstGeom>
        </p:spPr>
        <p:txBody>
          <a:bodyPr wrap="square">
            <a:spAutoFit/>
          </a:bodyPr>
          <a:lstStyle/>
          <a:p>
            <a:endParaRPr lang="ru-RU" sz="2000" b="1" dirty="0">
              <a:solidFill>
                <a:schemeClr val="tx2">
                  <a:lumMod val="75000"/>
                </a:schemeClr>
              </a:solidFill>
              <a:latin typeface="Times New Roman" panose="02020603050405020304" pitchFamily="18" charset="0"/>
              <a:cs typeface="Times New Roman" panose="02020603050405020304" pitchFamily="18" charset="0"/>
            </a:endParaRPr>
          </a:p>
          <a:p>
            <a:r>
              <a:rPr lang="ru-RU" sz="20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2000" b="1" dirty="0" smtClean="0">
                <a:solidFill>
                  <a:schemeClr val="tx2">
                    <a:lumMod val="75000"/>
                  </a:schemeClr>
                </a:solidFill>
                <a:latin typeface="Times New Roman" panose="02020603050405020304" pitchFamily="18" charset="0"/>
                <a:cs typeface="Times New Roman" panose="02020603050405020304" pitchFamily="18" charset="0"/>
              </a:rPr>
              <a:t>Осевая </a:t>
            </a:r>
            <a:r>
              <a:rPr lang="ru-RU" sz="2000" b="1" dirty="0">
                <a:solidFill>
                  <a:schemeClr val="tx2">
                    <a:lumMod val="75000"/>
                  </a:schemeClr>
                </a:solidFill>
                <a:latin typeface="Times New Roman" panose="02020603050405020304" pitchFamily="18" charset="0"/>
                <a:cs typeface="Times New Roman" panose="02020603050405020304" pitchFamily="18" charset="0"/>
              </a:rPr>
              <a:t>симметрия (отражение</a:t>
            </a:r>
            <a:r>
              <a:rPr lang="ru-RU" sz="2000" b="1" dirty="0" smtClean="0">
                <a:solidFill>
                  <a:schemeClr val="tx2">
                    <a:lumMod val="75000"/>
                  </a:schemeClr>
                </a:solidFill>
                <a:latin typeface="Times New Roman" panose="02020603050405020304" pitchFamily="18" charset="0"/>
                <a:cs typeface="Times New Roman" panose="02020603050405020304" pitchFamily="18" charset="0"/>
              </a:rPr>
              <a:t>)</a:t>
            </a:r>
            <a:r>
              <a:rPr lang="ru-RU" sz="2000" dirty="0" smtClean="0">
                <a:solidFill>
                  <a:schemeClr val="tx2">
                    <a:lumMod val="75000"/>
                  </a:schemeClr>
                </a:solidFill>
                <a:latin typeface="Times New Roman" panose="02020603050405020304" pitchFamily="18" charset="0"/>
                <a:cs typeface="Times New Roman" panose="02020603050405020304" pitchFamily="18" charset="0"/>
              </a:rPr>
              <a:t>;</a:t>
            </a:r>
          </a:p>
          <a:p>
            <a:endParaRPr lang="ru-RU" sz="2000" dirty="0">
              <a:solidFill>
                <a:schemeClr val="tx2">
                  <a:lumMod val="75000"/>
                </a:schemeClr>
              </a:solidFill>
              <a:latin typeface="Times New Roman" panose="02020603050405020304" pitchFamily="18" charset="0"/>
              <a:cs typeface="Times New Roman" panose="02020603050405020304" pitchFamily="18" charset="0"/>
            </a:endParaRPr>
          </a:p>
          <a:p>
            <a:r>
              <a:rPr lang="ru-RU" sz="20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2000" b="1" dirty="0" smtClean="0">
                <a:solidFill>
                  <a:schemeClr val="tx2">
                    <a:lumMod val="75000"/>
                  </a:schemeClr>
                </a:solidFill>
                <a:latin typeface="Times New Roman" panose="02020603050405020304" pitchFamily="18" charset="0"/>
                <a:cs typeface="Times New Roman" panose="02020603050405020304" pitchFamily="18" charset="0"/>
              </a:rPr>
              <a:t>Параллельный </a:t>
            </a:r>
            <a:r>
              <a:rPr lang="ru-RU" sz="2000" b="1" dirty="0">
                <a:solidFill>
                  <a:schemeClr val="tx2">
                    <a:lumMod val="75000"/>
                  </a:schemeClr>
                </a:solidFill>
                <a:latin typeface="Times New Roman" panose="02020603050405020304" pitchFamily="18" charset="0"/>
                <a:cs typeface="Times New Roman" panose="02020603050405020304" pitchFamily="18" charset="0"/>
              </a:rPr>
              <a:t>перенос</a:t>
            </a:r>
            <a:r>
              <a:rPr lang="ru-RU" sz="2000" dirty="0" smtClean="0">
                <a:solidFill>
                  <a:schemeClr val="tx2">
                    <a:lumMod val="75000"/>
                  </a:schemeClr>
                </a:solidFill>
                <a:latin typeface="Times New Roman" panose="02020603050405020304" pitchFamily="18" charset="0"/>
                <a:cs typeface="Times New Roman" panose="02020603050405020304" pitchFamily="18" charset="0"/>
              </a:rPr>
              <a:t>;</a:t>
            </a:r>
          </a:p>
          <a:p>
            <a:endParaRPr lang="ru-RU" sz="2000" dirty="0">
              <a:solidFill>
                <a:schemeClr val="tx2">
                  <a:lumMod val="75000"/>
                </a:schemeClr>
              </a:solidFill>
              <a:latin typeface="Times New Roman" panose="02020603050405020304" pitchFamily="18" charset="0"/>
              <a:cs typeface="Times New Roman" panose="02020603050405020304" pitchFamily="18" charset="0"/>
            </a:endParaRPr>
          </a:p>
          <a:p>
            <a:r>
              <a:rPr lang="ru-RU" sz="20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2000" b="1" dirty="0" smtClean="0">
                <a:solidFill>
                  <a:schemeClr val="tx2">
                    <a:lumMod val="75000"/>
                  </a:schemeClr>
                </a:solidFill>
                <a:latin typeface="Times New Roman" panose="02020603050405020304" pitchFamily="18" charset="0"/>
                <a:cs typeface="Times New Roman" panose="02020603050405020304" pitchFamily="18" charset="0"/>
              </a:rPr>
              <a:t>Поворот</a:t>
            </a:r>
            <a:r>
              <a:rPr lang="ru-RU" sz="2000" dirty="0" smtClean="0">
                <a:solidFill>
                  <a:schemeClr val="tx2">
                    <a:lumMod val="75000"/>
                  </a:schemeClr>
                </a:solidFill>
                <a:latin typeface="Times New Roman" panose="02020603050405020304" pitchFamily="18" charset="0"/>
                <a:cs typeface="Times New Roman" panose="02020603050405020304" pitchFamily="18" charset="0"/>
              </a:rPr>
              <a:t>;</a:t>
            </a:r>
          </a:p>
          <a:p>
            <a:endParaRPr lang="ru-RU" sz="2000" dirty="0">
              <a:solidFill>
                <a:schemeClr val="tx2">
                  <a:lumMod val="75000"/>
                </a:schemeClr>
              </a:solidFill>
              <a:latin typeface="Times New Roman" panose="02020603050405020304" pitchFamily="18" charset="0"/>
              <a:cs typeface="Times New Roman" panose="02020603050405020304" pitchFamily="18" charset="0"/>
            </a:endParaRPr>
          </a:p>
          <a:p>
            <a:r>
              <a:rPr lang="ru-RU" sz="20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2000" b="1" dirty="0" smtClean="0">
                <a:solidFill>
                  <a:schemeClr val="tx2">
                    <a:lumMod val="75000"/>
                  </a:schemeClr>
                </a:solidFill>
                <a:latin typeface="Times New Roman" panose="02020603050405020304" pitchFamily="18" charset="0"/>
                <a:cs typeface="Times New Roman" panose="02020603050405020304" pitchFamily="18" charset="0"/>
              </a:rPr>
              <a:t>Скользящая </a:t>
            </a:r>
            <a:r>
              <a:rPr lang="ru-RU" sz="2000" b="1" dirty="0">
                <a:solidFill>
                  <a:schemeClr val="tx2">
                    <a:lumMod val="75000"/>
                  </a:schemeClr>
                </a:solidFill>
                <a:latin typeface="Times New Roman" panose="02020603050405020304" pitchFamily="18" charset="0"/>
                <a:cs typeface="Times New Roman" panose="02020603050405020304" pitchFamily="18" charset="0"/>
              </a:rPr>
              <a:t>симметрия </a:t>
            </a:r>
            <a:r>
              <a:rPr lang="ru-RU" sz="2000" dirty="0">
                <a:solidFill>
                  <a:schemeClr val="tx2">
                    <a:lumMod val="75000"/>
                  </a:schemeClr>
                </a:solidFill>
                <a:latin typeface="Times New Roman" panose="02020603050405020304" pitchFamily="18" charset="0"/>
                <a:cs typeface="Times New Roman" panose="02020603050405020304" pitchFamily="18" charset="0"/>
              </a:rPr>
              <a:t>— композиция переноса на вектор, параллельный прямой, и симметрии относительно этой прямой.</a:t>
            </a:r>
          </a:p>
        </p:txBody>
      </p:sp>
      <p:sp>
        <p:nvSpPr>
          <p:cNvPr id="5" name="TextBox 4"/>
          <p:cNvSpPr txBox="1"/>
          <p:nvPr/>
        </p:nvSpPr>
        <p:spPr>
          <a:xfrm>
            <a:off x="8725296" y="6453336"/>
            <a:ext cx="418704" cy="369332"/>
          </a:xfrm>
          <a:prstGeom prst="rect">
            <a:avLst/>
          </a:prstGeom>
          <a:noFill/>
        </p:spPr>
        <p:txBody>
          <a:bodyPr wrap="none" rtlCol="0">
            <a:spAutoFit/>
          </a:bodyPr>
          <a:lstStyle/>
          <a:p>
            <a:r>
              <a:rPr lang="en-US" dirty="0" smtClean="0"/>
              <a:t>63</a:t>
            </a:r>
            <a:endParaRPr lang="ru-RU" dirty="0"/>
          </a:p>
        </p:txBody>
      </p:sp>
    </p:spTree>
    <p:extLst>
      <p:ext uri="{BB962C8B-B14F-4D97-AF65-F5344CB8AC3E}">
        <p14:creationId xmlns:p14="http://schemas.microsoft.com/office/powerpoint/2010/main" val="4507360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23528" y="404664"/>
            <a:ext cx="8352927" cy="923330"/>
          </a:xfrm>
          <a:prstGeom prst="rect">
            <a:avLst/>
          </a:prstGeom>
        </p:spPr>
        <p:txBody>
          <a:bodyPr wrap="square">
            <a:spAutoFit/>
          </a:bodyPr>
          <a:lstStyle/>
          <a:p>
            <a:pPr algn="ctr"/>
            <a:r>
              <a:rPr lang="ru-RU" sz="5400" b="1" dirty="0" smtClean="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9.2. Осевая симметрия</a:t>
            </a:r>
            <a:endParaRPr lang="ru-RU" dirty="0"/>
          </a:p>
        </p:txBody>
      </p:sp>
      <p:sp>
        <p:nvSpPr>
          <p:cNvPr id="5" name="Прямоугольник 4"/>
          <p:cNvSpPr/>
          <p:nvPr/>
        </p:nvSpPr>
        <p:spPr>
          <a:xfrm>
            <a:off x="323527" y="1196752"/>
            <a:ext cx="8352927" cy="2308324"/>
          </a:xfrm>
          <a:prstGeom prst="rect">
            <a:avLst/>
          </a:prstGeom>
        </p:spPr>
        <p:txBody>
          <a:bodyPr wrap="square">
            <a:spAutoFit/>
          </a:bodyPr>
          <a:lstStyle/>
          <a:p>
            <a:r>
              <a:rPr lang="ru-RU" b="1" dirty="0" err="1">
                <a:solidFill>
                  <a:srgbClr val="C00000"/>
                </a:solidFill>
                <a:latin typeface="Times New Roman" panose="02020603050405020304" pitchFamily="18" charset="0"/>
                <a:cs typeface="Times New Roman" panose="02020603050405020304" pitchFamily="18" charset="0"/>
              </a:rPr>
              <a:t>Осева́я</a:t>
            </a:r>
            <a:r>
              <a:rPr lang="ru-RU" b="1" dirty="0">
                <a:solidFill>
                  <a:srgbClr val="C00000"/>
                </a:solidFill>
                <a:latin typeface="Times New Roman" panose="02020603050405020304" pitchFamily="18" charset="0"/>
                <a:cs typeface="Times New Roman" panose="02020603050405020304" pitchFamily="18" charset="0"/>
              </a:rPr>
              <a:t> </a:t>
            </a:r>
            <a:r>
              <a:rPr lang="ru-RU" b="1" dirty="0" err="1">
                <a:solidFill>
                  <a:srgbClr val="C00000"/>
                </a:solidFill>
                <a:latin typeface="Times New Roman" panose="02020603050405020304" pitchFamily="18" charset="0"/>
                <a:cs typeface="Times New Roman" panose="02020603050405020304" pitchFamily="18" charset="0"/>
              </a:rPr>
              <a:t>симме́три́я</a:t>
            </a:r>
            <a:r>
              <a:rPr lang="ru-RU" b="1" dirty="0">
                <a:solidFill>
                  <a:srgbClr val="C00000"/>
                </a:solidFill>
                <a:latin typeface="Times New Roman" panose="02020603050405020304" pitchFamily="18" charset="0"/>
                <a:cs typeface="Times New Roman" panose="02020603050405020304" pitchFamily="18" charset="0"/>
              </a:rPr>
              <a:t> </a:t>
            </a:r>
            <a:r>
              <a:rPr lang="ru-RU" dirty="0">
                <a:solidFill>
                  <a:schemeClr val="tx2">
                    <a:lumMod val="75000"/>
                  </a:schemeClr>
                </a:solidFill>
                <a:latin typeface="Times New Roman" panose="02020603050405020304" pitchFamily="18" charset="0"/>
                <a:cs typeface="Times New Roman" panose="02020603050405020304" pitchFamily="18" charset="0"/>
              </a:rPr>
              <a:t>— тип симметрии, имеющий несколько отличающихся определений:</a:t>
            </a:r>
          </a:p>
          <a:p>
            <a:r>
              <a:rPr lang="ru-RU" dirty="0" smtClean="0">
                <a:solidFill>
                  <a:schemeClr val="tx2">
                    <a:lumMod val="75000"/>
                  </a:schemeClr>
                </a:solidFill>
                <a:latin typeface="Times New Roman" panose="02020603050405020304" pitchFamily="18" charset="0"/>
                <a:cs typeface="Times New Roman" panose="02020603050405020304" pitchFamily="18" charset="0"/>
              </a:rPr>
              <a:t>•   </a:t>
            </a:r>
            <a:r>
              <a:rPr lang="ru-RU" b="1" dirty="0" smtClean="0">
                <a:solidFill>
                  <a:schemeClr val="tx2">
                    <a:lumMod val="75000"/>
                  </a:schemeClr>
                </a:solidFill>
                <a:latin typeface="Times New Roman" panose="02020603050405020304" pitchFamily="18" charset="0"/>
                <a:cs typeface="Times New Roman" panose="02020603050405020304" pitchFamily="18" charset="0"/>
              </a:rPr>
              <a:t>Отражательная </a:t>
            </a:r>
            <a:r>
              <a:rPr lang="ru-RU" b="1" dirty="0">
                <a:solidFill>
                  <a:schemeClr val="tx2">
                    <a:lumMod val="75000"/>
                  </a:schemeClr>
                </a:solidFill>
                <a:latin typeface="Times New Roman" panose="02020603050405020304" pitchFamily="18" charset="0"/>
                <a:cs typeface="Times New Roman" panose="02020603050405020304" pitchFamily="18" charset="0"/>
              </a:rPr>
              <a:t>симметрия. </a:t>
            </a:r>
            <a:r>
              <a:rPr lang="ru-RU" dirty="0">
                <a:solidFill>
                  <a:schemeClr val="tx2">
                    <a:lumMod val="75000"/>
                  </a:schemeClr>
                </a:solidFill>
                <a:latin typeface="Times New Roman" panose="02020603050405020304" pitchFamily="18" charset="0"/>
                <a:cs typeface="Times New Roman" panose="02020603050405020304" pitchFamily="18" charset="0"/>
              </a:rPr>
              <a:t>В евклидовой геометрии осевая симметрия — вид движения (зеркального отражения), при котором множеством неподвижных точек является прямая, называемая осью симметрии. </a:t>
            </a:r>
          </a:p>
          <a:p>
            <a:r>
              <a:rPr lang="ru-RU" dirty="0" smtClean="0">
                <a:solidFill>
                  <a:schemeClr val="tx2">
                    <a:lumMod val="75000"/>
                  </a:schemeClr>
                </a:solidFill>
                <a:latin typeface="Times New Roman" panose="02020603050405020304" pitchFamily="18" charset="0"/>
                <a:cs typeface="Times New Roman" panose="02020603050405020304" pitchFamily="18" charset="0"/>
              </a:rPr>
              <a:t>•   </a:t>
            </a:r>
            <a:r>
              <a:rPr lang="ru-RU" b="1" dirty="0" smtClean="0">
                <a:solidFill>
                  <a:schemeClr val="tx2">
                    <a:lumMod val="75000"/>
                  </a:schemeClr>
                </a:solidFill>
                <a:latin typeface="Times New Roman" panose="02020603050405020304" pitchFamily="18" charset="0"/>
                <a:cs typeface="Times New Roman" panose="02020603050405020304" pitchFamily="18" charset="0"/>
              </a:rPr>
              <a:t>Вращательная </a:t>
            </a:r>
            <a:r>
              <a:rPr lang="ru-RU" b="1" dirty="0">
                <a:solidFill>
                  <a:schemeClr val="tx2">
                    <a:lumMod val="75000"/>
                  </a:schemeClr>
                </a:solidFill>
                <a:latin typeface="Times New Roman" panose="02020603050405020304" pitchFamily="18" charset="0"/>
                <a:cs typeface="Times New Roman" panose="02020603050405020304" pitchFamily="18" charset="0"/>
              </a:rPr>
              <a:t>симметрия.</a:t>
            </a:r>
            <a:r>
              <a:rPr lang="ru-RU" dirty="0">
                <a:solidFill>
                  <a:schemeClr val="tx2">
                    <a:lumMod val="75000"/>
                  </a:schemeClr>
                </a:solidFill>
                <a:latin typeface="Times New Roman" panose="02020603050405020304" pitchFamily="18" charset="0"/>
                <a:cs typeface="Times New Roman" panose="02020603050405020304" pitchFamily="18" charset="0"/>
              </a:rPr>
              <a:t> В естественных науках под осевой симметрией понимают вращательную симметрию (другие термины — радиальная, аксиальная, лучевая симметрии) относительно поворотов вокруг прямой. </a:t>
            </a:r>
          </a:p>
        </p:txBody>
      </p:sp>
      <p:pic>
        <p:nvPicPr>
          <p:cNvPr id="2050" name="Picture 2" descr="http://upload.wikimedia.org/wikipedia/commons/thumb/d/d6/Reflection_symmetry.svg/800px-Reflection_symmetry.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645024"/>
            <a:ext cx="3672407" cy="26762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cat.convdocs.org/pars_docs/refs/1/240/240_html_m1733917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3645024"/>
            <a:ext cx="3528392" cy="2566103"/>
          </a:xfrm>
          <a:prstGeom prst="rect">
            <a:avLst/>
          </a:prstGeom>
          <a:noFill/>
          <a:effectLst>
            <a:glow rad="1397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723337" y="6459540"/>
            <a:ext cx="418704" cy="369332"/>
          </a:xfrm>
          <a:prstGeom prst="rect">
            <a:avLst/>
          </a:prstGeom>
          <a:noFill/>
        </p:spPr>
        <p:txBody>
          <a:bodyPr wrap="none" rtlCol="0">
            <a:spAutoFit/>
          </a:bodyPr>
          <a:lstStyle/>
          <a:p>
            <a:r>
              <a:rPr lang="en-US" dirty="0" smtClean="0"/>
              <a:t>64</a:t>
            </a:r>
            <a:endParaRPr lang="ru-RU" dirty="0"/>
          </a:p>
        </p:txBody>
      </p:sp>
    </p:spTree>
    <p:extLst>
      <p:ext uri="{BB962C8B-B14F-4D97-AF65-F5344CB8AC3E}">
        <p14:creationId xmlns:p14="http://schemas.microsoft.com/office/powerpoint/2010/main" val="18352241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23528" y="332656"/>
            <a:ext cx="8424935" cy="830997"/>
          </a:xfrm>
          <a:prstGeom prst="rect">
            <a:avLst/>
          </a:prstGeom>
        </p:spPr>
        <p:txBody>
          <a:bodyPr wrap="square">
            <a:spAutoFit/>
          </a:bodyPr>
          <a:lstStyle/>
          <a:p>
            <a:pPr algn="ctr"/>
            <a:r>
              <a:rPr lang="ru-RU" sz="4800" b="1" dirty="0" smtClean="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9.3. Параллельный перенос</a:t>
            </a:r>
            <a:endParaRPr lang="ru-RU" sz="4800" dirty="0"/>
          </a:p>
        </p:txBody>
      </p:sp>
      <p:sp>
        <p:nvSpPr>
          <p:cNvPr id="13" name="Прямоугольник 12"/>
          <p:cNvSpPr/>
          <p:nvPr/>
        </p:nvSpPr>
        <p:spPr>
          <a:xfrm>
            <a:off x="323527" y="1163652"/>
            <a:ext cx="8424935" cy="1477328"/>
          </a:xfrm>
          <a:prstGeom prst="rect">
            <a:avLst/>
          </a:prstGeom>
        </p:spPr>
        <p:txBody>
          <a:bodyPr wrap="square">
            <a:spAutoFit/>
          </a:bodyPr>
          <a:lstStyle/>
          <a:p>
            <a:pPr algn="just"/>
            <a:r>
              <a:rPr lang="ru-RU" b="1" dirty="0" err="1">
                <a:solidFill>
                  <a:srgbClr val="C00000"/>
                </a:solidFill>
                <a:latin typeface="Times New Roman" panose="02020603050405020304" pitchFamily="18" charset="0"/>
                <a:cs typeface="Times New Roman" panose="02020603050405020304" pitchFamily="18" charset="0"/>
              </a:rPr>
              <a:t>Паралле́льный</a:t>
            </a:r>
            <a:r>
              <a:rPr lang="ru-RU" b="1" dirty="0">
                <a:solidFill>
                  <a:srgbClr val="C00000"/>
                </a:solidFill>
                <a:latin typeface="Times New Roman" panose="02020603050405020304" pitchFamily="18" charset="0"/>
                <a:cs typeface="Times New Roman" panose="02020603050405020304" pitchFamily="18" charset="0"/>
              </a:rPr>
              <a:t> </a:t>
            </a:r>
            <a:r>
              <a:rPr lang="ru-RU" b="1" dirty="0" err="1">
                <a:solidFill>
                  <a:srgbClr val="C00000"/>
                </a:solidFill>
                <a:latin typeface="Times New Roman" panose="02020603050405020304" pitchFamily="18" charset="0"/>
                <a:cs typeface="Times New Roman" panose="02020603050405020304" pitchFamily="18" charset="0"/>
              </a:rPr>
              <a:t>перено́с</a:t>
            </a:r>
            <a:r>
              <a:rPr lang="ru-RU" b="1" dirty="0">
                <a:solidFill>
                  <a:srgbClr val="C00000"/>
                </a:solidFill>
                <a:latin typeface="Times New Roman" panose="02020603050405020304" pitchFamily="18" charset="0"/>
                <a:cs typeface="Times New Roman" panose="02020603050405020304" pitchFamily="18" charset="0"/>
              </a:rPr>
              <a:t> или трансляция </a:t>
            </a:r>
            <a:r>
              <a:rPr lang="ru-RU" dirty="0">
                <a:solidFill>
                  <a:schemeClr val="tx2">
                    <a:lumMod val="75000"/>
                  </a:schemeClr>
                </a:solidFill>
                <a:latin typeface="Times New Roman" panose="02020603050405020304" pitchFamily="18" charset="0"/>
                <a:cs typeface="Times New Roman" panose="02020603050405020304" pitchFamily="18" charset="0"/>
              </a:rPr>
              <a:t>― частный случай движения, при котором все точки пространства перемещаются в одном и том же направлении на одно и то же расстояние. Иначе, если </a:t>
            </a:r>
            <a:r>
              <a:rPr lang="ru-RU" i="1" dirty="0" smtClean="0">
                <a:solidFill>
                  <a:schemeClr val="tx2">
                    <a:lumMod val="75000"/>
                  </a:schemeClr>
                </a:solidFill>
                <a:latin typeface="Times New Roman" panose="02020603050405020304" pitchFamily="18" charset="0"/>
                <a:cs typeface="Times New Roman" panose="02020603050405020304" pitchFamily="18" charset="0"/>
              </a:rPr>
              <a:t>М </a:t>
            </a:r>
            <a:r>
              <a:rPr lang="ru-RU" dirty="0" smtClean="0">
                <a:solidFill>
                  <a:schemeClr val="tx2">
                    <a:lumMod val="75000"/>
                  </a:schemeClr>
                </a:solidFill>
                <a:latin typeface="Times New Roman" panose="02020603050405020304" pitchFamily="18" charset="0"/>
                <a:cs typeface="Times New Roman" panose="02020603050405020304" pitchFamily="18" charset="0"/>
              </a:rPr>
              <a:t>― </a:t>
            </a:r>
            <a:r>
              <a:rPr lang="ru-RU" dirty="0">
                <a:solidFill>
                  <a:schemeClr val="tx2">
                    <a:lumMod val="75000"/>
                  </a:schemeClr>
                </a:solidFill>
                <a:latin typeface="Times New Roman" panose="02020603050405020304" pitchFamily="18" charset="0"/>
                <a:cs typeface="Times New Roman" panose="02020603050405020304" pitchFamily="18" charset="0"/>
              </a:rPr>
              <a:t>первоначальное, а </a:t>
            </a:r>
            <a:r>
              <a:rPr lang="ru-RU" i="1" dirty="0" smtClean="0">
                <a:solidFill>
                  <a:schemeClr val="tx2">
                    <a:lumMod val="75000"/>
                  </a:schemeClr>
                </a:solidFill>
                <a:latin typeface="Times New Roman" panose="02020603050405020304" pitchFamily="18" charset="0"/>
                <a:cs typeface="Times New Roman" panose="02020603050405020304" pitchFamily="18" charset="0"/>
              </a:rPr>
              <a:t>М</a:t>
            </a:r>
            <a:r>
              <a:rPr lang="en-US" i="1" dirty="0" smtClean="0">
                <a:solidFill>
                  <a:schemeClr val="tx2">
                    <a:lumMod val="75000"/>
                  </a:schemeClr>
                </a:solidFill>
                <a:latin typeface="Times New Roman" panose="02020603050405020304" pitchFamily="18" charset="0"/>
                <a:cs typeface="Times New Roman" panose="02020603050405020304" pitchFamily="18" charset="0"/>
              </a:rPr>
              <a:t>’</a:t>
            </a:r>
            <a:r>
              <a:rPr lang="ru-RU" i="1" dirty="0" smtClean="0">
                <a:solidFill>
                  <a:schemeClr val="tx2">
                    <a:lumMod val="75000"/>
                  </a:schemeClr>
                </a:solidFill>
                <a:latin typeface="Times New Roman" panose="02020603050405020304" pitchFamily="18" charset="0"/>
                <a:cs typeface="Times New Roman" panose="02020603050405020304" pitchFamily="18" charset="0"/>
              </a:rPr>
              <a:t>  </a:t>
            </a:r>
            <a:r>
              <a:rPr lang="ru-RU" dirty="0">
                <a:solidFill>
                  <a:schemeClr val="tx2">
                    <a:lumMod val="75000"/>
                  </a:schemeClr>
                </a:solidFill>
                <a:latin typeface="Times New Roman" panose="02020603050405020304" pitchFamily="18" charset="0"/>
                <a:cs typeface="Times New Roman" panose="02020603050405020304" pitchFamily="18" charset="0"/>
              </a:rPr>
              <a:t>― смещенное положение точки, то вектор   </a:t>
            </a:r>
            <a:r>
              <a:rPr lang="en-US" dirty="0" smtClean="0">
                <a:solidFill>
                  <a:schemeClr val="tx2">
                    <a:lumMod val="75000"/>
                  </a:schemeClr>
                </a:solidFill>
                <a:latin typeface="Times New Roman" panose="02020603050405020304" pitchFamily="18" charset="0"/>
                <a:cs typeface="Times New Roman" panose="02020603050405020304" pitchFamily="18" charset="0"/>
              </a:rPr>
              <a:t> </a:t>
            </a:r>
            <a:r>
              <a:rPr lang="ru-RU" dirty="0" smtClean="0">
                <a:solidFill>
                  <a:schemeClr val="tx2">
                    <a:lumMod val="75000"/>
                  </a:schemeClr>
                </a:solidFill>
                <a:latin typeface="Times New Roman" panose="02020603050405020304" pitchFamily="18" charset="0"/>
                <a:cs typeface="Times New Roman" panose="02020603050405020304" pitchFamily="18" charset="0"/>
              </a:rPr>
              <a:t>― </a:t>
            </a:r>
            <a:r>
              <a:rPr lang="ru-RU" dirty="0">
                <a:solidFill>
                  <a:schemeClr val="tx2">
                    <a:lumMod val="75000"/>
                  </a:schemeClr>
                </a:solidFill>
                <a:latin typeface="Times New Roman" panose="02020603050405020304" pitchFamily="18" charset="0"/>
                <a:cs typeface="Times New Roman" panose="02020603050405020304" pitchFamily="18" charset="0"/>
              </a:rPr>
              <a:t>один и тот же для всех пар точек, соответствующих друг другу в данном </a:t>
            </a:r>
            <a:r>
              <a:rPr lang="ru-RU" dirty="0" smtClean="0">
                <a:solidFill>
                  <a:schemeClr val="tx2">
                    <a:lumMod val="75000"/>
                  </a:schemeClr>
                </a:solidFill>
                <a:latin typeface="Times New Roman" panose="02020603050405020304" pitchFamily="18" charset="0"/>
                <a:cs typeface="Times New Roman" panose="02020603050405020304" pitchFamily="18" charset="0"/>
              </a:rPr>
              <a:t>преобразовании.</a:t>
            </a:r>
            <a:endParaRPr lang="ru-RU"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21" name="Рисунок 20" descr="\overrightarrow{MM'}"/>
          <p:cNvPicPr/>
          <p:nvPr/>
        </p:nvPicPr>
        <p:blipFill>
          <a:blip r:embed="rId3">
            <a:extLst>
              <a:ext uri="{28A0092B-C50C-407E-A947-70E740481C1C}">
                <a14:useLocalDpi xmlns:a14="http://schemas.microsoft.com/office/drawing/2010/main" val="0"/>
              </a:ext>
            </a:extLst>
          </a:blip>
          <a:srcRect/>
          <a:stretch>
            <a:fillRect/>
          </a:stretch>
        </p:blipFill>
        <p:spPr bwMode="auto">
          <a:xfrm>
            <a:off x="3563888" y="2060848"/>
            <a:ext cx="437515" cy="230505"/>
          </a:xfrm>
          <a:prstGeom prst="rect">
            <a:avLst/>
          </a:prstGeom>
          <a:noFill/>
          <a:ln>
            <a:noFill/>
          </a:ln>
        </p:spPr>
      </p:pic>
      <p:pic>
        <p:nvPicPr>
          <p:cNvPr id="22" name="Рисунок 21" descr="http://upload.wikimedia.org/wikipedia/commons/thumb/7/7e/TraslazioneOK.png/220px-TraslazioneOK.png"/>
          <p:cNvPicPr/>
          <p:nvPr/>
        </p:nvPicPr>
        <p:blipFill>
          <a:blip r:embed="rId4">
            <a:extLst>
              <a:ext uri="{28A0092B-C50C-407E-A947-70E740481C1C}">
                <a14:useLocalDpi xmlns:a14="http://schemas.microsoft.com/office/drawing/2010/main" val="0"/>
              </a:ext>
            </a:extLst>
          </a:blip>
          <a:srcRect/>
          <a:stretch>
            <a:fillRect/>
          </a:stretch>
        </p:blipFill>
        <p:spPr bwMode="auto">
          <a:xfrm>
            <a:off x="2483768" y="2996952"/>
            <a:ext cx="3672408" cy="3168352"/>
          </a:xfrm>
          <a:prstGeom prst="rect">
            <a:avLst/>
          </a:prstGeom>
          <a:noFill/>
          <a:ln>
            <a:noFill/>
          </a:ln>
        </p:spPr>
      </p:pic>
      <p:sp>
        <p:nvSpPr>
          <p:cNvPr id="2" name="TextBox 1"/>
          <p:cNvSpPr txBox="1"/>
          <p:nvPr/>
        </p:nvSpPr>
        <p:spPr>
          <a:xfrm>
            <a:off x="8714460" y="6453336"/>
            <a:ext cx="418704" cy="369332"/>
          </a:xfrm>
          <a:prstGeom prst="rect">
            <a:avLst/>
          </a:prstGeom>
          <a:noFill/>
        </p:spPr>
        <p:txBody>
          <a:bodyPr wrap="none" rtlCol="0">
            <a:spAutoFit/>
          </a:bodyPr>
          <a:lstStyle/>
          <a:p>
            <a:r>
              <a:rPr lang="en-US" dirty="0" smtClean="0"/>
              <a:t>65</a:t>
            </a:r>
            <a:endParaRPr lang="ru-RU" dirty="0"/>
          </a:p>
        </p:txBody>
      </p:sp>
    </p:spTree>
    <p:extLst>
      <p:ext uri="{BB962C8B-B14F-4D97-AF65-F5344CB8AC3E}">
        <p14:creationId xmlns:p14="http://schemas.microsoft.com/office/powerpoint/2010/main" val="45133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95536" y="332656"/>
            <a:ext cx="8352928" cy="830997"/>
          </a:xfrm>
          <a:prstGeom prst="rect">
            <a:avLst/>
          </a:prstGeom>
        </p:spPr>
        <p:txBody>
          <a:bodyPr wrap="square">
            <a:spAutoFit/>
          </a:bodyPr>
          <a:lstStyle/>
          <a:p>
            <a:pPr algn="ctr"/>
            <a:r>
              <a:rPr lang="ru-RU" sz="4800" b="1" dirty="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Параллельный перенос</a:t>
            </a:r>
            <a:endParaRPr lang="ru-RU" dirty="0"/>
          </a:p>
        </p:txBody>
      </p:sp>
      <p:sp>
        <p:nvSpPr>
          <p:cNvPr id="4" name="Прямоугольник 3"/>
          <p:cNvSpPr/>
          <p:nvPr/>
        </p:nvSpPr>
        <p:spPr>
          <a:xfrm>
            <a:off x="395536" y="1268760"/>
            <a:ext cx="8352928" cy="2092881"/>
          </a:xfrm>
          <a:prstGeom prst="rect">
            <a:avLst/>
          </a:prstGeom>
        </p:spPr>
        <p:txBody>
          <a:bodyPr wrap="square">
            <a:spAutoFit/>
          </a:bodyPr>
          <a:lstStyle/>
          <a:p>
            <a:r>
              <a:rPr lang="ru-RU" sz="2000" b="1" dirty="0">
                <a:solidFill>
                  <a:srgbClr val="C00000"/>
                </a:solidFill>
                <a:latin typeface="Times New Roman" panose="02020603050405020304" pitchFamily="18" charset="0"/>
                <a:cs typeface="Times New Roman" panose="02020603050405020304" pitchFamily="18" charset="0"/>
              </a:rPr>
              <a:t>Координатное </a:t>
            </a:r>
            <a:r>
              <a:rPr lang="ru-RU" sz="2000" b="1" dirty="0" smtClean="0">
                <a:solidFill>
                  <a:srgbClr val="C00000"/>
                </a:solidFill>
                <a:latin typeface="Times New Roman" panose="02020603050405020304" pitchFamily="18" charset="0"/>
                <a:cs typeface="Times New Roman" panose="02020603050405020304" pitchFamily="18" charset="0"/>
              </a:rPr>
              <a:t>представление</a:t>
            </a:r>
            <a:endParaRPr lang="en-US" sz="2000" b="1" dirty="0" smtClean="0">
              <a:solidFill>
                <a:srgbClr val="C00000"/>
              </a:solidFill>
              <a:latin typeface="Times New Roman" panose="02020603050405020304" pitchFamily="18" charset="0"/>
              <a:cs typeface="Times New Roman" panose="02020603050405020304" pitchFamily="18" charset="0"/>
            </a:endParaRPr>
          </a:p>
          <a:p>
            <a:endParaRPr lang="ru-RU" sz="2000" b="1" dirty="0">
              <a:solidFill>
                <a:schemeClr val="tx2">
                  <a:lumMod val="75000"/>
                </a:schemeClr>
              </a:solidFill>
              <a:latin typeface="Times New Roman" panose="02020603050405020304" pitchFamily="18" charset="0"/>
              <a:cs typeface="Times New Roman" panose="02020603050405020304" pitchFamily="18" charset="0"/>
            </a:endParaRPr>
          </a:p>
          <a:p>
            <a:r>
              <a:rPr lang="ru-RU" dirty="0">
                <a:solidFill>
                  <a:schemeClr val="tx2">
                    <a:lumMod val="75000"/>
                  </a:schemeClr>
                </a:solidFill>
                <a:latin typeface="Times New Roman" panose="02020603050405020304" pitchFamily="18" charset="0"/>
                <a:cs typeface="Times New Roman" panose="02020603050405020304" pitchFamily="18" charset="0"/>
              </a:rPr>
              <a:t>На плоскости параллельный перенос выражается аналитически в прямоугольной системе координат </a:t>
            </a:r>
            <a:r>
              <a:rPr lang="en-US" dirty="0" smtClean="0">
                <a:solidFill>
                  <a:schemeClr val="tx2">
                    <a:lumMod val="75000"/>
                  </a:schemeClr>
                </a:solidFill>
                <a:latin typeface="Times New Roman" panose="02020603050405020304" pitchFamily="18" charset="0"/>
                <a:cs typeface="Times New Roman" panose="02020603050405020304" pitchFamily="18" charset="0"/>
              </a:rPr>
              <a:t>(x, y)</a:t>
            </a:r>
            <a:r>
              <a:rPr lang="ru-RU" dirty="0" smtClean="0">
                <a:solidFill>
                  <a:schemeClr val="tx2">
                    <a:lumMod val="75000"/>
                  </a:schemeClr>
                </a:solidFill>
                <a:latin typeface="Times New Roman" panose="02020603050405020304" pitchFamily="18" charset="0"/>
                <a:cs typeface="Times New Roman" panose="02020603050405020304" pitchFamily="18" charset="0"/>
              </a:rPr>
              <a:t>  </a:t>
            </a:r>
            <a:r>
              <a:rPr lang="ru-RU" dirty="0">
                <a:solidFill>
                  <a:schemeClr val="tx2">
                    <a:lumMod val="75000"/>
                  </a:schemeClr>
                </a:solidFill>
                <a:latin typeface="Times New Roman" panose="02020603050405020304" pitchFamily="18" charset="0"/>
                <a:cs typeface="Times New Roman" panose="02020603050405020304" pitchFamily="18" charset="0"/>
              </a:rPr>
              <a:t>при помощи</a:t>
            </a:r>
          </a:p>
          <a:p>
            <a:r>
              <a:rPr lang="ru-RU" dirty="0">
                <a:solidFill>
                  <a:schemeClr val="tx2">
                    <a:lumMod val="75000"/>
                  </a:schemeClr>
                </a:solidFill>
                <a:latin typeface="Times New Roman" panose="02020603050405020304" pitchFamily="18" charset="0"/>
                <a:cs typeface="Times New Roman" panose="02020603050405020304" pitchFamily="18" charset="0"/>
              </a:rPr>
              <a:t> </a:t>
            </a:r>
          </a:p>
          <a:p>
            <a:r>
              <a:rPr lang="ru-RU" dirty="0">
                <a:solidFill>
                  <a:schemeClr val="tx2">
                    <a:lumMod val="75000"/>
                  </a:schemeClr>
                </a:solidFill>
                <a:latin typeface="Times New Roman" panose="02020603050405020304" pitchFamily="18" charset="0"/>
                <a:cs typeface="Times New Roman" panose="02020603050405020304" pitchFamily="18" charset="0"/>
              </a:rPr>
              <a:t>где вектор  </a:t>
            </a:r>
            <a:r>
              <a:rPr lang="en-US" dirty="0" smtClean="0">
                <a:solidFill>
                  <a:schemeClr val="tx2">
                    <a:lumMod val="75000"/>
                  </a:schemeClr>
                </a:solidFill>
                <a:latin typeface="Times New Roman" panose="02020603050405020304" pitchFamily="18" charset="0"/>
                <a:cs typeface="Times New Roman" panose="02020603050405020304" pitchFamily="18" charset="0"/>
              </a:rPr>
              <a:t>                    </a:t>
            </a:r>
            <a:r>
              <a:rPr lang="ru-RU" dirty="0" smtClean="0">
                <a:solidFill>
                  <a:schemeClr val="tx2">
                    <a:lumMod val="75000"/>
                  </a:schemeClr>
                </a:solidFill>
                <a:latin typeface="Times New Roman" panose="02020603050405020304" pitchFamily="18" charset="0"/>
                <a:cs typeface="Times New Roman" panose="02020603050405020304" pitchFamily="18" charset="0"/>
              </a:rPr>
              <a:t>.</a:t>
            </a:r>
            <a:endParaRPr lang="ru-RU" dirty="0">
              <a:solidFill>
                <a:schemeClr val="tx2">
                  <a:lumMod val="75000"/>
                </a:schemeClr>
              </a:solidFill>
              <a:latin typeface="Times New Roman" panose="02020603050405020304" pitchFamily="18" charset="0"/>
              <a:cs typeface="Times New Roman" panose="02020603050405020304" pitchFamily="18" charset="0"/>
            </a:endParaRPr>
          </a:p>
          <a:p>
            <a:endParaRPr lang="ru-RU" dirty="0"/>
          </a:p>
        </p:txBody>
      </p:sp>
      <p:pic>
        <p:nvPicPr>
          <p:cNvPr id="5" name="Рисунок 4" descr="(x,\;y)\mapsto(x+a,\;y+b),"/>
          <p:cNvPicPr/>
          <p:nvPr/>
        </p:nvPicPr>
        <p:blipFill>
          <a:blip r:embed="rId3">
            <a:extLst>
              <a:ext uri="{28A0092B-C50C-407E-A947-70E740481C1C}">
                <a14:useLocalDpi xmlns:a14="http://schemas.microsoft.com/office/drawing/2010/main" val="0"/>
              </a:ext>
            </a:extLst>
          </a:blip>
          <a:srcRect/>
          <a:stretch>
            <a:fillRect/>
          </a:stretch>
        </p:blipFill>
        <p:spPr bwMode="auto">
          <a:xfrm>
            <a:off x="539552" y="2492896"/>
            <a:ext cx="1932305" cy="198755"/>
          </a:xfrm>
          <a:prstGeom prst="rect">
            <a:avLst/>
          </a:prstGeom>
          <a:noFill/>
          <a:ln>
            <a:noFill/>
          </a:ln>
        </p:spPr>
      </p:pic>
      <p:pic>
        <p:nvPicPr>
          <p:cNvPr id="6" name="Рисунок 5" descr="\overrightarrow{MM'}=(a,\;b)"/>
          <p:cNvPicPr/>
          <p:nvPr/>
        </p:nvPicPr>
        <p:blipFill>
          <a:blip r:embed="rId4">
            <a:extLst>
              <a:ext uri="{28A0092B-C50C-407E-A947-70E740481C1C}">
                <a14:useLocalDpi xmlns:a14="http://schemas.microsoft.com/office/drawing/2010/main" val="0"/>
              </a:ext>
            </a:extLst>
          </a:blip>
          <a:srcRect/>
          <a:stretch>
            <a:fillRect/>
          </a:stretch>
        </p:blipFill>
        <p:spPr bwMode="auto">
          <a:xfrm>
            <a:off x="1619672" y="2780928"/>
            <a:ext cx="1129030" cy="278130"/>
          </a:xfrm>
          <a:prstGeom prst="rect">
            <a:avLst/>
          </a:prstGeom>
          <a:noFill/>
          <a:ln>
            <a:noFill/>
          </a:ln>
        </p:spPr>
      </p:pic>
      <p:sp>
        <p:nvSpPr>
          <p:cNvPr id="7" name="TextBox 6"/>
          <p:cNvSpPr txBox="1"/>
          <p:nvPr/>
        </p:nvSpPr>
        <p:spPr>
          <a:xfrm>
            <a:off x="8725296" y="6453336"/>
            <a:ext cx="418704" cy="369332"/>
          </a:xfrm>
          <a:prstGeom prst="rect">
            <a:avLst/>
          </a:prstGeom>
          <a:noFill/>
        </p:spPr>
        <p:txBody>
          <a:bodyPr wrap="none" rtlCol="0">
            <a:spAutoFit/>
          </a:bodyPr>
          <a:lstStyle/>
          <a:p>
            <a:r>
              <a:rPr lang="en-US" dirty="0" smtClean="0"/>
              <a:t>66</a:t>
            </a:r>
            <a:endParaRPr lang="ru-RU" dirty="0"/>
          </a:p>
        </p:txBody>
      </p:sp>
      <p:pic>
        <p:nvPicPr>
          <p:cNvPr id="1026" name="Picture 2" descr="http://e-science.ru/img/math/planim/12003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3328352"/>
            <a:ext cx="3639390" cy="2729543"/>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0675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08852" y="404664"/>
            <a:ext cx="8267603" cy="830997"/>
          </a:xfrm>
          <a:prstGeom prst="rect">
            <a:avLst/>
          </a:prstGeom>
        </p:spPr>
        <p:txBody>
          <a:bodyPr wrap="square">
            <a:spAutoFit/>
          </a:bodyPr>
          <a:lstStyle/>
          <a:p>
            <a:pPr lvl="0" algn="ctr"/>
            <a:r>
              <a:rPr lang="ru-RU" sz="4800" b="1" dirty="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Параллельный перенос</a:t>
            </a:r>
            <a:endParaRPr lang="ru-RU" dirty="0">
              <a:solidFill>
                <a:prstClr val="black"/>
              </a:solidFill>
            </a:endParaRPr>
          </a:p>
        </p:txBody>
      </p:sp>
      <p:sp>
        <p:nvSpPr>
          <p:cNvPr id="4" name="Прямоугольник 3"/>
          <p:cNvSpPr/>
          <p:nvPr/>
        </p:nvSpPr>
        <p:spPr>
          <a:xfrm>
            <a:off x="408851" y="1235661"/>
            <a:ext cx="8267603" cy="4031873"/>
          </a:xfrm>
          <a:prstGeom prst="rect">
            <a:avLst/>
          </a:prstGeom>
        </p:spPr>
        <p:txBody>
          <a:bodyPr wrap="square">
            <a:spAutoFit/>
          </a:bodyPr>
          <a:lstStyle/>
          <a:p>
            <a:r>
              <a:rPr lang="ru-RU" sz="2000" b="1" dirty="0" smtClean="0">
                <a:solidFill>
                  <a:srgbClr val="C00000"/>
                </a:solidFill>
                <a:latin typeface="Times New Roman" panose="02020603050405020304" pitchFamily="18" charset="0"/>
                <a:cs typeface="Times New Roman" panose="02020603050405020304" pitchFamily="18" charset="0"/>
              </a:rPr>
              <a:t>Свойства:</a:t>
            </a:r>
          </a:p>
          <a:p>
            <a:endParaRPr lang="ru-RU" sz="2000" b="1" dirty="0">
              <a:solidFill>
                <a:srgbClr val="C00000"/>
              </a:solidFill>
              <a:latin typeface="Times New Roman" panose="02020603050405020304" pitchFamily="18" charset="0"/>
              <a:cs typeface="Times New Roman" panose="02020603050405020304" pitchFamily="18" charset="0"/>
            </a:endParaRPr>
          </a:p>
          <a:p>
            <a:r>
              <a:rPr lang="ru-RU" dirty="0" smtClean="0">
                <a:solidFill>
                  <a:schemeClr val="tx2">
                    <a:lumMod val="75000"/>
                  </a:schemeClr>
                </a:solidFill>
                <a:latin typeface="Times New Roman" panose="02020603050405020304" pitchFamily="18" charset="0"/>
                <a:cs typeface="Times New Roman" panose="02020603050405020304" pitchFamily="18" charset="0"/>
              </a:rPr>
              <a:t>•   Две </a:t>
            </a:r>
            <a:r>
              <a:rPr lang="ru-RU" dirty="0">
                <a:solidFill>
                  <a:schemeClr val="tx2">
                    <a:lumMod val="75000"/>
                  </a:schemeClr>
                </a:solidFill>
                <a:latin typeface="Times New Roman" panose="02020603050405020304" pitchFamily="18" charset="0"/>
                <a:cs typeface="Times New Roman" panose="02020603050405020304" pitchFamily="18" charset="0"/>
              </a:rPr>
              <a:t>различные точки и их образы, полученные параллельным переносом, являются вершинами параллелограмма, в котором отрезок, соединяющий две начальные точки, образует одну сторону, а отрезок, соединяющий два их образа — противоположную ей сторону</a:t>
            </a:r>
            <a:r>
              <a:rPr lang="ru-RU" dirty="0" smtClean="0">
                <a:solidFill>
                  <a:schemeClr val="tx2">
                    <a:lumMod val="75000"/>
                  </a:schemeClr>
                </a:solidFill>
                <a:latin typeface="Times New Roman" panose="02020603050405020304" pitchFamily="18" charset="0"/>
                <a:cs typeface="Times New Roman" panose="02020603050405020304" pitchFamily="18" charset="0"/>
              </a:rPr>
              <a:t>.</a:t>
            </a:r>
          </a:p>
          <a:p>
            <a:endParaRPr lang="ru-RU" dirty="0">
              <a:solidFill>
                <a:schemeClr val="tx2">
                  <a:lumMod val="75000"/>
                </a:schemeClr>
              </a:solidFill>
              <a:latin typeface="Times New Roman" panose="02020603050405020304" pitchFamily="18" charset="0"/>
              <a:cs typeface="Times New Roman" panose="02020603050405020304" pitchFamily="18" charset="0"/>
            </a:endParaRPr>
          </a:p>
          <a:p>
            <a:r>
              <a:rPr lang="ru-RU" dirty="0" smtClean="0">
                <a:solidFill>
                  <a:schemeClr val="tx2">
                    <a:lumMod val="75000"/>
                  </a:schemeClr>
                </a:solidFill>
                <a:latin typeface="Times New Roman" panose="02020603050405020304" pitchFamily="18" charset="0"/>
                <a:cs typeface="Times New Roman" panose="02020603050405020304" pitchFamily="18" charset="0"/>
              </a:rPr>
              <a:t>•   У </a:t>
            </a:r>
            <a:r>
              <a:rPr lang="ru-RU" dirty="0">
                <a:solidFill>
                  <a:schemeClr val="tx2">
                    <a:lumMod val="75000"/>
                  </a:schemeClr>
                </a:solidFill>
                <a:latin typeface="Times New Roman" panose="02020603050405020304" pitchFamily="18" charset="0"/>
                <a:cs typeface="Times New Roman" panose="02020603050405020304" pitchFamily="18" charset="0"/>
              </a:rPr>
              <a:t>параллельного переноса нет неподвижных точек, но имеются инвариантные прямые</a:t>
            </a:r>
            <a:r>
              <a:rPr lang="ru-RU" dirty="0" smtClean="0">
                <a:solidFill>
                  <a:schemeClr val="tx2">
                    <a:lumMod val="75000"/>
                  </a:schemeClr>
                </a:solidFill>
                <a:latin typeface="Times New Roman" panose="02020603050405020304" pitchFamily="18" charset="0"/>
                <a:cs typeface="Times New Roman" panose="02020603050405020304" pitchFamily="18" charset="0"/>
              </a:rPr>
              <a:t>.</a:t>
            </a:r>
          </a:p>
          <a:p>
            <a:r>
              <a:rPr lang="ru-RU" dirty="0" smtClean="0">
                <a:solidFill>
                  <a:schemeClr val="tx2">
                    <a:lumMod val="75000"/>
                  </a:schemeClr>
                </a:solidFill>
                <a:latin typeface="Times New Roman" panose="02020603050405020304" pitchFamily="18" charset="0"/>
                <a:cs typeface="Times New Roman" panose="02020603050405020304" pitchFamily="18" charset="0"/>
              </a:rPr>
              <a:t> </a:t>
            </a:r>
            <a:endParaRPr lang="ru-RU" dirty="0">
              <a:solidFill>
                <a:schemeClr val="tx2">
                  <a:lumMod val="75000"/>
                </a:schemeClr>
              </a:solidFill>
              <a:latin typeface="Times New Roman" panose="02020603050405020304" pitchFamily="18" charset="0"/>
              <a:cs typeface="Times New Roman" panose="02020603050405020304" pitchFamily="18" charset="0"/>
            </a:endParaRPr>
          </a:p>
          <a:p>
            <a:r>
              <a:rPr lang="ru-RU" dirty="0" smtClean="0">
                <a:solidFill>
                  <a:schemeClr val="tx2">
                    <a:lumMod val="75000"/>
                  </a:schemeClr>
                </a:solidFill>
                <a:latin typeface="Times New Roman" panose="02020603050405020304" pitchFamily="18" charset="0"/>
                <a:cs typeface="Times New Roman" panose="02020603050405020304" pitchFamily="18" charset="0"/>
              </a:rPr>
              <a:t>•   Совокупность </a:t>
            </a:r>
            <a:r>
              <a:rPr lang="ru-RU" dirty="0">
                <a:solidFill>
                  <a:schemeClr val="tx2">
                    <a:lumMod val="75000"/>
                  </a:schemeClr>
                </a:solidFill>
                <a:latin typeface="Times New Roman" panose="02020603050405020304" pitchFamily="18" charset="0"/>
                <a:cs typeface="Times New Roman" panose="02020603050405020304" pitchFamily="18" charset="0"/>
              </a:rPr>
              <a:t>всех параллельных переносов образует группу, которая в евклидовом пространстве является нормальной подгруппой группы движений, а в аффинном ― нормальной подгруппой группы аффинных преобразований.</a:t>
            </a:r>
          </a:p>
          <a:p>
            <a:endParaRPr lang="ru-RU" dirty="0"/>
          </a:p>
        </p:txBody>
      </p:sp>
      <p:sp>
        <p:nvSpPr>
          <p:cNvPr id="5" name="TextBox 4"/>
          <p:cNvSpPr txBox="1"/>
          <p:nvPr/>
        </p:nvSpPr>
        <p:spPr>
          <a:xfrm>
            <a:off x="8725296" y="6453336"/>
            <a:ext cx="418704" cy="369332"/>
          </a:xfrm>
          <a:prstGeom prst="rect">
            <a:avLst/>
          </a:prstGeom>
          <a:noFill/>
        </p:spPr>
        <p:txBody>
          <a:bodyPr wrap="none" rtlCol="0">
            <a:spAutoFit/>
          </a:bodyPr>
          <a:lstStyle/>
          <a:p>
            <a:r>
              <a:rPr lang="en-US" dirty="0" smtClean="0"/>
              <a:t>67</a:t>
            </a:r>
            <a:endParaRPr lang="ru-RU" dirty="0"/>
          </a:p>
        </p:txBody>
      </p:sp>
    </p:spTree>
    <p:extLst>
      <p:ext uri="{BB962C8B-B14F-4D97-AF65-F5344CB8AC3E}">
        <p14:creationId xmlns:p14="http://schemas.microsoft.com/office/powerpoint/2010/main" val="37893947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2644170"/>
            <a:ext cx="4572000" cy="369332"/>
          </a:xfrm>
          <a:prstGeom prst="rect">
            <a:avLst/>
          </a:prstGeom>
        </p:spPr>
        <p:txBody>
          <a:bodyPr>
            <a:spAutoFit/>
          </a:bodyPr>
          <a:lstStyle/>
          <a:p>
            <a:pPr lvl="0" algn="ctr"/>
            <a:endParaRPr lang="ru-RU" dirty="0">
              <a:solidFill>
                <a:prstClr val="black"/>
              </a:solidFill>
            </a:endParaRPr>
          </a:p>
        </p:txBody>
      </p:sp>
      <p:sp>
        <p:nvSpPr>
          <p:cNvPr id="4" name="Прямоугольник 3"/>
          <p:cNvSpPr/>
          <p:nvPr/>
        </p:nvSpPr>
        <p:spPr>
          <a:xfrm>
            <a:off x="323528" y="332656"/>
            <a:ext cx="8424936" cy="923330"/>
          </a:xfrm>
          <a:prstGeom prst="rect">
            <a:avLst/>
          </a:prstGeom>
          <a:noFill/>
        </p:spPr>
        <p:txBody>
          <a:bodyPr wrap="square" lIns="91440" tIns="45720" rIns="91440" bIns="45720">
            <a:spAutoFit/>
          </a:bodyPr>
          <a:lstStyle/>
          <a:p>
            <a:pPr algn="ctr"/>
            <a:r>
              <a:rPr lang="ru-RU" sz="5400" b="1" cap="none" spc="0" dirty="0"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9.4. Поворот</a:t>
            </a:r>
            <a:endParaRPr lang="ru-RU" sz="5400" b="1" cap="none" spc="0"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95536" y="1255986"/>
            <a:ext cx="8352928" cy="1015663"/>
          </a:xfrm>
          <a:prstGeom prst="rect">
            <a:avLst/>
          </a:prstGeom>
        </p:spPr>
        <p:txBody>
          <a:bodyPr wrap="square">
            <a:spAutoFit/>
          </a:bodyPr>
          <a:lstStyle/>
          <a:p>
            <a:pPr algn="ctr"/>
            <a:endParaRPr lang="ru-RU" sz="2000" b="1" dirty="0" smtClean="0">
              <a:solidFill>
                <a:srgbClr val="C00000"/>
              </a:solidFill>
              <a:latin typeface="Times New Roman" panose="02020603050405020304" pitchFamily="18" charset="0"/>
              <a:cs typeface="Times New Roman" panose="02020603050405020304" pitchFamily="18" charset="0"/>
            </a:endParaRPr>
          </a:p>
          <a:p>
            <a:pPr algn="ctr"/>
            <a:r>
              <a:rPr lang="ru-RU" sz="2000" b="1" dirty="0" err="1" smtClean="0">
                <a:solidFill>
                  <a:srgbClr val="C00000"/>
                </a:solidFill>
                <a:latin typeface="Times New Roman" panose="02020603050405020304" pitchFamily="18" charset="0"/>
                <a:cs typeface="Times New Roman" panose="02020603050405020304" pitchFamily="18" charset="0"/>
              </a:rPr>
              <a:t>Поворо́т</a:t>
            </a:r>
            <a:r>
              <a:rPr lang="ru-RU" sz="2000" b="1" dirty="0" smtClean="0">
                <a:solidFill>
                  <a:srgbClr val="C00000"/>
                </a:solidFill>
                <a:latin typeface="Times New Roman" panose="02020603050405020304" pitchFamily="18" charset="0"/>
                <a:cs typeface="Times New Roman" panose="02020603050405020304" pitchFamily="18" charset="0"/>
              </a:rPr>
              <a:t> </a:t>
            </a:r>
            <a:r>
              <a:rPr lang="ru-RU" sz="2000" b="1" dirty="0">
                <a:solidFill>
                  <a:srgbClr val="C00000"/>
                </a:solidFill>
                <a:latin typeface="Times New Roman" panose="02020603050405020304" pitchFamily="18" charset="0"/>
                <a:cs typeface="Times New Roman" panose="02020603050405020304" pitchFamily="18" charset="0"/>
              </a:rPr>
              <a:t>(</a:t>
            </a:r>
            <a:r>
              <a:rPr lang="ru-RU" sz="2000" b="1" dirty="0" err="1">
                <a:solidFill>
                  <a:srgbClr val="C00000"/>
                </a:solidFill>
                <a:latin typeface="Times New Roman" panose="02020603050405020304" pitchFamily="18" charset="0"/>
                <a:cs typeface="Times New Roman" panose="02020603050405020304" pitchFamily="18" charset="0"/>
              </a:rPr>
              <a:t>враще́ние</a:t>
            </a:r>
            <a:r>
              <a:rPr lang="ru-RU" sz="2000" b="1" dirty="0">
                <a:solidFill>
                  <a:srgbClr val="C00000"/>
                </a:solidFill>
                <a:latin typeface="Times New Roman" panose="02020603050405020304" pitchFamily="18" charset="0"/>
                <a:cs typeface="Times New Roman" panose="02020603050405020304" pitchFamily="18" charset="0"/>
              </a:rPr>
              <a:t>) </a:t>
            </a:r>
            <a:r>
              <a:rPr lang="ru-RU" sz="2000" dirty="0">
                <a:solidFill>
                  <a:schemeClr val="tx2">
                    <a:lumMod val="75000"/>
                  </a:schemeClr>
                </a:solidFill>
                <a:latin typeface="Times New Roman" panose="02020603050405020304" pitchFamily="18" charset="0"/>
                <a:cs typeface="Times New Roman" panose="02020603050405020304" pitchFamily="18" charset="0"/>
              </a:rPr>
              <a:t>— движение, при котором по крайней мере одна точка плоскости (пространства) остаётся неподвижной.</a:t>
            </a:r>
          </a:p>
        </p:txBody>
      </p:sp>
      <p:pic>
        <p:nvPicPr>
          <p:cNvPr id="6" name="Рисунок 5" descr="http://upload.wikimedia.org/wikipedia/commons/thumb/8/87/Rotation_illustration2.svg/220px-Rotation_illustration2.svg.png"/>
          <p:cNvPicPr/>
          <p:nvPr/>
        </p:nvPicPr>
        <p:blipFill>
          <a:blip r:embed="rId3">
            <a:extLst>
              <a:ext uri="{28A0092B-C50C-407E-A947-70E740481C1C}">
                <a14:useLocalDpi xmlns:a14="http://schemas.microsoft.com/office/drawing/2010/main" val="0"/>
              </a:ext>
            </a:extLst>
          </a:blip>
          <a:srcRect/>
          <a:stretch>
            <a:fillRect/>
          </a:stretch>
        </p:blipFill>
        <p:spPr bwMode="auto">
          <a:xfrm>
            <a:off x="2426992" y="2644170"/>
            <a:ext cx="4218007" cy="3536621"/>
          </a:xfrm>
          <a:prstGeom prst="rect">
            <a:avLst/>
          </a:prstGeom>
          <a:noFill/>
          <a:ln>
            <a:noFill/>
          </a:ln>
        </p:spPr>
      </p:pic>
      <p:sp>
        <p:nvSpPr>
          <p:cNvPr id="7" name="TextBox 6"/>
          <p:cNvSpPr txBox="1"/>
          <p:nvPr/>
        </p:nvSpPr>
        <p:spPr>
          <a:xfrm>
            <a:off x="8748464" y="6452249"/>
            <a:ext cx="418704" cy="369332"/>
          </a:xfrm>
          <a:prstGeom prst="rect">
            <a:avLst/>
          </a:prstGeom>
          <a:noFill/>
        </p:spPr>
        <p:txBody>
          <a:bodyPr wrap="none" rtlCol="0">
            <a:spAutoFit/>
          </a:bodyPr>
          <a:lstStyle/>
          <a:p>
            <a:r>
              <a:rPr lang="en-US" dirty="0" smtClean="0"/>
              <a:t>68</a:t>
            </a:r>
            <a:endParaRPr lang="ru-RU" dirty="0"/>
          </a:p>
        </p:txBody>
      </p:sp>
    </p:spTree>
    <p:extLst>
      <p:ext uri="{BB962C8B-B14F-4D97-AF65-F5344CB8AC3E}">
        <p14:creationId xmlns:p14="http://schemas.microsoft.com/office/powerpoint/2010/main" val="2123576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95536" y="1268760"/>
            <a:ext cx="8352928" cy="2031325"/>
          </a:xfrm>
          <a:prstGeom prst="rect">
            <a:avLst/>
          </a:prstGeom>
        </p:spPr>
        <p:txBody>
          <a:bodyPr wrap="square">
            <a:spAutoFit/>
          </a:bodyPr>
          <a:lstStyle/>
          <a:p>
            <a:pPr algn="just"/>
            <a:endParaRPr lang="ru-RU" b="1" dirty="0" smtClean="0">
              <a:solidFill>
                <a:schemeClr val="accent6">
                  <a:lumMod val="75000"/>
                </a:schemeClr>
              </a:solidFill>
              <a:latin typeface="Times New Roman" panose="02020603050405020304" pitchFamily="18" charset="0"/>
              <a:cs typeface="Times New Roman" panose="02020603050405020304" pitchFamily="18" charset="0"/>
            </a:endParaRPr>
          </a:p>
          <a:p>
            <a:pPr algn="just"/>
            <a:r>
              <a:rPr lang="ru-RU" b="1" dirty="0" err="1" smtClean="0">
                <a:solidFill>
                  <a:schemeClr val="accent6">
                    <a:lumMod val="75000"/>
                  </a:schemeClr>
                </a:solidFill>
                <a:latin typeface="Times New Roman" panose="02020603050405020304" pitchFamily="18" charset="0"/>
                <a:cs typeface="Times New Roman" panose="02020603050405020304" pitchFamily="18" charset="0"/>
              </a:rPr>
              <a:t>Арифме́тика</a:t>
            </a:r>
            <a:r>
              <a:rPr lang="ru-RU" dirty="0">
                <a:solidFill>
                  <a:schemeClr val="accent6">
                    <a:lumMod val="75000"/>
                  </a:schemeClr>
                </a:solidFill>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hlinkClick r:id="rId3" tooltip="Древнегреческий язык"/>
              </a:rPr>
              <a:t>др.-греч.</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ἀριθμητική</a:t>
            </a:r>
            <a:r>
              <a:rPr lang="ru-RU" dirty="0">
                <a:latin typeface="Times New Roman" panose="02020603050405020304" pitchFamily="18" charset="0"/>
                <a:cs typeface="Times New Roman" panose="02020603050405020304" pitchFamily="18" charset="0"/>
              </a:rPr>
              <a:t> от </a:t>
            </a:r>
            <a:r>
              <a:rPr lang="ru-RU" dirty="0" err="1">
                <a:latin typeface="Times New Roman" panose="02020603050405020304" pitchFamily="18" charset="0"/>
                <a:cs typeface="Times New Roman" panose="02020603050405020304" pitchFamily="18" charset="0"/>
              </a:rPr>
              <a:t>ἀριθμός</a:t>
            </a:r>
            <a:r>
              <a:rPr lang="ru-RU" dirty="0">
                <a:latin typeface="Times New Roman" panose="02020603050405020304" pitchFamily="18" charset="0"/>
                <a:cs typeface="Times New Roman" panose="02020603050405020304" pitchFamily="18" charset="0"/>
              </a:rPr>
              <a:t> — число) — раздел </a:t>
            </a:r>
            <a:r>
              <a:rPr lang="ru-RU" dirty="0">
                <a:latin typeface="Times New Roman" panose="02020603050405020304" pitchFamily="18" charset="0"/>
                <a:cs typeface="Times New Roman" panose="02020603050405020304" pitchFamily="18" charset="0"/>
                <a:hlinkClick r:id="rId4" tooltip="Математика"/>
              </a:rPr>
              <a:t>математики</a:t>
            </a:r>
            <a:r>
              <a:rPr lang="ru-RU" dirty="0">
                <a:latin typeface="Times New Roman" panose="02020603050405020304" pitchFamily="18" charset="0"/>
                <a:cs typeface="Times New Roman" panose="02020603050405020304" pitchFamily="18" charset="0"/>
              </a:rPr>
              <a:t>, изучающий </a:t>
            </a:r>
            <a:r>
              <a:rPr lang="ru-RU" dirty="0">
                <a:latin typeface="Times New Roman" panose="02020603050405020304" pitchFamily="18" charset="0"/>
                <a:cs typeface="Times New Roman" panose="02020603050405020304" pitchFamily="18" charset="0"/>
                <a:hlinkClick r:id="rId5" tooltip="Число"/>
              </a:rPr>
              <a:t>числа</a:t>
            </a:r>
            <a:r>
              <a:rPr lang="ru-RU" dirty="0">
                <a:latin typeface="Times New Roman" panose="02020603050405020304" pitchFamily="18" charset="0"/>
                <a:cs typeface="Times New Roman" panose="02020603050405020304" pitchFamily="18" charset="0"/>
              </a:rPr>
              <a:t>, их отношения и свойства. </a:t>
            </a:r>
            <a:r>
              <a:rPr lang="ru-RU" dirty="0" smtClean="0">
                <a:latin typeface="Times New Roman" panose="02020603050405020304" pitchFamily="18" charset="0"/>
                <a:cs typeface="Times New Roman" panose="02020603050405020304" pitchFamily="18" charset="0"/>
              </a:rPr>
              <a:t>Предметом арифметики является понятие числа в развитии представлений о нём (</a:t>
            </a:r>
            <a:r>
              <a:rPr lang="ru-RU" dirty="0" smtClean="0">
                <a:latin typeface="Times New Roman" panose="02020603050405020304" pitchFamily="18" charset="0"/>
                <a:cs typeface="Times New Roman" panose="02020603050405020304" pitchFamily="18" charset="0"/>
                <a:hlinkClick r:id="rId6" tooltip="Натуральное число"/>
              </a:rPr>
              <a:t>натуральные</a:t>
            </a:r>
            <a:r>
              <a:rPr lang="ru-RU"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hlinkClick r:id="rId7" tooltip="Целое число"/>
              </a:rPr>
              <a:t>целые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и</a:t>
            </a:r>
            <a:r>
              <a:rPr lang="ru-RU" dirty="0" err="1" smtClean="0">
                <a:latin typeface="Times New Roman" panose="02020603050405020304" pitchFamily="18" charset="0"/>
                <a:cs typeface="Times New Roman" panose="02020603050405020304" pitchFamily="18" charset="0"/>
                <a:hlinkClick r:id="rId8" tooltip="Рациональное число"/>
              </a:rPr>
              <a:t>рациональные</a:t>
            </a:r>
            <a:r>
              <a:rPr lang="ru-RU"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hlinkClick r:id="rId9" tooltip="Вещественное число"/>
              </a:rPr>
              <a:t>действительные</a:t>
            </a:r>
            <a:r>
              <a:rPr lang="ru-RU"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hlinkClick r:id="rId10" tooltip="Комплексное число"/>
              </a:rPr>
              <a:t>комплексные</a:t>
            </a:r>
            <a:r>
              <a:rPr lang="ru-RU" dirty="0" smtClean="0">
                <a:latin typeface="Times New Roman" panose="02020603050405020304" pitchFamily="18" charset="0"/>
                <a:cs typeface="Times New Roman" panose="02020603050405020304" pitchFamily="18" charset="0"/>
              </a:rPr>
              <a:t> числа) и его свойствах. В </a:t>
            </a:r>
            <a:r>
              <a:rPr lang="ru-RU" dirty="0">
                <a:latin typeface="Times New Roman" panose="02020603050405020304" pitchFamily="18" charset="0"/>
                <a:cs typeface="Times New Roman" panose="02020603050405020304" pitchFamily="18" charset="0"/>
              </a:rPr>
              <a:t>арифметике </a:t>
            </a:r>
            <a:r>
              <a:rPr lang="ru-RU" dirty="0" smtClean="0">
                <a:latin typeface="Times New Roman" panose="02020603050405020304" pitchFamily="18" charset="0"/>
                <a:cs typeface="Times New Roman" panose="02020603050405020304" pitchFamily="18" charset="0"/>
              </a:rPr>
              <a:t>рассматриваются</a:t>
            </a:r>
            <a:r>
              <a:rPr lang="ru-RU"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hlinkClick r:id="rId11" tooltip="Измерение"/>
              </a:rPr>
              <a:t>измерения</a:t>
            </a:r>
            <a:r>
              <a:rPr lang="ru-RU"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hlinkClick r:id="rId12" tooltip="Вычисление"/>
              </a:rPr>
              <a:t>вычислительные</a:t>
            </a:r>
            <a:r>
              <a:rPr lang="ru-RU" dirty="0">
                <a:latin typeface="Times New Roman" panose="02020603050405020304" pitchFamily="18" charset="0"/>
                <a:cs typeface="Times New Roman" panose="02020603050405020304" pitchFamily="18" charset="0"/>
              </a:rPr>
              <a:t> операции (</a:t>
            </a:r>
            <a:r>
              <a:rPr lang="ru-RU" dirty="0">
                <a:latin typeface="Times New Roman" panose="02020603050405020304" pitchFamily="18" charset="0"/>
                <a:cs typeface="Times New Roman" panose="02020603050405020304" pitchFamily="18" charset="0"/>
                <a:hlinkClick r:id="rId13" tooltip="Сложение"/>
              </a:rPr>
              <a:t>сложение</a:t>
            </a:r>
            <a:r>
              <a:rPr lang="ru-RU"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hlinkClick r:id="rId14" tooltip="Вычитание"/>
              </a:rPr>
              <a:t>вычитание</a:t>
            </a:r>
            <a:r>
              <a:rPr lang="ru-RU"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hlinkClick r:id="rId15" tooltip="Умножение"/>
              </a:rPr>
              <a:t>умножение</a:t>
            </a:r>
            <a:r>
              <a:rPr lang="ru-RU"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hlinkClick r:id="rId16" tooltip="Деление (математика)"/>
              </a:rPr>
              <a:t>деление</a:t>
            </a:r>
            <a:r>
              <a:rPr lang="ru-RU" dirty="0">
                <a:latin typeface="Times New Roman" panose="02020603050405020304" pitchFamily="18" charset="0"/>
                <a:cs typeface="Times New Roman" panose="02020603050405020304" pitchFamily="18" charset="0"/>
              </a:rPr>
              <a:t>) и приёмы вычислений. </a:t>
            </a:r>
          </a:p>
        </p:txBody>
      </p:sp>
      <p:sp>
        <p:nvSpPr>
          <p:cNvPr id="4" name="Прямоугольник 3"/>
          <p:cNvSpPr/>
          <p:nvPr/>
        </p:nvSpPr>
        <p:spPr>
          <a:xfrm>
            <a:off x="395536" y="4725144"/>
            <a:ext cx="8352928" cy="923330"/>
          </a:xfrm>
          <a:prstGeom prst="rect">
            <a:avLst/>
          </a:prstGeom>
        </p:spPr>
        <p:txBody>
          <a:bodyPr wrap="square">
            <a:spAutoFit/>
          </a:bodyPr>
          <a:lstStyle/>
          <a:p>
            <a:r>
              <a:rPr lang="ru-RU" b="1" dirty="0" err="1">
                <a:solidFill>
                  <a:schemeClr val="accent6">
                    <a:lumMod val="75000"/>
                  </a:schemeClr>
                </a:solidFill>
                <a:latin typeface="Times New Roman" panose="02020603050405020304" pitchFamily="18" charset="0"/>
                <a:cs typeface="Times New Roman" panose="02020603050405020304" pitchFamily="18" charset="0"/>
              </a:rPr>
              <a:t>Элемента́рная</a:t>
            </a:r>
            <a:r>
              <a:rPr lang="ru-RU" b="1" dirty="0">
                <a:solidFill>
                  <a:schemeClr val="accent6">
                    <a:lumMod val="75000"/>
                  </a:schemeClr>
                </a:solidFill>
                <a:latin typeface="Times New Roman" panose="02020603050405020304" pitchFamily="18" charset="0"/>
                <a:cs typeface="Times New Roman" panose="02020603050405020304" pitchFamily="18" charset="0"/>
              </a:rPr>
              <a:t> </a:t>
            </a:r>
            <a:r>
              <a:rPr lang="ru-RU" b="1" dirty="0" err="1">
                <a:solidFill>
                  <a:schemeClr val="accent6">
                    <a:lumMod val="75000"/>
                  </a:schemeClr>
                </a:solidFill>
                <a:latin typeface="Times New Roman" panose="02020603050405020304" pitchFamily="18" charset="0"/>
                <a:cs typeface="Times New Roman" panose="02020603050405020304" pitchFamily="18" charset="0"/>
              </a:rPr>
              <a:t>а́лгебра</a:t>
            </a:r>
            <a:r>
              <a:rPr lang="ru-RU" dirty="0">
                <a:latin typeface="Times New Roman" panose="02020603050405020304" pitchFamily="18" charset="0"/>
                <a:cs typeface="Times New Roman" panose="02020603050405020304" pitchFamily="18" charset="0"/>
              </a:rPr>
              <a:t> — самый старый раздел </a:t>
            </a:r>
            <a:r>
              <a:rPr lang="ru-RU" dirty="0">
                <a:latin typeface="Times New Roman" panose="02020603050405020304" pitchFamily="18" charset="0"/>
                <a:cs typeface="Times New Roman" panose="02020603050405020304" pitchFamily="18" charset="0"/>
                <a:hlinkClick r:id="rId17" tooltip="Алгебра"/>
              </a:rPr>
              <a:t>алгебры</a:t>
            </a:r>
            <a:r>
              <a:rPr lang="ru-RU" dirty="0">
                <a:latin typeface="Times New Roman" panose="02020603050405020304" pitchFamily="18" charset="0"/>
                <a:cs typeface="Times New Roman" panose="02020603050405020304" pitchFamily="18" charset="0"/>
              </a:rPr>
              <a:t>, в </a:t>
            </a:r>
            <a:r>
              <a:rPr lang="ru-RU" dirty="0" smtClean="0">
                <a:latin typeface="Times New Roman" panose="02020603050405020304" pitchFamily="18" charset="0"/>
                <a:cs typeface="Times New Roman" panose="02020603050405020304" pitchFamily="18" charset="0"/>
              </a:rPr>
              <a:t>котором изучаются</a:t>
            </a:r>
            <a:r>
              <a:rPr lang="ru-RU"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hlinkClick r:id="rId18" tooltip="Алгебраическое выражение"/>
              </a:rPr>
              <a:t>алгебраические выражения</a:t>
            </a:r>
            <a:r>
              <a:rPr lang="ru-RU" dirty="0">
                <a:latin typeface="Times New Roman" panose="02020603050405020304" pitchFamily="18" charset="0"/>
                <a:cs typeface="Times New Roman" panose="02020603050405020304" pitchFamily="18" charset="0"/>
              </a:rPr>
              <a:t> и </a:t>
            </a:r>
            <a:r>
              <a:rPr lang="ru-RU" dirty="0">
                <a:latin typeface="Times New Roman" panose="02020603050405020304" pitchFamily="18" charset="0"/>
                <a:cs typeface="Times New Roman" panose="02020603050405020304" pitchFamily="18" charset="0"/>
                <a:hlinkClick r:id="rId19" tooltip="Уравнение"/>
              </a:rPr>
              <a:t>уравнения</a:t>
            </a:r>
            <a:r>
              <a:rPr lang="ru-RU" dirty="0">
                <a:latin typeface="Times New Roman" panose="02020603050405020304" pitchFamily="18" charset="0"/>
                <a:cs typeface="Times New Roman" panose="02020603050405020304" pitchFamily="18" charset="0"/>
              </a:rPr>
              <a:t> над </a:t>
            </a:r>
            <a:r>
              <a:rPr lang="ru-RU" u="sng" dirty="0">
                <a:latin typeface="Times New Roman" panose="02020603050405020304" pitchFamily="18" charset="0"/>
                <a:cs typeface="Times New Roman" panose="02020603050405020304" pitchFamily="18" charset="0"/>
                <a:hlinkClick r:id="rId9" tooltip="Вещественное число"/>
              </a:rPr>
              <a:t>вещественными</a:t>
            </a:r>
            <a:r>
              <a:rPr lang="ru-RU" dirty="0">
                <a:latin typeface="Times New Roman" panose="02020603050405020304" pitchFamily="18" charset="0"/>
                <a:cs typeface="Times New Roman" panose="02020603050405020304" pitchFamily="18" charset="0"/>
              </a:rPr>
              <a:t> и </a:t>
            </a:r>
            <a:r>
              <a:rPr lang="ru-RU" dirty="0">
                <a:latin typeface="Times New Roman" panose="02020603050405020304" pitchFamily="18" charset="0"/>
                <a:cs typeface="Times New Roman" panose="02020603050405020304" pitchFamily="18" charset="0"/>
                <a:hlinkClick r:id="rId10" tooltip="Комплексное число"/>
              </a:rPr>
              <a:t>комплексными числами</a:t>
            </a:r>
            <a:r>
              <a:rPr lang="ru-RU" dirty="0">
                <a:latin typeface="Times New Roman" panose="02020603050405020304" pitchFamily="18" charset="0"/>
                <a:cs typeface="Times New Roman" panose="02020603050405020304" pitchFamily="18" charset="0"/>
              </a:rPr>
              <a:t>.</a:t>
            </a:r>
          </a:p>
        </p:txBody>
      </p:sp>
      <p:sp>
        <p:nvSpPr>
          <p:cNvPr id="5" name="TextBox 4"/>
          <p:cNvSpPr txBox="1"/>
          <p:nvPr/>
        </p:nvSpPr>
        <p:spPr>
          <a:xfrm>
            <a:off x="8676456" y="6309320"/>
            <a:ext cx="432048" cy="369332"/>
          </a:xfrm>
          <a:prstGeom prst="rect">
            <a:avLst/>
          </a:prstGeom>
          <a:noFill/>
        </p:spPr>
        <p:txBody>
          <a:bodyPr wrap="square" rtlCol="0">
            <a:spAutoFit/>
          </a:bodyPr>
          <a:lstStyle/>
          <a:p>
            <a:r>
              <a:rPr lang="ru-RU" dirty="0"/>
              <a:t>6</a:t>
            </a:r>
          </a:p>
        </p:txBody>
      </p:sp>
    </p:spTree>
    <p:extLst>
      <p:ext uri="{BB962C8B-B14F-4D97-AF65-F5344CB8AC3E}">
        <p14:creationId xmlns:p14="http://schemas.microsoft.com/office/powerpoint/2010/main" val="294531538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23528" y="404664"/>
            <a:ext cx="8424936" cy="923330"/>
          </a:xfrm>
          <a:prstGeom prst="rect">
            <a:avLst/>
          </a:prstGeom>
        </p:spPr>
        <p:txBody>
          <a:bodyPr wrap="square">
            <a:spAutoFit/>
          </a:bodyPr>
          <a:lstStyle/>
          <a:p>
            <a:pPr algn="ctr"/>
            <a:r>
              <a:rPr lang="ru-RU" sz="5400" b="1" dirty="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Поворот</a:t>
            </a:r>
            <a:endParaRPr lang="ru-RU" dirty="0"/>
          </a:p>
        </p:txBody>
      </p:sp>
      <p:sp>
        <p:nvSpPr>
          <p:cNvPr id="4" name="Прямоугольник 3"/>
          <p:cNvSpPr/>
          <p:nvPr/>
        </p:nvSpPr>
        <p:spPr>
          <a:xfrm>
            <a:off x="323528" y="1196751"/>
            <a:ext cx="8424936" cy="4185761"/>
          </a:xfrm>
          <a:prstGeom prst="rect">
            <a:avLst/>
          </a:prstGeom>
        </p:spPr>
        <p:txBody>
          <a:bodyPr wrap="square">
            <a:spAutoFit/>
          </a:bodyPr>
          <a:lstStyle/>
          <a:p>
            <a:pPr algn="ctr"/>
            <a:endParaRPr lang="ru-RU" sz="2400" b="1" dirty="0">
              <a:solidFill>
                <a:srgbClr val="C00000"/>
              </a:solidFill>
              <a:latin typeface="Times New Roman" panose="02020603050405020304" pitchFamily="18" charset="0"/>
              <a:cs typeface="Times New Roman" panose="02020603050405020304" pitchFamily="18" charset="0"/>
            </a:endParaRPr>
          </a:p>
          <a:p>
            <a:r>
              <a:rPr lang="ru-RU" sz="2400" b="1" dirty="0" smtClean="0">
                <a:solidFill>
                  <a:srgbClr val="C00000"/>
                </a:solidFill>
                <a:latin typeface="Times New Roman" panose="02020603050405020304" pitchFamily="18" charset="0"/>
                <a:cs typeface="Times New Roman" panose="02020603050405020304" pitchFamily="18" charset="0"/>
              </a:rPr>
              <a:t>Типы вращений:</a:t>
            </a:r>
          </a:p>
          <a:p>
            <a:endParaRPr lang="ru-RU" sz="2000" dirty="0">
              <a:solidFill>
                <a:srgbClr val="C00000"/>
              </a:solidFill>
              <a:latin typeface="Times New Roman" panose="02020603050405020304" pitchFamily="18" charset="0"/>
              <a:cs typeface="Times New Roman" panose="02020603050405020304" pitchFamily="18" charset="0"/>
            </a:endParaRPr>
          </a:p>
          <a:p>
            <a:pPr algn="just"/>
            <a:r>
              <a:rPr lang="ru-RU" dirty="0" smtClean="0">
                <a:solidFill>
                  <a:schemeClr val="tx2">
                    <a:lumMod val="75000"/>
                  </a:schemeClr>
                </a:solidFill>
                <a:latin typeface="Times New Roman" panose="02020603050405020304" pitchFamily="18" charset="0"/>
                <a:cs typeface="Times New Roman" panose="02020603050405020304" pitchFamily="18" charset="0"/>
              </a:rPr>
              <a:t>•   Вращение </a:t>
            </a:r>
            <a:r>
              <a:rPr lang="ru-RU" dirty="0">
                <a:solidFill>
                  <a:schemeClr val="tx2">
                    <a:lumMod val="75000"/>
                  </a:schemeClr>
                </a:solidFill>
                <a:latin typeface="Times New Roman" panose="02020603050405020304" pitchFamily="18" charset="0"/>
                <a:cs typeface="Times New Roman" panose="02020603050405020304" pitchFamily="18" charset="0"/>
              </a:rPr>
              <a:t>плоскости (пространства) называется </a:t>
            </a:r>
            <a:r>
              <a:rPr lang="ru-RU" b="1" dirty="0">
                <a:solidFill>
                  <a:schemeClr val="tx2">
                    <a:lumMod val="75000"/>
                  </a:schemeClr>
                </a:solidFill>
                <a:latin typeface="Times New Roman" panose="02020603050405020304" pitchFamily="18" charset="0"/>
                <a:cs typeface="Times New Roman" panose="02020603050405020304" pitchFamily="18" charset="0"/>
              </a:rPr>
              <a:t>собственным</a:t>
            </a:r>
            <a:r>
              <a:rPr lang="ru-RU" dirty="0">
                <a:solidFill>
                  <a:schemeClr val="tx2">
                    <a:lumMod val="75000"/>
                  </a:schemeClr>
                </a:solidFill>
                <a:latin typeface="Times New Roman" panose="02020603050405020304" pitchFamily="18" charset="0"/>
                <a:cs typeface="Times New Roman" panose="02020603050405020304" pitchFamily="18" charset="0"/>
              </a:rPr>
              <a:t> (вращение первого рода) или </a:t>
            </a:r>
            <a:r>
              <a:rPr lang="ru-RU" b="1" dirty="0">
                <a:solidFill>
                  <a:schemeClr val="tx2">
                    <a:lumMod val="75000"/>
                  </a:schemeClr>
                </a:solidFill>
                <a:latin typeface="Times New Roman" panose="02020603050405020304" pitchFamily="18" charset="0"/>
                <a:cs typeface="Times New Roman" panose="02020603050405020304" pitchFamily="18" charset="0"/>
              </a:rPr>
              <a:t>несобственным</a:t>
            </a:r>
            <a:r>
              <a:rPr lang="ru-RU" dirty="0">
                <a:solidFill>
                  <a:schemeClr val="tx2">
                    <a:lumMod val="75000"/>
                  </a:schemeClr>
                </a:solidFill>
                <a:latin typeface="Times New Roman" panose="02020603050405020304" pitchFamily="18" charset="0"/>
                <a:cs typeface="Times New Roman" panose="02020603050405020304" pitchFamily="18" charset="0"/>
              </a:rPr>
              <a:t> (вращение второго рода) в зависимости от того, сохраняет оно или нет ориентацию плоскости (пространства</a:t>
            </a:r>
            <a:r>
              <a:rPr lang="ru-RU" dirty="0" smtClean="0">
                <a:solidFill>
                  <a:schemeClr val="tx2">
                    <a:lumMod val="75000"/>
                  </a:schemeClr>
                </a:solidFill>
                <a:latin typeface="Times New Roman" panose="02020603050405020304" pitchFamily="18" charset="0"/>
                <a:cs typeface="Times New Roman" panose="02020603050405020304" pitchFamily="18" charset="0"/>
              </a:rPr>
              <a:t>).</a:t>
            </a:r>
          </a:p>
          <a:p>
            <a:endParaRPr lang="ru-RU" dirty="0">
              <a:solidFill>
                <a:schemeClr val="tx2">
                  <a:lumMod val="75000"/>
                </a:schemeClr>
              </a:solidFill>
              <a:latin typeface="Times New Roman" panose="02020603050405020304" pitchFamily="18" charset="0"/>
              <a:cs typeface="Times New Roman" panose="02020603050405020304" pitchFamily="18" charset="0"/>
            </a:endParaRPr>
          </a:p>
          <a:p>
            <a:pPr algn="just"/>
            <a:r>
              <a:rPr lang="ru-RU" dirty="0" smtClean="0">
                <a:solidFill>
                  <a:schemeClr val="tx2">
                    <a:lumMod val="75000"/>
                  </a:schemeClr>
                </a:solidFill>
                <a:latin typeface="Times New Roman" panose="02020603050405020304" pitchFamily="18" charset="0"/>
                <a:cs typeface="Times New Roman" panose="02020603050405020304" pitchFamily="18" charset="0"/>
              </a:rPr>
              <a:t>•   Несобственное </a:t>
            </a:r>
            <a:r>
              <a:rPr lang="ru-RU" dirty="0">
                <a:solidFill>
                  <a:schemeClr val="tx2">
                    <a:lumMod val="75000"/>
                  </a:schemeClr>
                </a:solidFill>
                <a:latin typeface="Times New Roman" panose="02020603050405020304" pitchFamily="18" charset="0"/>
                <a:cs typeface="Times New Roman" panose="02020603050405020304" pitchFamily="18" charset="0"/>
              </a:rPr>
              <a:t>вращение нельзя сделать малым (в смысле расстояния между каждой точкой и ее образом), собственное — можно сделать сколь угодно малым для любой ограниченной области пространства (то есть можно подобрать для ограниченной области сколь угодно малое собственное вращение).</a:t>
            </a:r>
          </a:p>
          <a:p>
            <a:pPr algn="just"/>
            <a:r>
              <a:rPr lang="ru-RU" dirty="0">
                <a:solidFill>
                  <a:schemeClr val="tx2">
                    <a:lumMod val="75000"/>
                  </a:schemeClr>
                </a:solidFill>
                <a:latin typeface="Times New Roman" panose="02020603050405020304" pitchFamily="18" charset="0"/>
                <a:cs typeface="Times New Roman" panose="02020603050405020304" pitchFamily="18" charset="0"/>
              </a:rPr>
              <a:t>Несобственное вращение является композицией некоторого зеркального отражения (на плоскости — осевой симметрии, в пространстве нечётной размерности — центральной) и собственного вращения.</a:t>
            </a:r>
          </a:p>
        </p:txBody>
      </p:sp>
      <p:sp>
        <p:nvSpPr>
          <p:cNvPr id="5" name="TextBox 4"/>
          <p:cNvSpPr txBox="1"/>
          <p:nvPr/>
        </p:nvSpPr>
        <p:spPr>
          <a:xfrm>
            <a:off x="8713473" y="6453593"/>
            <a:ext cx="418704" cy="369332"/>
          </a:xfrm>
          <a:prstGeom prst="rect">
            <a:avLst/>
          </a:prstGeom>
          <a:noFill/>
        </p:spPr>
        <p:txBody>
          <a:bodyPr wrap="none" rtlCol="0">
            <a:spAutoFit/>
          </a:bodyPr>
          <a:lstStyle/>
          <a:p>
            <a:r>
              <a:rPr lang="en-US" dirty="0" smtClean="0"/>
              <a:t>69</a:t>
            </a:r>
            <a:endParaRPr lang="ru-RU" dirty="0"/>
          </a:p>
        </p:txBody>
      </p:sp>
    </p:spTree>
    <p:extLst>
      <p:ext uri="{BB962C8B-B14F-4D97-AF65-F5344CB8AC3E}">
        <p14:creationId xmlns:p14="http://schemas.microsoft.com/office/powerpoint/2010/main" val="213455091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23528" y="404664"/>
            <a:ext cx="8424936" cy="923330"/>
          </a:xfrm>
          <a:prstGeom prst="rect">
            <a:avLst/>
          </a:prstGeom>
        </p:spPr>
        <p:txBody>
          <a:bodyPr wrap="square">
            <a:spAutoFit/>
          </a:bodyPr>
          <a:lstStyle/>
          <a:p>
            <a:pPr algn="ctr"/>
            <a:r>
              <a:rPr lang="ru-RU" sz="5400" b="1" dirty="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Поворот</a:t>
            </a:r>
            <a:endParaRPr lang="ru-RU" dirty="0"/>
          </a:p>
        </p:txBody>
      </p:sp>
      <p:sp>
        <p:nvSpPr>
          <p:cNvPr id="4" name="Прямоугольник 3"/>
          <p:cNvSpPr/>
          <p:nvPr/>
        </p:nvSpPr>
        <p:spPr>
          <a:xfrm>
            <a:off x="323528" y="1327995"/>
            <a:ext cx="8424936" cy="3323987"/>
          </a:xfrm>
          <a:prstGeom prst="rect">
            <a:avLst/>
          </a:prstGeom>
        </p:spPr>
        <p:txBody>
          <a:bodyPr wrap="square">
            <a:spAutoFit/>
          </a:bodyPr>
          <a:lstStyle/>
          <a:p>
            <a:r>
              <a:rPr lang="ru-RU" sz="2000" b="1" dirty="0">
                <a:solidFill>
                  <a:srgbClr val="C00000"/>
                </a:solidFill>
                <a:latin typeface="Times New Roman" panose="02020603050405020304" pitchFamily="18" charset="0"/>
                <a:cs typeface="Times New Roman" panose="02020603050405020304" pitchFamily="18" charset="0"/>
              </a:rPr>
              <a:t>Поворот в двумерном </a:t>
            </a:r>
            <a:r>
              <a:rPr lang="ru-RU" sz="2000" b="1" dirty="0" smtClean="0">
                <a:solidFill>
                  <a:srgbClr val="C00000"/>
                </a:solidFill>
                <a:latin typeface="Times New Roman" panose="02020603050405020304" pitchFamily="18" charset="0"/>
                <a:cs typeface="Times New Roman" panose="02020603050405020304" pitchFamily="18" charset="0"/>
              </a:rPr>
              <a:t>пространстве</a:t>
            </a:r>
          </a:p>
          <a:p>
            <a:endParaRPr lang="ru-RU" sz="2000" b="1" dirty="0">
              <a:solidFill>
                <a:srgbClr val="C00000"/>
              </a:solidFill>
              <a:latin typeface="Times New Roman" panose="02020603050405020304" pitchFamily="18" charset="0"/>
              <a:cs typeface="Times New Roman" panose="02020603050405020304" pitchFamily="18" charset="0"/>
            </a:endParaRPr>
          </a:p>
          <a:p>
            <a:r>
              <a:rPr lang="ru-RU" dirty="0">
                <a:solidFill>
                  <a:schemeClr val="tx2">
                    <a:lumMod val="75000"/>
                  </a:schemeClr>
                </a:solidFill>
                <a:latin typeface="Times New Roman" panose="02020603050405020304" pitchFamily="18" charset="0"/>
                <a:cs typeface="Times New Roman" panose="02020603050405020304" pitchFamily="18" charset="0"/>
              </a:rPr>
              <a:t>На плоскости в прямоугольных декартовых координатах собственное вращение выражается </a:t>
            </a:r>
            <a:r>
              <a:rPr lang="ru-RU" dirty="0" smtClean="0">
                <a:solidFill>
                  <a:schemeClr val="tx2">
                    <a:lumMod val="75000"/>
                  </a:schemeClr>
                </a:solidFill>
                <a:latin typeface="Times New Roman" panose="02020603050405020304" pitchFamily="18" charset="0"/>
                <a:cs typeface="Times New Roman" panose="02020603050405020304" pitchFamily="18" charset="0"/>
              </a:rPr>
              <a:t>формулами:</a:t>
            </a:r>
            <a:endParaRPr lang="ru-RU" dirty="0">
              <a:solidFill>
                <a:schemeClr val="tx2">
                  <a:lumMod val="75000"/>
                </a:schemeClr>
              </a:solidFill>
              <a:latin typeface="Times New Roman" panose="02020603050405020304" pitchFamily="18" charset="0"/>
              <a:cs typeface="Times New Roman" panose="02020603050405020304" pitchFamily="18" charset="0"/>
            </a:endParaRPr>
          </a:p>
          <a:p>
            <a:r>
              <a:rPr lang="ru-RU" dirty="0">
                <a:solidFill>
                  <a:schemeClr val="tx2">
                    <a:lumMod val="75000"/>
                  </a:schemeClr>
                </a:solidFill>
                <a:latin typeface="Times New Roman" panose="02020603050405020304" pitchFamily="18" charset="0"/>
                <a:cs typeface="Times New Roman" panose="02020603050405020304" pitchFamily="18" charset="0"/>
              </a:rPr>
              <a:t> </a:t>
            </a:r>
          </a:p>
          <a:p>
            <a:r>
              <a:rPr lang="ru-RU" dirty="0">
                <a:solidFill>
                  <a:schemeClr val="tx2">
                    <a:lumMod val="75000"/>
                  </a:schemeClr>
                </a:solidFill>
                <a:latin typeface="Times New Roman" panose="02020603050405020304" pitchFamily="18" charset="0"/>
                <a:cs typeface="Times New Roman" panose="02020603050405020304" pitchFamily="18" charset="0"/>
              </a:rPr>
              <a:t> </a:t>
            </a:r>
          </a:p>
          <a:p>
            <a:r>
              <a:rPr lang="ru-RU" dirty="0">
                <a:solidFill>
                  <a:schemeClr val="tx2">
                    <a:lumMod val="75000"/>
                  </a:schemeClr>
                </a:solidFill>
                <a:latin typeface="Times New Roman" panose="02020603050405020304" pitchFamily="18" charset="0"/>
                <a:cs typeface="Times New Roman" panose="02020603050405020304" pitchFamily="18" charset="0"/>
              </a:rPr>
              <a:t>где   </a:t>
            </a:r>
            <a:r>
              <a:rPr lang="ru-RU" dirty="0" smtClean="0">
                <a:solidFill>
                  <a:schemeClr val="tx2">
                    <a:lumMod val="75000"/>
                  </a:schemeClr>
                </a:solidFill>
                <a:latin typeface="Times New Roman" panose="02020603050405020304" pitchFamily="18" charset="0"/>
                <a:cs typeface="Times New Roman" panose="02020603050405020304" pitchFamily="18" charset="0"/>
              </a:rPr>
              <a:t> — </a:t>
            </a:r>
            <a:r>
              <a:rPr lang="ru-RU" dirty="0">
                <a:solidFill>
                  <a:schemeClr val="tx2">
                    <a:lumMod val="75000"/>
                  </a:schemeClr>
                </a:solidFill>
                <a:latin typeface="Times New Roman" panose="02020603050405020304" pitchFamily="18" charset="0"/>
                <a:cs typeface="Times New Roman" panose="02020603050405020304" pitchFamily="18" charset="0"/>
              </a:rPr>
              <a:t>угол поворота, а центр вращения выбран в начале координат. При тех же условиях несобственное вращение плоскости выражается </a:t>
            </a:r>
            <a:r>
              <a:rPr lang="ru-RU" dirty="0" smtClean="0">
                <a:solidFill>
                  <a:schemeClr val="tx2">
                    <a:lumMod val="75000"/>
                  </a:schemeClr>
                </a:solidFill>
                <a:latin typeface="Times New Roman" panose="02020603050405020304" pitchFamily="18" charset="0"/>
                <a:cs typeface="Times New Roman" panose="02020603050405020304" pitchFamily="18" charset="0"/>
              </a:rPr>
              <a:t>формулами:</a:t>
            </a:r>
            <a:endParaRPr lang="ru-RU" dirty="0">
              <a:solidFill>
                <a:schemeClr val="tx2">
                  <a:lumMod val="75000"/>
                </a:schemeClr>
              </a:solidFill>
              <a:latin typeface="Times New Roman" panose="02020603050405020304" pitchFamily="18" charset="0"/>
              <a:cs typeface="Times New Roman" panose="02020603050405020304" pitchFamily="18" charset="0"/>
            </a:endParaRPr>
          </a:p>
          <a:p>
            <a:r>
              <a:rPr lang="ru-RU" dirty="0">
                <a:solidFill>
                  <a:schemeClr val="tx2">
                    <a:lumMod val="75000"/>
                  </a:schemeClr>
                </a:solidFill>
                <a:latin typeface="Times New Roman" panose="02020603050405020304" pitchFamily="18" charset="0"/>
                <a:cs typeface="Times New Roman" panose="02020603050405020304" pitchFamily="18" charset="0"/>
              </a:rPr>
              <a:t> </a:t>
            </a:r>
          </a:p>
          <a:p>
            <a:r>
              <a:rPr lang="ru-RU" dirty="0">
                <a:solidFill>
                  <a:schemeClr val="tx2">
                    <a:lumMod val="75000"/>
                  </a:schemeClr>
                </a:solidFill>
                <a:latin typeface="Times New Roman" panose="02020603050405020304" pitchFamily="18" charset="0"/>
                <a:cs typeface="Times New Roman" panose="02020603050405020304" pitchFamily="18" charset="0"/>
              </a:rPr>
              <a:t> </a:t>
            </a:r>
          </a:p>
          <a:p>
            <a:endParaRPr lang="ru-RU" dirty="0"/>
          </a:p>
        </p:txBody>
      </p:sp>
      <p:pic>
        <p:nvPicPr>
          <p:cNvPr id="5" name="Рисунок 4" descr="x'=x\cos\varphi-y\sin\varphi,"/>
          <p:cNvPicPr/>
          <p:nvPr/>
        </p:nvPicPr>
        <p:blipFill>
          <a:blip r:embed="rId3">
            <a:extLst>
              <a:ext uri="{28A0092B-C50C-407E-A947-70E740481C1C}">
                <a14:useLocalDpi xmlns:a14="http://schemas.microsoft.com/office/drawing/2010/main" val="0"/>
              </a:ext>
            </a:extLst>
          </a:blip>
          <a:srcRect/>
          <a:stretch>
            <a:fillRect/>
          </a:stretch>
        </p:blipFill>
        <p:spPr bwMode="auto">
          <a:xfrm>
            <a:off x="467544" y="2636912"/>
            <a:ext cx="1717675" cy="198755"/>
          </a:xfrm>
          <a:prstGeom prst="rect">
            <a:avLst/>
          </a:prstGeom>
          <a:noFill/>
          <a:ln>
            <a:noFill/>
          </a:ln>
        </p:spPr>
      </p:pic>
      <p:pic>
        <p:nvPicPr>
          <p:cNvPr id="6" name="Рисунок 5" descr="y'=x\sin\varphi+y\cos\varphi,"/>
          <p:cNvPicPr/>
          <p:nvPr/>
        </p:nvPicPr>
        <p:blipFill>
          <a:blip r:embed="rId4">
            <a:extLst>
              <a:ext uri="{28A0092B-C50C-407E-A947-70E740481C1C}">
                <a14:useLocalDpi xmlns:a14="http://schemas.microsoft.com/office/drawing/2010/main" val="0"/>
              </a:ext>
            </a:extLst>
          </a:blip>
          <a:srcRect/>
          <a:stretch>
            <a:fillRect/>
          </a:stretch>
        </p:blipFill>
        <p:spPr bwMode="auto">
          <a:xfrm>
            <a:off x="467543" y="2890610"/>
            <a:ext cx="1717675" cy="198755"/>
          </a:xfrm>
          <a:prstGeom prst="rect">
            <a:avLst/>
          </a:prstGeom>
          <a:noFill/>
          <a:ln>
            <a:noFill/>
          </a:ln>
        </p:spPr>
      </p:pic>
      <p:pic>
        <p:nvPicPr>
          <p:cNvPr id="7" name="Рисунок 6" descr="\varphi"/>
          <p:cNvPicPr/>
          <p:nvPr/>
        </p:nvPicPr>
        <p:blipFill>
          <a:blip r:embed="rId5">
            <a:extLst>
              <a:ext uri="{28A0092B-C50C-407E-A947-70E740481C1C}">
                <a14:useLocalDpi xmlns:a14="http://schemas.microsoft.com/office/drawing/2010/main" val="0"/>
              </a:ext>
            </a:extLst>
          </a:blip>
          <a:srcRect/>
          <a:stretch>
            <a:fillRect/>
          </a:stretch>
        </p:blipFill>
        <p:spPr bwMode="auto">
          <a:xfrm>
            <a:off x="768140" y="3150831"/>
            <a:ext cx="127000" cy="127000"/>
          </a:xfrm>
          <a:prstGeom prst="rect">
            <a:avLst/>
          </a:prstGeom>
          <a:noFill/>
          <a:ln>
            <a:noFill/>
          </a:ln>
        </p:spPr>
      </p:pic>
      <p:pic>
        <p:nvPicPr>
          <p:cNvPr id="8" name="Рисунок 7" descr="x'=x\cos\varphi+y\sin\varphi,"/>
          <p:cNvPicPr/>
          <p:nvPr/>
        </p:nvPicPr>
        <p:blipFill>
          <a:blip r:embed="rId6">
            <a:extLst>
              <a:ext uri="{28A0092B-C50C-407E-A947-70E740481C1C}">
                <a14:useLocalDpi xmlns:a14="http://schemas.microsoft.com/office/drawing/2010/main" val="0"/>
              </a:ext>
            </a:extLst>
          </a:blip>
          <a:srcRect/>
          <a:stretch>
            <a:fillRect/>
          </a:stretch>
        </p:blipFill>
        <p:spPr bwMode="auto">
          <a:xfrm>
            <a:off x="467542" y="3789040"/>
            <a:ext cx="1717675" cy="198755"/>
          </a:xfrm>
          <a:prstGeom prst="rect">
            <a:avLst/>
          </a:prstGeom>
          <a:noFill/>
          <a:ln>
            <a:noFill/>
          </a:ln>
        </p:spPr>
      </p:pic>
      <p:pic>
        <p:nvPicPr>
          <p:cNvPr id="9" name="Рисунок 8" descr="y'=x\sin\varphi-y\cos\varphi."/>
          <p:cNvPicPr/>
          <p:nvPr/>
        </p:nvPicPr>
        <p:blipFill>
          <a:blip r:embed="rId7">
            <a:extLst>
              <a:ext uri="{28A0092B-C50C-407E-A947-70E740481C1C}">
                <a14:useLocalDpi xmlns:a14="http://schemas.microsoft.com/office/drawing/2010/main" val="0"/>
              </a:ext>
            </a:extLst>
          </a:blip>
          <a:srcRect/>
          <a:stretch>
            <a:fillRect/>
          </a:stretch>
        </p:blipFill>
        <p:spPr bwMode="auto">
          <a:xfrm>
            <a:off x="467544" y="4149080"/>
            <a:ext cx="1717675" cy="198755"/>
          </a:xfrm>
          <a:prstGeom prst="rect">
            <a:avLst/>
          </a:prstGeom>
          <a:noFill/>
          <a:ln>
            <a:noFill/>
          </a:ln>
        </p:spPr>
      </p:pic>
      <p:sp>
        <p:nvSpPr>
          <p:cNvPr id="10" name="TextBox 9"/>
          <p:cNvSpPr txBox="1"/>
          <p:nvPr/>
        </p:nvSpPr>
        <p:spPr>
          <a:xfrm>
            <a:off x="8685853" y="6488668"/>
            <a:ext cx="418704" cy="369332"/>
          </a:xfrm>
          <a:prstGeom prst="rect">
            <a:avLst/>
          </a:prstGeom>
          <a:noFill/>
        </p:spPr>
        <p:txBody>
          <a:bodyPr wrap="none" rtlCol="0">
            <a:spAutoFit/>
          </a:bodyPr>
          <a:lstStyle/>
          <a:p>
            <a:r>
              <a:rPr lang="en-US" dirty="0" smtClean="0"/>
              <a:t>70</a:t>
            </a:r>
            <a:endParaRPr lang="ru-RU" dirty="0"/>
          </a:p>
        </p:txBody>
      </p:sp>
    </p:spTree>
    <p:extLst>
      <p:ext uri="{BB962C8B-B14F-4D97-AF65-F5344CB8AC3E}">
        <p14:creationId xmlns:p14="http://schemas.microsoft.com/office/powerpoint/2010/main" val="274681685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95536" y="332656"/>
            <a:ext cx="8352927" cy="830997"/>
          </a:xfrm>
          <a:prstGeom prst="rect">
            <a:avLst/>
          </a:prstGeom>
          <a:noFill/>
        </p:spPr>
        <p:txBody>
          <a:bodyPr wrap="square" lIns="91440" tIns="45720" rIns="91440" bIns="45720">
            <a:spAutoFit/>
          </a:bodyPr>
          <a:lstStyle/>
          <a:p>
            <a:pPr algn="ctr"/>
            <a:r>
              <a:rPr lang="ru-RU" sz="4800" b="1" cap="none" spc="0" dirty="0"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9.5. Скользящая симметрия</a:t>
            </a:r>
            <a:endParaRPr lang="ru-RU" sz="4800" b="1" cap="none" spc="0"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95535" y="1163653"/>
            <a:ext cx="8352927" cy="1600438"/>
          </a:xfrm>
          <a:prstGeom prst="rect">
            <a:avLst/>
          </a:prstGeom>
        </p:spPr>
        <p:txBody>
          <a:bodyPr wrap="square">
            <a:spAutoFit/>
          </a:bodyPr>
          <a:lstStyle/>
          <a:p>
            <a:endParaRPr lang="ru-RU" dirty="0" smtClean="0"/>
          </a:p>
          <a:p>
            <a:pPr algn="ctr"/>
            <a:r>
              <a:rPr lang="ru-RU" sz="2000" b="1" dirty="0" smtClean="0">
                <a:solidFill>
                  <a:srgbClr val="C00000"/>
                </a:solidFill>
                <a:latin typeface="Times New Roman" panose="02020603050405020304" pitchFamily="18" charset="0"/>
                <a:cs typeface="Times New Roman" panose="02020603050405020304" pitchFamily="18" charset="0"/>
              </a:rPr>
              <a:t>Скользящая </a:t>
            </a:r>
            <a:r>
              <a:rPr lang="ru-RU" sz="2000" b="1" dirty="0">
                <a:solidFill>
                  <a:srgbClr val="C00000"/>
                </a:solidFill>
                <a:latin typeface="Times New Roman" panose="02020603050405020304" pitchFamily="18" charset="0"/>
                <a:cs typeface="Times New Roman" panose="02020603050405020304" pitchFamily="18" charset="0"/>
              </a:rPr>
              <a:t>симметрия </a:t>
            </a:r>
            <a:r>
              <a:rPr lang="ru-RU" sz="2000" dirty="0">
                <a:solidFill>
                  <a:schemeClr val="tx2">
                    <a:lumMod val="75000"/>
                  </a:schemeClr>
                </a:solidFill>
                <a:latin typeface="Times New Roman" panose="02020603050405020304" pitchFamily="18" charset="0"/>
                <a:cs typeface="Times New Roman" panose="02020603050405020304" pitchFamily="18" charset="0"/>
              </a:rPr>
              <a:t>— изометрия евклидовой плоскости. Скользящей симметрией называют композицию симметрии относительно некоторой </a:t>
            </a:r>
            <a:r>
              <a:rPr lang="ru-RU" sz="2000" dirty="0" smtClean="0">
                <a:solidFill>
                  <a:schemeClr val="tx2">
                    <a:lumMod val="75000"/>
                  </a:schemeClr>
                </a:solidFill>
                <a:latin typeface="Times New Roman" panose="02020603050405020304" pitchFamily="18" charset="0"/>
                <a:cs typeface="Times New Roman" panose="02020603050405020304" pitchFamily="18" charset="0"/>
              </a:rPr>
              <a:t>прямой </a:t>
            </a:r>
            <a:r>
              <a:rPr lang="en-US" sz="2000" i="1" dirty="0" smtClean="0">
                <a:solidFill>
                  <a:schemeClr val="tx2">
                    <a:lumMod val="75000"/>
                  </a:schemeClr>
                </a:solidFill>
                <a:latin typeface="Times New Roman" panose="02020603050405020304" pitchFamily="18" charset="0"/>
                <a:cs typeface="Times New Roman" panose="02020603050405020304" pitchFamily="18" charset="0"/>
              </a:rPr>
              <a:t>L </a:t>
            </a:r>
            <a:r>
              <a:rPr lang="ru-RU" sz="2000" dirty="0" smtClean="0">
                <a:solidFill>
                  <a:schemeClr val="tx2">
                    <a:lumMod val="75000"/>
                  </a:schemeClr>
                </a:solidFill>
                <a:latin typeface="Times New Roman" panose="02020603050405020304" pitchFamily="18" charset="0"/>
                <a:cs typeface="Times New Roman" panose="02020603050405020304" pitchFamily="18" charset="0"/>
              </a:rPr>
              <a:t>и </a:t>
            </a:r>
            <a:r>
              <a:rPr lang="ru-RU" sz="2000" dirty="0">
                <a:solidFill>
                  <a:schemeClr val="tx2">
                    <a:lumMod val="75000"/>
                  </a:schemeClr>
                </a:solidFill>
                <a:latin typeface="Times New Roman" panose="02020603050405020304" pitchFamily="18" charset="0"/>
                <a:cs typeface="Times New Roman" panose="02020603050405020304" pitchFamily="18" charset="0"/>
              </a:rPr>
              <a:t>переноса на вектор, </a:t>
            </a:r>
            <a:r>
              <a:rPr lang="ru-RU" sz="2000" dirty="0" smtClean="0">
                <a:solidFill>
                  <a:schemeClr val="tx2">
                    <a:lumMod val="75000"/>
                  </a:schemeClr>
                </a:solidFill>
                <a:latin typeface="Times New Roman" panose="02020603050405020304" pitchFamily="18" charset="0"/>
                <a:cs typeface="Times New Roman" panose="02020603050405020304" pitchFamily="18" charset="0"/>
              </a:rPr>
              <a:t>параллельный </a:t>
            </a:r>
            <a:r>
              <a:rPr lang="en-US" sz="2000" i="1" dirty="0" smtClean="0">
                <a:solidFill>
                  <a:schemeClr val="tx2">
                    <a:lumMod val="75000"/>
                  </a:schemeClr>
                </a:solidFill>
                <a:latin typeface="Times New Roman" panose="02020603050405020304" pitchFamily="18" charset="0"/>
                <a:cs typeface="Times New Roman" panose="02020603050405020304" pitchFamily="18" charset="0"/>
              </a:rPr>
              <a:t>L</a:t>
            </a:r>
            <a:r>
              <a:rPr lang="en-US" sz="20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2000" dirty="0" smtClean="0">
                <a:solidFill>
                  <a:schemeClr val="tx2">
                    <a:lumMod val="75000"/>
                  </a:schemeClr>
                </a:solidFill>
                <a:latin typeface="Times New Roman" panose="02020603050405020304" pitchFamily="18" charset="0"/>
                <a:cs typeface="Times New Roman" panose="02020603050405020304" pitchFamily="18" charset="0"/>
              </a:rPr>
              <a:t>(этот </a:t>
            </a:r>
            <a:r>
              <a:rPr lang="ru-RU" sz="2000" dirty="0">
                <a:solidFill>
                  <a:schemeClr val="tx2">
                    <a:lumMod val="75000"/>
                  </a:schemeClr>
                </a:solidFill>
                <a:latin typeface="Times New Roman" panose="02020603050405020304" pitchFamily="18" charset="0"/>
                <a:cs typeface="Times New Roman" panose="02020603050405020304" pitchFamily="18" charset="0"/>
              </a:rPr>
              <a:t>вектор может быть и нулевым).</a:t>
            </a:r>
          </a:p>
        </p:txBody>
      </p:sp>
      <p:pic>
        <p:nvPicPr>
          <p:cNvPr id="6" name="Рисунок 5" descr="Glide reflection.png"/>
          <p:cNvPicPr/>
          <p:nvPr/>
        </p:nvPicPr>
        <p:blipFill>
          <a:blip r:embed="rId3">
            <a:extLst>
              <a:ext uri="{28A0092B-C50C-407E-A947-70E740481C1C}">
                <a14:useLocalDpi xmlns:a14="http://schemas.microsoft.com/office/drawing/2010/main" val="0"/>
              </a:ext>
            </a:extLst>
          </a:blip>
          <a:srcRect/>
          <a:stretch>
            <a:fillRect/>
          </a:stretch>
        </p:blipFill>
        <p:spPr bwMode="auto">
          <a:xfrm>
            <a:off x="2205602" y="3097817"/>
            <a:ext cx="4896543" cy="2674595"/>
          </a:xfrm>
          <a:prstGeom prst="rect">
            <a:avLst/>
          </a:prstGeom>
          <a:noFill/>
          <a:ln>
            <a:noFill/>
          </a:ln>
          <a:effectLst>
            <a:glow rad="228600">
              <a:schemeClr val="accent1">
                <a:satMod val="175000"/>
                <a:alpha val="40000"/>
              </a:schemeClr>
            </a:glow>
          </a:effectLst>
        </p:spPr>
      </p:pic>
      <p:sp>
        <p:nvSpPr>
          <p:cNvPr id="7" name="TextBox 6"/>
          <p:cNvSpPr txBox="1"/>
          <p:nvPr/>
        </p:nvSpPr>
        <p:spPr>
          <a:xfrm>
            <a:off x="8748463" y="6453336"/>
            <a:ext cx="418704" cy="369332"/>
          </a:xfrm>
          <a:prstGeom prst="rect">
            <a:avLst/>
          </a:prstGeom>
          <a:noFill/>
        </p:spPr>
        <p:txBody>
          <a:bodyPr wrap="none" rtlCol="0">
            <a:spAutoFit/>
          </a:bodyPr>
          <a:lstStyle/>
          <a:p>
            <a:r>
              <a:rPr lang="en-US" dirty="0" smtClean="0"/>
              <a:t>71</a:t>
            </a:r>
            <a:endParaRPr lang="ru-RU" dirty="0"/>
          </a:p>
        </p:txBody>
      </p:sp>
    </p:spTree>
    <p:extLst>
      <p:ext uri="{BB962C8B-B14F-4D97-AF65-F5344CB8AC3E}">
        <p14:creationId xmlns:p14="http://schemas.microsoft.com/office/powerpoint/2010/main" val="121274628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95536" y="332656"/>
            <a:ext cx="8352927" cy="769441"/>
          </a:xfrm>
          <a:prstGeom prst="rect">
            <a:avLst/>
          </a:prstGeom>
        </p:spPr>
        <p:txBody>
          <a:bodyPr wrap="square">
            <a:spAutoFit/>
          </a:bodyPr>
          <a:lstStyle/>
          <a:p>
            <a:pPr algn="ctr"/>
            <a:r>
              <a:rPr lang="ru-RU" sz="4400" b="1" dirty="0"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10. Гомотетия и подобие</a:t>
            </a:r>
            <a:endParaRPr lang="ru-RU" sz="4400" dirty="0"/>
          </a:p>
        </p:txBody>
      </p:sp>
      <p:sp>
        <p:nvSpPr>
          <p:cNvPr id="5" name="Прямоугольник 4"/>
          <p:cNvSpPr/>
          <p:nvPr/>
        </p:nvSpPr>
        <p:spPr>
          <a:xfrm>
            <a:off x="395535" y="1196752"/>
            <a:ext cx="8352927" cy="1477328"/>
          </a:xfrm>
          <a:prstGeom prst="rect">
            <a:avLst/>
          </a:prstGeom>
        </p:spPr>
        <p:txBody>
          <a:bodyPr wrap="square">
            <a:spAutoFit/>
          </a:bodyPr>
          <a:lstStyle/>
          <a:p>
            <a:r>
              <a:rPr lang="ru-RU" dirty="0" smtClean="0">
                <a:solidFill>
                  <a:srgbClr val="C00000"/>
                </a:solidFill>
                <a:latin typeface="Times New Roman" panose="02020603050405020304" pitchFamily="18" charset="0"/>
                <a:cs typeface="Times New Roman" panose="02020603050405020304" pitchFamily="18" charset="0"/>
              </a:rPr>
              <a:t>   Гомотетия</a:t>
            </a:r>
            <a:r>
              <a:rPr lang="ru-RU" dirty="0" smtClean="0">
                <a:solidFill>
                  <a:schemeClr val="accent1">
                    <a:lumMod val="50000"/>
                  </a:schemeClr>
                </a:solidFill>
                <a:latin typeface="Times New Roman" panose="02020603050405020304" pitchFamily="18" charset="0"/>
                <a:cs typeface="Times New Roman" panose="02020603050405020304" pitchFamily="18" charset="0"/>
              </a:rPr>
              <a:t> </a:t>
            </a:r>
            <a:r>
              <a:rPr lang="ru-RU" dirty="0">
                <a:solidFill>
                  <a:schemeClr val="accent1">
                    <a:lumMod val="50000"/>
                  </a:schemeClr>
                </a:solidFill>
                <a:latin typeface="Times New Roman" panose="02020603050405020304" pitchFamily="18" charset="0"/>
                <a:cs typeface="Times New Roman" panose="02020603050405020304" pitchFamily="18" charset="0"/>
              </a:rPr>
              <a:t>(от гомо... и греч. </a:t>
            </a:r>
            <a:r>
              <a:rPr lang="ru-RU" dirty="0" err="1">
                <a:solidFill>
                  <a:schemeClr val="accent1">
                    <a:lumMod val="50000"/>
                  </a:schemeClr>
                </a:solidFill>
                <a:latin typeface="Times New Roman" panose="02020603050405020304" pitchFamily="18" charset="0"/>
                <a:cs typeface="Times New Roman" panose="02020603050405020304" pitchFamily="18" charset="0"/>
              </a:rPr>
              <a:t>thetos</a:t>
            </a:r>
            <a:r>
              <a:rPr lang="ru-RU" dirty="0">
                <a:solidFill>
                  <a:schemeClr val="accent1">
                    <a:lumMod val="50000"/>
                  </a:schemeClr>
                </a:solidFill>
                <a:latin typeface="Times New Roman" panose="02020603050405020304" pitchFamily="18" charset="0"/>
                <a:cs typeface="Times New Roman" panose="02020603050405020304" pitchFamily="18" charset="0"/>
              </a:rPr>
              <a:t> - расположенный) (преобразование подобия) - преобразование плоскости или пространства, при котором каждой точке М ставится в соответствие точка </a:t>
            </a:r>
            <a:r>
              <a:rPr lang="ru-RU" dirty="0" smtClean="0">
                <a:solidFill>
                  <a:schemeClr val="accent1">
                    <a:lumMod val="50000"/>
                  </a:schemeClr>
                </a:solidFill>
                <a:latin typeface="Times New Roman" panose="02020603050405020304" pitchFamily="18" charset="0"/>
                <a:cs typeface="Times New Roman" panose="02020603050405020304" pitchFamily="18" charset="0"/>
              </a:rPr>
              <a:t>М, </a:t>
            </a:r>
            <a:r>
              <a:rPr lang="ru-RU" dirty="0">
                <a:solidFill>
                  <a:schemeClr val="accent1">
                    <a:lumMod val="50000"/>
                  </a:schemeClr>
                </a:solidFill>
                <a:latin typeface="Times New Roman" panose="02020603050405020304" pitchFamily="18" charset="0"/>
                <a:cs typeface="Times New Roman" panose="02020603050405020304" pitchFamily="18" charset="0"/>
              </a:rPr>
              <a:t>лежащая на </a:t>
            </a:r>
            <a:r>
              <a:rPr lang="ru-RU" dirty="0" smtClean="0">
                <a:solidFill>
                  <a:schemeClr val="accent1">
                    <a:lumMod val="50000"/>
                  </a:schemeClr>
                </a:solidFill>
                <a:latin typeface="Times New Roman" panose="02020603050405020304" pitchFamily="18" charset="0"/>
                <a:cs typeface="Times New Roman" panose="02020603050405020304" pitchFamily="18" charset="0"/>
              </a:rPr>
              <a:t>ОМ, </a:t>
            </a:r>
            <a:r>
              <a:rPr lang="ru-RU" dirty="0">
                <a:solidFill>
                  <a:schemeClr val="accent1">
                    <a:lumMod val="50000"/>
                  </a:schemeClr>
                </a:solidFill>
                <a:latin typeface="Times New Roman" panose="02020603050405020304" pitchFamily="18" charset="0"/>
                <a:cs typeface="Times New Roman" panose="02020603050405020304" pitchFamily="18" charset="0"/>
              </a:rPr>
              <a:t>О - фиксированная точка, причем отношение ОМ : </a:t>
            </a:r>
            <a:r>
              <a:rPr lang="ru-RU" dirty="0" smtClean="0">
                <a:solidFill>
                  <a:schemeClr val="accent1">
                    <a:lumMod val="50000"/>
                  </a:schemeClr>
                </a:solidFill>
                <a:latin typeface="Times New Roman" panose="02020603050405020304" pitchFamily="18" charset="0"/>
                <a:cs typeface="Times New Roman" panose="02020603050405020304" pitchFamily="18" charset="0"/>
              </a:rPr>
              <a:t>ОМ </a:t>
            </a:r>
            <a:r>
              <a:rPr lang="ru-RU" dirty="0">
                <a:solidFill>
                  <a:schemeClr val="accent1">
                    <a:lumMod val="50000"/>
                  </a:schemeClr>
                </a:solidFill>
                <a:latin typeface="Times New Roman" panose="02020603050405020304" pitchFamily="18" charset="0"/>
                <a:cs typeface="Times New Roman" panose="02020603050405020304" pitchFamily="18" charset="0"/>
              </a:rPr>
              <a:t>= k (коэффициент гомотетии) одно и то же для всех точек М, отличных от О. При гомотетии каждая фигура переходит в </a:t>
            </a:r>
            <a:r>
              <a:rPr lang="ru-RU" dirty="0" smtClean="0">
                <a:solidFill>
                  <a:schemeClr val="accent1">
                    <a:lumMod val="50000"/>
                  </a:schemeClr>
                </a:solidFill>
                <a:latin typeface="Times New Roman" panose="02020603050405020304" pitchFamily="18" charset="0"/>
                <a:cs typeface="Times New Roman" panose="02020603050405020304" pitchFamily="18" charset="0"/>
              </a:rPr>
              <a:t>подобную.</a:t>
            </a:r>
            <a:endParaRPr lang="ru-RU"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026" name="Picture 2" descr="Аффинные преобразования - Вики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314" y="2924944"/>
            <a:ext cx="5925372" cy="31683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811236" y="4221088"/>
            <a:ext cx="351378" cy="369332"/>
          </a:xfrm>
          <a:prstGeom prst="rect">
            <a:avLst/>
          </a:prstGeom>
          <a:noFill/>
        </p:spPr>
        <p:txBody>
          <a:bodyPr wrap="none" rtlCol="0">
            <a:spAutoFit/>
          </a:bodyPr>
          <a:lstStyle/>
          <a:p>
            <a:r>
              <a:rPr lang="ru-RU" dirty="0" smtClean="0">
                <a:solidFill>
                  <a:schemeClr val="tx2">
                    <a:lumMod val="50000"/>
                  </a:schemeClr>
                </a:solidFill>
                <a:latin typeface="Times New Roman" panose="02020603050405020304" pitchFamily="18" charset="0"/>
                <a:cs typeface="Times New Roman" panose="02020603050405020304" pitchFamily="18" charset="0"/>
              </a:rPr>
              <a:t>О</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8725296" y="6480047"/>
            <a:ext cx="418704" cy="369332"/>
          </a:xfrm>
          <a:prstGeom prst="rect">
            <a:avLst/>
          </a:prstGeom>
          <a:noFill/>
        </p:spPr>
        <p:txBody>
          <a:bodyPr wrap="none" rtlCol="0">
            <a:spAutoFit/>
          </a:bodyPr>
          <a:lstStyle/>
          <a:p>
            <a:r>
              <a:rPr lang="ru-RU" dirty="0" smtClean="0"/>
              <a:t>73</a:t>
            </a:r>
            <a:endParaRPr lang="ru-RU" dirty="0"/>
          </a:p>
        </p:txBody>
      </p:sp>
    </p:spTree>
    <p:extLst>
      <p:ext uri="{BB962C8B-B14F-4D97-AF65-F5344CB8AC3E}">
        <p14:creationId xmlns:p14="http://schemas.microsoft.com/office/powerpoint/2010/main" val="36149197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23528" y="1196752"/>
            <a:ext cx="8424936" cy="1569660"/>
          </a:xfrm>
          <a:prstGeom prst="rect">
            <a:avLst/>
          </a:prstGeom>
        </p:spPr>
        <p:txBody>
          <a:bodyPr wrap="square">
            <a:spAutoFit/>
          </a:bodyPr>
          <a:lstStyle/>
          <a:p>
            <a:pPr algn="ctr"/>
            <a:r>
              <a:rPr lang="ru-RU" sz="2400" dirty="0">
                <a:solidFill>
                  <a:srgbClr val="C00000"/>
                </a:solidFill>
                <a:latin typeface="Times New Roman" panose="02020603050405020304" pitchFamily="18" charset="0"/>
                <a:cs typeface="Times New Roman" panose="02020603050405020304" pitchFamily="18" charset="0"/>
              </a:rPr>
              <a:t>Подобие </a:t>
            </a:r>
            <a:r>
              <a:rPr lang="ru-RU" sz="2400" dirty="0">
                <a:solidFill>
                  <a:schemeClr val="tx2">
                    <a:lumMod val="50000"/>
                  </a:schemeClr>
                </a:solidFill>
                <a:latin typeface="Times New Roman" panose="02020603050405020304" pitchFamily="18" charset="0"/>
                <a:cs typeface="Times New Roman" panose="02020603050405020304" pitchFamily="18" charset="0"/>
              </a:rPr>
              <a:t>— преобразование евклидова пространства, при котором для любых двух точек A, B и их образов A', B' имеет место соотношение |A'B'|=</a:t>
            </a:r>
            <a:r>
              <a:rPr lang="ru-RU" sz="2400" dirty="0" err="1">
                <a:solidFill>
                  <a:schemeClr val="tx2">
                    <a:lumMod val="50000"/>
                  </a:schemeClr>
                </a:solidFill>
                <a:latin typeface="Times New Roman" panose="02020603050405020304" pitchFamily="18" charset="0"/>
                <a:cs typeface="Times New Roman" panose="02020603050405020304" pitchFamily="18" charset="0"/>
              </a:rPr>
              <a:t>k|AB</a:t>
            </a:r>
            <a:r>
              <a:rPr lang="ru-RU" sz="2400" dirty="0">
                <a:solidFill>
                  <a:schemeClr val="tx2">
                    <a:lumMod val="50000"/>
                  </a:schemeClr>
                </a:solidFill>
                <a:latin typeface="Times New Roman" panose="02020603050405020304" pitchFamily="18" charset="0"/>
                <a:cs typeface="Times New Roman" panose="02020603050405020304" pitchFamily="18" charset="0"/>
              </a:rPr>
              <a:t>|, где k — не равное нулю число, называемое коэффициентом подобия.</a:t>
            </a:r>
          </a:p>
        </p:txBody>
      </p:sp>
      <p:pic>
        <p:nvPicPr>
          <p:cNvPr id="2058" name="Picture 10" descr="1 признак подобия треугольника - Фото 731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7399" y="2996952"/>
            <a:ext cx="5809201" cy="310894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23528" y="332656"/>
            <a:ext cx="8424936" cy="769441"/>
          </a:xfrm>
          <a:prstGeom prst="rect">
            <a:avLst/>
          </a:prstGeom>
        </p:spPr>
        <p:txBody>
          <a:bodyPr wrap="square">
            <a:spAutoFit/>
          </a:bodyPr>
          <a:lstStyle/>
          <a:p>
            <a:pPr algn="ctr"/>
            <a:r>
              <a:rPr lang="ru-RU" sz="4400" b="1" dirty="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Гомотетия и подобие</a:t>
            </a:r>
            <a:endParaRPr lang="ru-RU" dirty="0"/>
          </a:p>
        </p:txBody>
      </p:sp>
      <p:sp>
        <p:nvSpPr>
          <p:cNvPr id="6" name="TextBox 5"/>
          <p:cNvSpPr txBox="1"/>
          <p:nvPr/>
        </p:nvSpPr>
        <p:spPr>
          <a:xfrm>
            <a:off x="8724324" y="6453336"/>
            <a:ext cx="418704" cy="369332"/>
          </a:xfrm>
          <a:prstGeom prst="rect">
            <a:avLst/>
          </a:prstGeom>
          <a:noFill/>
        </p:spPr>
        <p:txBody>
          <a:bodyPr wrap="none" rtlCol="0">
            <a:spAutoFit/>
          </a:bodyPr>
          <a:lstStyle/>
          <a:p>
            <a:r>
              <a:rPr lang="ru-RU" dirty="0" smtClean="0"/>
              <a:t>74</a:t>
            </a:r>
            <a:endParaRPr lang="ru-RU" dirty="0"/>
          </a:p>
        </p:txBody>
      </p:sp>
    </p:spTree>
    <p:extLst>
      <p:ext uri="{BB962C8B-B14F-4D97-AF65-F5344CB8AC3E}">
        <p14:creationId xmlns:p14="http://schemas.microsoft.com/office/powerpoint/2010/main" val="328963107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23528" y="332656"/>
            <a:ext cx="8424935" cy="707886"/>
          </a:xfrm>
          <a:prstGeom prst="rect">
            <a:avLst/>
          </a:prstGeom>
        </p:spPr>
        <p:txBody>
          <a:bodyPr wrap="square">
            <a:spAutoFit/>
          </a:bodyPr>
          <a:lstStyle/>
          <a:p>
            <a:pPr algn="ctr"/>
            <a:r>
              <a:rPr lang="ru-RU" sz="4000" b="1" dirty="0" smtClean="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Частные случаи гомотетии</a:t>
            </a:r>
            <a:endParaRPr lang="ru-RU" sz="4000" dirty="0"/>
          </a:p>
        </p:txBody>
      </p:sp>
      <p:sp>
        <p:nvSpPr>
          <p:cNvPr id="4" name="TextBox 3"/>
          <p:cNvSpPr txBox="1"/>
          <p:nvPr/>
        </p:nvSpPr>
        <p:spPr>
          <a:xfrm>
            <a:off x="323527" y="1700808"/>
            <a:ext cx="8424935" cy="3785652"/>
          </a:xfrm>
          <a:prstGeom prst="rect">
            <a:avLst/>
          </a:prstGeom>
          <a:noFill/>
        </p:spPr>
        <p:txBody>
          <a:bodyPr wrap="square" rtlCol="0">
            <a:spAutoFit/>
          </a:bodyPr>
          <a:lstStyle/>
          <a:p>
            <a:pPr marL="342900" indent="-342900" algn="just">
              <a:buFont typeface="Arial" panose="020B0604020202020204" pitchFamily="34" charset="0"/>
              <a:buChar char="•"/>
            </a:pPr>
            <a:r>
              <a:rPr lang="ru-RU" sz="2000" dirty="0" smtClean="0">
                <a:solidFill>
                  <a:schemeClr val="tx2">
                    <a:lumMod val="50000"/>
                  </a:schemeClr>
                </a:solidFill>
                <a:latin typeface="Times New Roman" panose="02020603050405020304" pitchFamily="18" charset="0"/>
                <a:cs typeface="Times New Roman" panose="02020603050405020304" pitchFamily="18" charset="0"/>
              </a:rPr>
              <a:t>   Если </a:t>
            </a:r>
            <a:r>
              <a:rPr lang="ru-RU" sz="2000" dirty="0">
                <a:solidFill>
                  <a:schemeClr val="tx2">
                    <a:lumMod val="50000"/>
                  </a:schemeClr>
                </a:solidFill>
                <a:latin typeface="Times New Roman" panose="02020603050405020304" pitchFamily="18" charset="0"/>
                <a:cs typeface="Times New Roman" panose="02020603050405020304" pitchFamily="18" charset="0"/>
              </a:rPr>
              <a:t>коэффициент гомотетии </a:t>
            </a:r>
            <a:r>
              <a:rPr lang="ru-RU" sz="2000" dirty="0">
                <a:solidFill>
                  <a:srgbClr val="C00000"/>
                </a:solidFill>
                <a:latin typeface="Times New Roman" panose="02020603050405020304" pitchFamily="18" charset="0"/>
                <a:cs typeface="Times New Roman" panose="02020603050405020304" pitchFamily="18" charset="0"/>
              </a:rPr>
              <a:t>равен 1</a:t>
            </a:r>
            <a:r>
              <a:rPr lang="ru-RU" sz="2000" dirty="0">
                <a:solidFill>
                  <a:schemeClr val="tx2">
                    <a:lumMod val="50000"/>
                  </a:schemeClr>
                </a:solidFill>
                <a:latin typeface="Times New Roman" panose="02020603050405020304" pitchFamily="18" charset="0"/>
                <a:cs typeface="Times New Roman" panose="02020603050405020304" pitchFamily="18" charset="0"/>
              </a:rPr>
              <a:t>, то каждая точка переводится сама в себя</a:t>
            </a:r>
            <a:r>
              <a:rPr lang="ru-RU" sz="2000" dirty="0" smtClean="0">
                <a:solidFill>
                  <a:schemeClr val="tx2">
                    <a:lumMod val="50000"/>
                  </a:schemeClr>
                </a:solidFill>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endParaRPr lang="ru-RU" sz="2000" dirty="0">
              <a:solidFill>
                <a:schemeClr val="tx2">
                  <a:lumMod val="50000"/>
                </a:schemeClr>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ru-RU" sz="2000" dirty="0" smtClean="0">
                <a:solidFill>
                  <a:schemeClr val="tx2">
                    <a:lumMod val="50000"/>
                  </a:schemeClr>
                </a:solidFill>
                <a:latin typeface="Times New Roman" panose="02020603050405020304" pitchFamily="18" charset="0"/>
                <a:cs typeface="Times New Roman" panose="02020603050405020304" pitchFamily="18" charset="0"/>
              </a:rPr>
              <a:t>   Если </a:t>
            </a:r>
            <a:r>
              <a:rPr lang="ru-RU" sz="2000" dirty="0">
                <a:solidFill>
                  <a:schemeClr val="tx2">
                    <a:lumMod val="50000"/>
                  </a:schemeClr>
                </a:solidFill>
                <a:latin typeface="Times New Roman" panose="02020603050405020304" pitchFamily="18" charset="0"/>
                <a:cs typeface="Times New Roman" panose="02020603050405020304" pitchFamily="18" charset="0"/>
              </a:rPr>
              <a:t>коэффициент гомотетии </a:t>
            </a:r>
            <a:r>
              <a:rPr lang="ru-RU" sz="2000" dirty="0">
                <a:solidFill>
                  <a:srgbClr val="C00000"/>
                </a:solidFill>
                <a:latin typeface="Times New Roman" panose="02020603050405020304" pitchFamily="18" charset="0"/>
                <a:cs typeface="Times New Roman" panose="02020603050405020304" pitchFamily="18" charset="0"/>
              </a:rPr>
              <a:t>равен -1</a:t>
            </a:r>
            <a:r>
              <a:rPr lang="ru-RU" sz="2000" dirty="0">
                <a:solidFill>
                  <a:schemeClr val="tx2">
                    <a:lumMod val="50000"/>
                  </a:schemeClr>
                </a:solidFill>
                <a:latin typeface="Times New Roman" panose="02020603050405020304" pitchFamily="18" charset="0"/>
                <a:cs typeface="Times New Roman" panose="02020603050405020304" pitchFamily="18" charset="0"/>
              </a:rPr>
              <a:t>, то гомотетия является центральной симметрией</a:t>
            </a:r>
            <a:r>
              <a:rPr lang="ru-RU" sz="2000" dirty="0" smtClean="0">
                <a:solidFill>
                  <a:schemeClr val="tx2">
                    <a:lumMod val="50000"/>
                  </a:schemeClr>
                </a:solidFill>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endParaRPr lang="ru-RU" sz="2000" dirty="0">
              <a:solidFill>
                <a:schemeClr val="tx2">
                  <a:lumMod val="50000"/>
                </a:schemeClr>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ru-RU" sz="2000" dirty="0" smtClean="0">
                <a:solidFill>
                  <a:schemeClr val="tx2">
                    <a:lumMod val="50000"/>
                  </a:schemeClr>
                </a:solidFill>
                <a:latin typeface="Times New Roman" panose="02020603050405020304" pitchFamily="18" charset="0"/>
                <a:cs typeface="Times New Roman" panose="02020603050405020304" pitchFamily="18" charset="0"/>
              </a:rPr>
              <a:t>   Как </a:t>
            </a:r>
            <a:r>
              <a:rPr lang="ru-RU" sz="2000" dirty="0">
                <a:solidFill>
                  <a:schemeClr val="tx2">
                    <a:lumMod val="50000"/>
                  </a:schemeClr>
                </a:solidFill>
                <a:latin typeface="Times New Roman" panose="02020603050405020304" pitchFamily="18" charset="0"/>
                <a:cs typeface="Times New Roman" panose="02020603050405020304" pitchFamily="18" charset="0"/>
              </a:rPr>
              <a:t>и любое преобразование подобия, гомотетия преобразует прямую в прямую, отрезок в отрезок, луч в луч, угол в угол, окружность в окружность</a:t>
            </a:r>
            <a:r>
              <a:rPr lang="ru-RU" sz="2000" dirty="0" smtClean="0">
                <a:solidFill>
                  <a:schemeClr val="tx2">
                    <a:lumMod val="50000"/>
                  </a:schemeClr>
                </a:solidFill>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endParaRPr lang="ru-RU" sz="2000" dirty="0">
              <a:solidFill>
                <a:schemeClr val="tx2">
                  <a:lumMod val="50000"/>
                </a:schemeClr>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ru-RU" sz="2000" dirty="0" smtClean="0">
                <a:solidFill>
                  <a:schemeClr val="tx2">
                    <a:lumMod val="50000"/>
                  </a:schemeClr>
                </a:solidFill>
                <a:latin typeface="Times New Roman" panose="02020603050405020304" pitchFamily="18" charset="0"/>
                <a:cs typeface="Times New Roman" panose="02020603050405020304" pitchFamily="18" charset="0"/>
              </a:rPr>
              <a:t>   Как </a:t>
            </a:r>
            <a:r>
              <a:rPr lang="ru-RU" sz="2000" dirty="0">
                <a:solidFill>
                  <a:schemeClr val="tx2">
                    <a:lumMod val="50000"/>
                  </a:schemeClr>
                </a:solidFill>
                <a:latin typeface="Times New Roman" panose="02020603050405020304" pitchFamily="18" charset="0"/>
                <a:cs typeface="Times New Roman" panose="02020603050405020304" pitchFamily="18" charset="0"/>
              </a:rPr>
              <a:t>и любое преобразование подобия, гомотетия сохраняет величины углов между кривыми.</a:t>
            </a:r>
          </a:p>
        </p:txBody>
      </p:sp>
      <p:sp>
        <p:nvSpPr>
          <p:cNvPr id="5" name="TextBox 4"/>
          <p:cNvSpPr txBox="1"/>
          <p:nvPr/>
        </p:nvSpPr>
        <p:spPr>
          <a:xfrm>
            <a:off x="8725296" y="6453336"/>
            <a:ext cx="418704" cy="369332"/>
          </a:xfrm>
          <a:prstGeom prst="rect">
            <a:avLst/>
          </a:prstGeom>
          <a:noFill/>
        </p:spPr>
        <p:txBody>
          <a:bodyPr wrap="none" rtlCol="0">
            <a:spAutoFit/>
          </a:bodyPr>
          <a:lstStyle/>
          <a:p>
            <a:r>
              <a:rPr lang="ru-RU" dirty="0" smtClean="0"/>
              <a:t>75</a:t>
            </a:r>
            <a:endParaRPr lang="ru-RU" dirty="0"/>
          </a:p>
        </p:txBody>
      </p:sp>
    </p:spTree>
    <p:extLst>
      <p:ext uri="{BB962C8B-B14F-4D97-AF65-F5344CB8AC3E}">
        <p14:creationId xmlns:p14="http://schemas.microsoft.com/office/powerpoint/2010/main" val="266188498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23528" y="332656"/>
            <a:ext cx="8424935" cy="707886"/>
          </a:xfrm>
          <a:prstGeom prst="rect">
            <a:avLst/>
          </a:prstGeom>
        </p:spPr>
        <p:txBody>
          <a:bodyPr wrap="square">
            <a:spAutoFit/>
          </a:bodyPr>
          <a:lstStyle/>
          <a:p>
            <a:pPr algn="ctr"/>
            <a:r>
              <a:rPr lang="ru-RU" sz="4000" b="1" dirty="0" smtClean="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Подобие треугольников</a:t>
            </a:r>
            <a:endParaRPr lang="ru-RU" sz="4000" dirty="0"/>
          </a:p>
        </p:txBody>
      </p:sp>
      <p:sp>
        <p:nvSpPr>
          <p:cNvPr id="4" name="Прямоугольник 3"/>
          <p:cNvSpPr/>
          <p:nvPr/>
        </p:nvSpPr>
        <p:spPr>
          <a:xfrm>
            <a:off x="179512" y="2132856"/>
            <a:ext cx="5400601" cy="2308324"/>
          </a:xfrm>
          <a:prstGeom prst="rect">
            <a:avLst/>
          </a:prstGeom>
        </p:spPr>
        <p:txBody>
          <a:bodyPr wrap="square">
            <a:spAutoFit/>
          </a:bodyPr>
          <a:lstStyle/>
          <a:p>
            <a:pPr algn="ctr"/>
            <a:r>
              <a:rPr lang="ru-RU" sz="2400" dirty="0" smtClean="0">
                <a:solidFill>
                  <a:srgbClr val="C00000"/>
                </a:solidFill>
                <a:latin typeface="Times New Roman" panose="02020603050405020304" pitchFamily="18" charset="0"/>
                <a:cs typeface="Times New Roman" panose="02020603050405020304" pitchFamily="18" charset="0"/>
              </a:rPr>
              <a:t>   Подобные </a:t>
            </a:r>
            <a:r>
              <a:rPr lang="ru-RU" sz="2400" dirty="0">
                <a:solidFill>
                  <a:srgbClr val="C00000"/>
                </a:solidFill>
                <a:latin typeface="Times New Roman" panose="02020603050405020304" pitchFamily="18" charset="0"/>
                <a:cs typeface="Times New Roman" panose="02020603050405020304" pitchFamily="18" charset="0"/>
              </a:rPr>
              <a:t>треугольники </a:t>
            </a:r>
            <a:r>
              <a:rPr lang="ru-RU" sz="2400" dirty="0">
                <a:solidFill>
                  <a:schemeClr val="tx2">
                    <a:lumMod val="50000"/>
                  </a:schemeClr>
                </a:solidFill>
                <a:latin typeface="Times New Roman" panose="02020603050405020304" pitchFamily="18" charset="0"/>
                <a:cs typeface="Times New Roman" panose="02020603050405020304" pitchFamily="18" charset="0"/>
              </a:rPr>
              <a:t>— треугольники, у которых углы соответственно равны, а стороны одного пропорциональны сходственным сторонам другого треугольника.</a:t>
            </a:r>
          </a:p>
        </p:txBody>
      </p:sp>
      <p:pic>
        <p:nvPicPr>
          <p:cNvPr id="3074" name="Picture 2" descr="Подобные треугольники - Подобие треугольников - Фото по геометр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2783" y="1628800"/>
            <a:ext cx="2842827" cy="44063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725296" y="6462292"/>
            <a:ext cx="418704" cy="369332"/>
          </a:xfrm>
          <a:prstGeom prst="rect">
            <a:avLst/>
          </a:prstGeom>
          <a:noFill/>
        </p:spPr>
        <p:txBody>
          <a:bodyPr wrap="none" rtlCol="0">
            <a:spAutoFit/>
          </a:bodyPr>
          <a:lstStyle/>
          <a:p>
            <a:r>
              <a:rPr lang="ru-RU" dirty="0" smtClean="0"/>
              <a:t>76</a:t>
            </a:r>
            <a:endParaRPr lang="ru-RU" dirty="0"/>
          </a:p>
        </p:txBody>
      </p:sp>
    </p:spTree>
    <p:extLst>
      <p:ext uri="{BB962C8B-B14F-4D97-AF65-F5344CB8AC3E}">
        <p14:creationId xmlns:p14="http://schemas.microsoft.com/office/powerpoint/2010/main" val="295638459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23528" y="332656"/>
            <a:ext cx="8424936" cy="707886"/>
          </a:xfrm>
          <a:prstGeom prst="rect">
            <a:avLst/>
          </a:prstGeom>
        </p:spPr>
        <p:txBody>
          <a:bodyPr wrap="square">
            <a:spAutoFit/>
          </a:bodyPr>
          <a:lstStyle/>
          <a:p>
            <a:pPr lvl="0" algn="ctr"/>
            <a:r>
              <a:rPr lang="ru-RU" sz="4000" b="1" dirty="0" smtClean="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Признаки подобия треугольников</a:t>
            </a:r>
            <a:endParaRPr lang="ru-RU" sz="4000" dirty="0">
              <a:solidFill>
                <a:prstClr val="black"/>
              </a:solidFill>
            </a:endParaRPr>
          </a:p>
        </p:txBody>
      </p:sp>
      <p:sp>
        <p:nvSpPr>
          <p:cNvPr id="4" name="Прямоугольник 3"/>
          <p:cNvSpPr/>
          <p:nvPr/>
        </p:nvSpPr>
        <p:spPr>
          <a:xfrm>
            <a:off x="323528" y="1196752"/>
            <a:ext cx="8424936" cy="923330"/>
          </a:xfrm>
          <a:prstGeom prst="rect">
            <a:avLst/>
          </a:prstGeom>
        </p:spPr>
        <p:txBody>
          <a:bodyPr wrap="square">
            <a:spAutoFit/>
          </a:bodyPr>
          <a:lstStyle/>
          <a:p>
            <a:pPr algn="just"/>
            <a:r>
              <a:rPr lang="ru-RU" dirty="0" smtClean="0">
                <a:solidFill>
                  <a:srgbClr val="C00000"/>
                </a:solidFill>
                <a:latin typeface="Times New Roman" panose="02020603050405020304" pitchFamily="18" charset="0"/>
                <a:cs typeface="Times New Roman" panose="02020603050405020304" pitchFamily="18" charset="0"/>
              </a:rPr>
              <a:t>   Признаки </a:t>
            </a:r>
            <a:r>
              <a:rPr lang="ru-RU" dirty="0">
                <a:solidFill>
                  <a:srgbClr val="C00000"/>
                </a:solidFill>
                <a:latin typeface="Times New Roman" panose="02020603050405020304" pitchFamily="18" charset="0"/>
                <a:cs typeface="Times New Roman" panose="02020603050405020304" pitchFamily="18" charset="0"/>
              </a:rPr>
              <a:t>подобия треугольников </a:t>
            </a:r>
            <a:r>
              <a:rPr lang="ru-RU" dirty="0">
                <a:solidFill>
                  <a:schemeClr val="accent1">
                    <a:lumMod val="50000"/>
                  </a:schemeClr>
                </a:solidFill>
                <a:latin typeface="Times New Roman" panose="02020603050405020304" pitchFamily="18" charset="0"/>
                <a:cs typeface="Times New Roman" panose="02020603050405020304" pitchFamily="18" charset="0"/>
              </a:rPr>
              <a:t>— геометрические признаки, позволяющие установить, что два треугольника являются подобными без использования всех элементов.</a:t>
            </a:r>
          </a:p>
        </p:txBody>
      </p:sp>
      <p:sp>
        <p:nvSpPr>
          <p:cNvPr id="5" name="Прямоугольник 4"/>
          <p:cNvSpPr/>
          <p:nvPr/>
        </p:nvSpPr>
        <p:spPr>
          <a:xfrm>
            <a:off x="323528" y="2120082"/>
            <a:ext cx="8424936" cy="4524315"/>
          </a:xfrm>
          <a:prstGeom prst="rect">
            <a:avLst/>
          </a:prstGeom>
        </p:spPr>
        <p:txBody>
          <a:bodyPr wrap="square">
            <a:spAutoFit/>
          </a:bodyPr>
          <a:lstStyle/>
          <a:p>
            <a:pPr marL="285750" indent="-285750">
              <a:buFont typeface="Arial" panose="020B0604020202020204" pitchFamily="34" charset="0"/>
              <a:buChar char="•"/>
            </a:pPr>
            <a:r>
              <a:rPr lang="ru-RU" dirty="0">
                <a:solidFill>
                  <a:srgbClr val="23B50B"/>
                </a:solidFill>
                <a:latin typeface="Times New Roman" panose="02020603050405020304" pitchFamily="18" charset="0"/>
                <a:cs typeface="Times New Roman" panose="02020603050405020304" pitchFamily="18" charset="0"/>
              </a:rPr>
              <a:t>Первый </a:t>
            </a:r>
            <a:r>
              <a:rPr lang="ru-RU" dirty="0" smtClean="0">
                <a:solidFill>
                  <a:srgbClr val="23B50B"/>
                </a:solidFill>
                <a:latin typeface="Times New Roman" panose="02020603050405020304" pitchFamily="18" charset="0"/>
                <a:cs typeface="Times New Roman" panose="02020603050405020304" pitchFamily="18" charset="0"/>
              </a:rPr>
              <a:t>признак</a:t>
            </a:r>
          </a:p>
          <a:p>
            <a:r>
              <a:rPr lang="ru-RU" dirty="0" smtClean="0">
                <a:solidFill>
                  <a:schemeClr val="tx2">
                    <a:lumMod val="50000"/>
                  </a:schemeClr>
                </a:solidFill>
                <a:latin typeface="Times New Roman" panose="02020603050405020304" pitchFamily="18" charset="0"/>
                <a:cs typeface="Times New Roman" panose="02020603050405020304" pitchFamily="18" charset="0"/>
              </a:rPr>
              <a:t>   Если </a:t>
            </a:r>
            <a:r>
              <a:rPr lang="ru-RU" dirty="0">
                <a:solidFill>
                  <a:schemeClr val="tx2">
                    <a:lumMod val="50000"/>
                  </a:schemeClr>
                </a:solidFill>
                <a:latin typeface="Times New Roman" panose="02020603050405020304" pitchFamily="18" charset="0"/>
                <a:cs typeface="Times New Roman" panose="02020603050405020304" pitchFamily="18" charset="0"/>
              </a:rPr>
              <a:t>два угла одного треугольника соответственно равны двум углам другого треугольника, то треугольники подобны.</a:t>
            </a:r>
          </a:p>
          <a:p>
            <a:endParaRPr lang="ru-RU" dirty="0" smtClean="0">
              <a:solidFill>
                <a:schemeClr val="tx2">
                  <a:lumMod val="50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dirty="0" smtClean="0">
                <a:solidFill>
                  <a:srgbClr val="92D050"/>
                </a:solidFill>
                <a:latin typeface="Times New Roman" panose="02020603050405020304" pitchFamily="18" charset="0"/>
                <a:cs typeface="Times New Roman" panose="02020603050405020304" pitchFamily="18" charset="0"/>
              </a:rPr>
              <a:t>Второй признак</a:t>
            </a:r>
          </a:p>
          <a:p>
            <a:pPr algn="just"/>
            <a:r>
              <a:rPr lang="ru-RU" dirty="0" smtClean="0">
                <a:solidFill>
                  <a:schemeClr val="tx2">
                    <a:lumMod val="50000"/>
                  </a:schemeClr>
                </a:solidFill>
                <a:latin typeface="Times New Roman" panose="02020603050405020304" pitchFamily="18" charset="0"/>
                <a:cs typeface="Times New Roman" panose="02020603050405020304" pitchFamily="18" charset="0"/>
              </a:rPr>
              <a:t>   Если </a:t>
            </a:r>
            <a:r>
              <a:rPr lang="ru-RU" dirty="0">
                <a:solidFill>
                  <a:schemeClr val="tx2">
                    <a:lumMod val="50000"/>
                  </a:schemeClr>
                </a:solidFill>
                <a:latin typeface="Times New Roman" panose="02020603050405020304" pitchFamily="18" charset="0"/>
                <a:cs typeface="Times New Roman" panose="02020603050405020304" pitchFamily="18" charset="0"/>
              </a:rPr>
              <a:t>угол одного треугольника равен углу другого треугольника, а стороны, образующие этот угол, пропорциональны в равном отношении, то такие треугольники подобны</a:t>
            </a:r>
            <a:r>
              <a:rPr lang="ru-RU" dirty="0" smtClean="0">
                <a:solidFill>
                  <a:schemeClr val="tx2">
                    <a:lumMod val="50000"/>
                  </a:schemeClr>
                </a:solidFill>
                <a:latin typeface="Times New Roman" panose="02020603050405020304" pitchFamily="18" charset="0"/>
                <a:cs typeface="Times New Roman" panose="02020603050405020304" pitchFamily="18" charset="0"/>
              </a:rPr>
              <a:t>.</a:t>
            </a:r>
          </a:p>
          <a:p>
            <a:pPr algn="just"/>
            <a:endParaRPr lang="ru-RU" dirty="0">
              <a:solidFill>
                <a:schemeClr val="tx2">
                  <a:lumMod val="50000"/>
                </a:schemeClr>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dirty="0" smtClean="0">
                <a:solidFill>
                  <a:srgbClr val="23B50B"/>
                </a:solidFill>
                <a:latin typeface="Times New Roman" panose="02020603050405020304" pitchFamily="18" charset="0"/>
                <a:cs typeface="Times New Roman" panose="02020603050405020304" pitchFamily="18" charset="0"/>
              </a:rPr>
              <a:t>Третий признак</a:t>
            </a:r>
          </a:p>
          <a:p>
            <a:pPr algn="just"/>
            <a:r>
              <a:rPr lang="ru-RU" dirty="0" smtClean="0">
                <a:solidFill>
                  <a:schemeClr val="tx2">
                    <a:lumMod val="50000"/>
                  </a:schemeClr>
                </a:solidFill>
                <a:latin typeface="Times New Roman" panose="02020603050405020304" pitchFamily="18" charset="0"/>
                <a:cs typeface="Times New Roman" panose="02020603050405020304" pitchFamily="18" charset="0"/>
              </a:rPr>
              <a:t>   Если </a:t>
            </a:r>
            <a:r>
              <a:rPr lang="ru-RU" dirty="0">
                <a:solidFill>
                  <a:schemeClr val="tx2">
                    <a:lumMod val="50000"/>
                  </a:schemeClr>
                </a:solidFill>
                <a:latin typeface="Times New Roman" panose="02020603050405020304" pitchFamily="18" charset="0"/>
                <a:cs typeface="Times New Roman" panose="02020603050405020304" pitchFamily="18" charset="0"/>
              </a:rPr>
              <a:t>три стороны одного треугольника соответственно пропорциональны трем сторонам другого, то такие треугольники подобны.</a:t>
            </a:r>
          </a:p>
          <a:p>
            <a:pPr marL="285750" indent="-285750" algn="just">
              <a:buFont typeface="Arial" panose="020B0604020202020204" pitchFamily="34" charset="0"/>
              <a:buChar char="•"/>
            </a:pPr>
            <a:endParaRPr lang="ru-RU" dirty="0">
              <a:solidFill>
                <a:srgbClr val="23B50B"/>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ru-RU" dirty="0">
              <a:solidFill>
                <a:srgbClr val="23B50B"/>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ru-RU" dirty="0">
              <a:solidFill>
                <a:srgbClr val="92D05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ru-RU" dirty="0">
              <a:solidFill>
                <a:srgbClr val="92D05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8725296" y="6453336"/>
            <a:ext cx="418704" cy="369332"/>
          </a:xfrm>
          <a:prstGeom prst="rect">
            <a:avLst/>
          </a:prstGeom>
          <a:noFill/>
        </p:spPr>
        <p:txBody>
          <a:bodyPr wrap="none" rtlCol="0">
            <a:spAutoFit/>
          </a:bodyPr>
          <a:lstStyle/>
          <a:p>
            <a:r>
              <a:rPr lang="ru-RU" dirty="0" smtClean="0"/>
              <a:t>77</a:t>
            </a:r>
            <a:endParaRPr lang="ru-RU" dirty="0"/>
          </a:p>
        </p:txBody>
      </p:sp>
    </p:spTree>
    <p:extLst>
      <p:ext uri="{BB962C8B-B14F-4D97-AF65-F5344CB8AC3E}">
        <p14:creationId xmlns:p14="http://schemas.microsoft.com/office/powerpoint/2010/main" val="218073146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95536" y="404665"/>
            <a:ext cx="8280920" cy="720079"/>
          </a:xfrm>
          <a:prstGeom prst="rect">
            <a:avLst/>
          </a:prstGeom>
        </p:spPr>
        <p:txBody>
          <a:bodyPr wrap="square">
            <a:spAutoFit/>
          </a:bodyPr>
          <a:lstStyle/>
          <a:p>
            <a:pPr lvl="0" algn="ctr"/>
            <a:r>
              <a:rPr lang="ru-RU" sz="4000" b="1" dirty="0" smtClean="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Свойства подобия треугольников</a:t>
            </a:r>
            <a:endParaRPr lang="ru-RU" sz="4000" dirty="0">
              <a:solidFill>
                <a:prstClr val="black"/>
              </a:solidFill>
            </a:endParaRPr>
          </a:p>
        </p:txBody>
      </p:sp>
      <p:sp>
        <p:nvSpPr>
          <p:cNvPr id="5" name="Прямоугольник 4"/>
          <p:cNvSpPr/>
          <p:nvPr/>
        </p:nvSpPr>
        <p:spPr>
          <a:xfrm>
            <a:off x="323528" y="2090172"/>
            <a:ext cx="8352928" cy="2677656"/>
          </a:xfrm>
          <a:prstGeom prst="rect">
            <a:avLst/>
          </a:prstGeom>
        </p:spPr>
        <p:txBody>
          <a:bodyPr wrap="square">
            <a:spAutoFit/>
          </a:bodyPr>
          <a:lstStyle/>
          <a:p>
            <a:pPr marL="342900" indent="-342900" algn="just">
              <a:buFont typeface="+mj-lt"/>
              <a:buAutoNum type="arabicPeriod"/>
            </a:pPr>
            <a:r>
              <a:rPr lang="ru-RU" dirty="0" smtClean="0">
                <a:solidFill>
                  <a:schemeClr val="tx2">
                    <a:lumMod val="50000"/>
                  </a:schemeClr>
                </a:solidFill>
                <a:latin typeface="Times New Roman" panose="02020603050405020304" pitchFamily="18" charset="0"/>
                <a:cs typeface="Times New Roman" panose="02020603050405020304" pitchFamily="18" charset="0"/>
              </a:rPr>
              <a:t>   </a:t>
            </a:r>
            <a:r>
              <a:rPr lang="ru-RU" sz="2100" dirty="0" smtClean="0">
                <a:solidFill>
                  <a:schemeClr val="tx2">
                    <a:lumMod val="50000"/>
                  </a:schemeClr>
                </a:solidFill>
                <a:latin typeface="Times New Roman" panose="02020603050405020304" pitchFamily="18" charset="0"/>
                <a:cs typeface="Times New Roman" panose="02020603050405020304" pitchFamily="18" charset="0"/>
              </a:rPr>
              <a:t>Отношение </a:t>
            </a:r>
            <a:r>
              <a:rPr lang="ru-RU" sz="2100" dirty="0">
                <a:solidFill>
                  <a:schemeClr val="tx2">
                    <a:lumMod val="50000"/>
                  </a:schemeClr>
                </a:solidFill>
                <a:latin typeface="Times New Roman" panose="02020603050405020304" pitchFamily="18" charset="0"/>
                <a:cs typeface="Times New Roman" panose="02020603050405020304" pitchFamily="18" charset="0"/>
              </a:rPr>
              <a:t>площадей подобных треугольников равно квадрату коэффициента </a:t>
            </a:r>
            <a:r>
              <a:rPr lang="ru-RU" sz="2100" dirty="0" smtClean="0">
                <a:solidFill>
                  <a:schemeClr val="tx2">
                    <a:lumMod val="50000"/>
                  </a:schemeClr>
                </a:solidFill>
                <a:latin typeface="Times New Roman" panose="02020603050405020304" pitchFamily="18" charset="0"/>
                <a:cs typeface="Times New Roman" panose="02020603050405020304" pitchFamily="18" charset="0"/>
              </a:rPr>
              <a:t>подобия</a:t>
            </a:r>
          </a:p>
          <a:p>
            <a:pPr marL="342900" indent="-342900" algn="just">
              <a:buFont typeface="+mj-lt"/>
              <a:buAutoNum type="arabicPeriod"/>
            </a:pPr>
            <a:endParaRPr lang="ru-RU" sz="2100" dirty="0">
              <a:solidFill>
                <a:schemeClr val="tx2">
                  <a:lumMod val="50000"/>
                </a:schemeClr>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ru-RU" sz="2100" dirty="0" smtClean="0">
                <a:solidFill>
                  <a:schemeClr val="tx2">
                    <a:lumMod val="50000"/>
                  </a:schemeClr>
                </a:solidFill>
                <a:latin typeface="Times New Roman" panose="02020603050405020304" pitchFamily="18" charset="0"/>
                <a:cs typeface="Times New Roman" panose="02020603050405020304" pitchFamily="18" charset="0"/>
              </a:rPr>
              <a:t>   Отношение </a:t>
            </a:r>
            <a:r>
              <a:rPr lang="ru-RU" sz="2100" dirty="0">
                <a:solidFill>
                  <a:schemeClr val="tx2">
                    <a:lumMod val="50000"/>
                  </a:schemeClr>
                </a:solidFill>
                <a:latin typeface="Times New Roman" panose="02020603050405020304" pitchFamily="18" charset="0"/>
                <a:cs typeface="Times New Roman" panose="02020603050405020304" pitchFamily="18" charset="0"/>
              </a:rPr>
              <a:t>объёма подобных стереометрических фигур равно кубу коэффициента </a:t>
            </a:r>
            <a:r>
              <a:rPr lang="ru-RU" sz="2100" dirty="0" smtClean="0">
                <a:solidFill>
                  <a:schemeClr val="tx2">
                    <a:lumMod val="50000"/>
                  </a:schemeClr>
                </a:solidFill>
                <a:latin typeface="Times New Roman" panose="02020603050405020304" pitchFamily="18" charset="0"/>
                <a:cs typeface="Times New Roman" panose="02020603050405020304" pitchFamily="18" charset="0"/>
              </a:rPr>
              <a:t>подобия</a:t>
            </a:r>
          </a:p>
          <a:p>
            <a:pPr marL="342900" indent="-342900" algn="just">
              <a:buFont typeface="+mj-lt"/>
              <a:buAutoNum type="arabicPeriod"/>
            </a:pPr>
            <a:endParaRPr lang="ru-RU" sz="2100" dirty="0">
              <a:solidFill>
                <a:schemeClr val="tx2">
                  <a:lumMod val="50000"/>
                </a:schemeClr>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ru-RU" sz="2100" dirty="0" smtClean="0">
                <a:solidFill>
                  <a:schemeClr val="tx2">
                    <a:lumMod val="50000"/>
                  </a:schemeClr>
                </a:solidFill>
                <a:latin typeface="Times New Roman" panose="02020603050405020304" pitchFamily="18" charset="0"/>
                <a:cs typeface="Times New Roman" panose="02020603050405020304" pitchFamily="18" charset="0"/>
              </a:rPr>
              <a:t>   Отношение </a:t>
            </a:r>
            <a:r>
              <a:rPr lang="ru-RU" sz="2100" dirty="0">
                <a:solidFill>
                  <a:schemeClr val="tx2">
                    <a:lumMod val="50000"/>
                  </a:schemeClr>
                </a:solidFill>
                <a:latin typeface="Times New Roman" panose="02020603050405020304" pitchFamily="18" charset="0"/>
                <a:cs typeface="Times New Roman" panose="02020603050405020304" pitchFamily="18" charset="0"/>
              </a:rPr>
              <a:t>периметров и длин биссектрис, медиан, высот и серединных перпендикуляров равно коэффициенту подобия.</a:t>
            </a:r>
          </a:p>
        </p:txBody>
      </p:sp>
      <p:sp>
        <p:nvSpPr>
          <p:cNvPr id="6" name="TextBox 5"/>
          <p:cNvSpPr txBox="1"/>
          <p:nvPr/>
        </p:nvSpPr>
        <p:spPr>
          <a:xfrm>
            <a:off x="8725296" y="6470361"/>
            <a:ext cx="418704" cy="369332"/>
          </a:xfrm>
          <a:prstGeom prst="rect">
            <a:avLst/>
          </a:prstGeom>
          <a:noFill/>
        </p:spPr>
        <p:txBody>
          <a:bodyPr wrap="none" rtlCol="0">
            <a:spAutoFit/>
          </a:bodyPr>
          <a:lstStyle/>
          <a:p>
            <a:r>
              <a:rPr lang="ru-RU" dirty="0" smtClean="0"/>
              <a:t>78</a:t>
            </a:r>
            <a:endParaRPr lang="ru-RU" dirty="0"/>
          </a:p>
        </p:txBody>
      </p:sp>
    </p:spTree>
    <p:extLst>
      <p:ext uri="{BB962C8B-B14F-4D97-AF65-F5344CB8AC3E}">
        <p14:creationId xmlns:p14="http://schemas.microsoft.com/office/powerpoint/2010/main" val="253560970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779773" y="1179589"/>
            <a:ext cx="3877218" cy="5358502"/>
          </a:xfrm>
          <a:prstGeom prst="rect">
            <a:avLst/>
          </a:prstGeom>
        </p:spPr>
        <p:txBody>
          <a:bodyPr wrap="square">
            <a:spAutoFit/>
          </a:bodyPr>
          <a:lstStyle/>
          <a:p>
            <a:pPr algn="ctr"/>
            <a:r>
              <a:rPr lang="ru-RU" dirty="0" smtClean="0">
                <a:solidFill>
                  <a:schemeClr val="tx2">
                    <a:lumMod val="50000"/>
                  </a:schemeClr>
                </a:solidFill>
                <a:latin typeface="Times New Roman" panose="02020603050405020304" pitchFamily="18" charset="0"/>
                <a:cs typeface="Times New Roman" panose="02020603050405020304" pitchFamily="18" charset="0"/>
              </a:rPr>
              <a:t>   </a:t>
            </a:r>
            <a:r>
              <a:rPr lang="ru-RU" dirty="0" err="1" smtClean="0">
                <a:solidFill>
                  <a:srgbClr val="C00000"/>
                </a:solidFill>
                <a:latin typeface="Times New Roman" panose="02020603050405020304" pitchFamily="18" charset="0"/>
                <a:cs typeface="Times New Roman" panose="02020603050405020304" pitchFamily="18" charset="0"/>
              </a:rPr>
              <a:t>Центра́льной</a:t>
            </a:r>
            <a:r>
              <a:rPr lang="ru-RU" dirty="0" smtClean="0">
                <a:solidFill>
                  <a:srgbClr val="C00000"/>
                </a:solidFill>
                <a:latin typeface="Times New Roman" panose="02020603050405020304" pitchFamily="18" charset="0"/>
                <a:cs typeface="Times New Roman" panose="02020603050405020304" pitchFamily="18" charset="0"/>
              </a:rPr>
              <a:t> </a:t>
            </a:r>
            <a:r>
              <a:rPr lang="ru-RU" dirty="0" err="1">
                <a:solidFill>
                  <a:srgbClr val="C00000"/>
                </a:solidFill>
                <a:latin typeface="Times New Roman" panose="02020603050405020304" pitchFamily="18" charset="0"/>
                <a:cs typeface="Times New Roman" panose="02020603050405020304" pitchFamily="18" charset="0"/>
              </a:rPr>
              <a:t>симметри́ей</a:t>
            </a:r>
            <a:r>
              <a:rPr lang="ru-RU" dirty="0">
                <a:solidFill>
                  <a:srgbClr val="C00000"/>
                </a:solidFill>
                <a:latin typeface="Times New Roman" panose="02020603050405020304" pitchFamily="18" charset="0"/>
                <a:cs typeface="Times New Roman" panose="02020603050405020304" pitchFamily="18" charset="0"/>
              </a:rPr>
              <a:t> </a:t>
            </a:r>
            <a:r>
              <a:rPr lang="ru-RU" dirty="0">
                <a:solidFill>
                  <a:schemeClr val="tx2">
                    <a:lumMod val="50000"/>
                  </a:schemeClr>
                </a:solidFill>
                <a:latin typeface="Times New Roman" panose="02020603050405020304" pitchFamily="18" charset="0"/>
                <a:cs typeface="Times New Roman" panose="02020603050405020304" pitchFamily="18" charset="0"/>
              </a:rPr>
              <a:t>(иногда </a:t>
            </a:r>
            <a:r>
              <a:rPr lang="ru-RU" dirty="0" err="1">
                <a:solidFill>
                  <a:schemeClr val="tx2">
                    <a:lumMod val="50000"/>
                  </a:schemeClr>
                </a:solidFill>
                <a:latin typeface="Times New Roman" panose="02020603050405020304" pitchFamily="18" charset="0"/>
                <a:cs typeface="Times New Roman" panose="02020603050405020304" pitchFamily="18" charset="0"/>
              </a:rPr>
              <a:t>центра́льной</a:t>
            </a:r>
            <a:r>
              <a:rPr lang="ru-RU" dirty="0">
                <a:solidFill>
                  <a:schemeClr val="tx2">
                    <a:lumMod val="50000"/>
                  </a:schemeClr>
                </a:solidFill>
                <a:latin typeface="Times New Roman" panose="02020603050405020304" pitchFamily="18" charset="0"/>
                <a:cs typeface="Times New Roman" panose="02020603050405020304" pitchFamily="18" charset="0"/>
              </a:rPr>
              <a:t> </a:t>
            </a:r>
            <a:r>
              <a:rPr lang="ru-RU" dirty="0" err="1">
                <a:solidFill>
                  <a:schemeClr val="tx2">
                    <a:lumMod val="50000"/>
                  </a:schemeClr>
                </a:solidFill>
                <a:latin typeface="Times New Roman" panose="02020603050405020304" pitchFamily="18" charset="0"/>
                <a:cs typeface="Times New Roman" panose="02020603050405020304" pitchFamily="18" charset="0"/>
              </a:rPr>
              <a:t>инве́рсией</a:t>
            </a:r>
            <a:r>
              <a:rPr lang="ru-RU" dirty="0">
                <a:solidFill>
                  <a:schemeClr val="tx2">
                    <a:lumMod val="50000"/>
                  </a:schemeClr>
                </a:solidFill>
                <a:latin typeface="Times New Roman" panose="02020603050405020304" pitchFamily="18" charset="0"/>
                <a:cs typeface="Times New Roman" panose="02020603050405020304" pitchFamily="18" charset="0"/>
              </a:rPr>
              <a:t>) относительно точки A называют преобразование пространства, переводящее точку X в такую точку X′, что A — середина отрезка XX′. Центральная симметрия с центром в точке A обычно обозначается через Z_A, в то время как обозначение S_A можно перепутать с осевой симметрией. Фигура называется симметричной относительно точки A, если для каждой точки фигуры симметричная ей точка относительно точки A также принадлежит этой фигуре. Точка A называется центром симметрии фигуры. Говорят также, что фигура обладает центральной симметрией.</a:t>
            </a:r>
          </a:p>
        </p:txBody>
      </p:sp>
      <p:pic>
        <p:nvPicPr>
          <p:cNvPr id="6148" name="Picture 4" descr="Центральная симметрия - Картинка 1576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168716"/>
            <a:ext cx="4106059" cy="31578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0140" y="1268760"/>
            <a:ext cx="3659657" cy="369332"/>
          </a:xfrm>
          <a:prstGeom prst="rect">
            <a:avLst/>
          </a:prstGeom>
          <a:noFill/>
        </p:spPr>
        <p:txBody>
          <a:bodyPr wrap="square" rtlCol="0">
            <a:spAutoFit/>
          </a:bodyPr>
          <a:lstStyle/>
          <a:p>
            <a:r>
              <a:rPr lang="ru-RU" dirty="0" smtClean="0">
                <a:solidFill>
                  <a:srgbClr val="C00000"/>
                </a:solidFill>
                <a:latin typeface="Times New Roman" panose="02020603050405020304" pitchFamily="18" charset="0"/>
                <a:cs typeface="Times New Roman" panose="02020603050405020304" pitchFamily="18" charset="0"/>
              </a:rPr>
              <a:t>Движение</a:t>
            </a:r>
            <a:r>
              <a:rPr lang="ru-RU" dirty="0" smtClean="0">
                <a:solidFill>
                  <a:schemeClr val="tx2">
                    <a:lumMod val="50000"/>
                  </a:schemeClr>
                </a:solidFill>
                <a:latin typeface="Times New Roman" panose="02020603050405020304" pitchFamily="18" charset="0"/>
                <a:cs typeface="Times New Roman" panose="02020603050405020304" pitchFamily="18" charset="0"/>
              </a:rPr>
              <a:t>(см. слайд 63-64)</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50139" y="404666"/>
            <a:ext cx="8306851" cy="707886"/>
          </a:xfrm>
          <a:prstGeom prst="rect">
            <a:avLst/>
          </a:prstGeom>
        </p:spPr>
        <p:txBody>
          <a:bodyPr wrap="square">
            <a:spAutoFit/>
          </a:bodyPr>
          <a:lstStyle/>
          <a:p>
            <a:pPr lvl="0" algn="ctr"/>
            <a:r>
              <a:rPr lang="ru-RU" sz="4000" b="1" dirty="0" smtClean="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Центральная симметрия</a:t>
            </a:r>
            <a:endParaRPr lang="ru-RU" sz="4000" dirty="0">
              <a:solidFill>
                <a:prstClr val="black"/>
              </a:solidFill>
            </a:endParaRPr>
          </a:p>
        </p:txBody>
      </p:sp>
      <p:sp>
        <p:nvSpPr>
          <p:cNvPr id="6" name="TextBox 5"/>
          <p:cNvSpPr txBox="1"/>
          <p:nvPr/>
        </p:nvSpPr>
        <p:spPr>
          <a:xfrm>
            <a:off x="8725296" y="6501850"/>
            <a:ext cx="418704" cy="369332"/>
          </a:xfrm>
          <a:prstGeom prst="rect">
            <a:avLst/>
          </a:prstGeom>
          <a:noFill/>
        </p:spPr>
        <p:txBody>
          <a:bodyPr wrap="none" rtlCol="0">
            <a:spAutoFit/>
          </a:bodyPr>
          <a:lstStyle/>
          <a:p>
            <a:r>
              <a:rPr lang="ru-RU" dirty="0" smtClean="0"/>
              <a:t>79</a:t>
            </a:r>
            <a:endParaRPr lang="ru-RU" dirty="0"/>
          </a:p>
        </p:txBody>
      </p:sp>
    </p:spTree>
    <p:extLst>
      <p:ext uri="{BB962C8B-B14F-4D97-AF65-F5344CB8AC3E}">
        <p14:creationId xmlns:p14="http://schemas.microsoft.com/office/powerpoint/2010/main" val="4017160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93009" y="2274838"/>
            <a:ext cx="8352928" cy="2554545"/>
          </a:xfrm>
          <a:prstGeom prst="rect">
            <a:avLst/>
          </a:prstGeom>
        </p:spPr>
        <p:txBody>
          <a:bodyPr wrap="square">
            <a:spAutoFit/>
          </a:bodyPr>
          <a:lstStyle/>
          <a:p>
            <a:pPr algn="ctr"/>
            <a:r>
              <a:rPr lang="ru-RU" sz="2000" b="1" dirty="0">
                <a:solidFill>
                  <a:schemeClr val="accent6">
                    <a:lumMod val="75000"/>
                  </a:schemeClr>
                </a:solidFill>
                <a:latin typeface="Times New Roman" panose="02020603050405020304" pitchFamily="18" charset="0"/>
                <a:cs typeface="Times New Roman" panose="02020603050405020304" pitchFamily="18" charset="0"/>
              </a:rPr>
              <a:t>Элементарная геометрия</a:t>
            </a:r>
            <a:r>
              <a:rPr lang="ru-RU" sz="2000" dirty="0">
                <a:latin typeface="Times New Roman" panose="02020603050405020304" pitchFamily="18" charset="0"/>
                <a:cs typeface="Times New Roman" panose="02020603050405020304" pitchFamily="18" charset="0"/>
              </a:rPr>
              <a:t> — геометрия, определяемая в основном </a:t>
            </a:r>
            <a:r>
              <a:rPr lang="ru-RU" sz="2000" u="sng" dirty="0">
                <a:latin typeface="Times New Roman" panose="02020603050405020304" pitchFamily="18" charset="0"/>
                <a:cs typeface="Times New Roman" panose="02020603050405020304" pitchFamily="18" charset="0"/>
                <a:hlinkClick r:id="rId3" tooltip="Группа (математика)"/>
              </a:rPr>
              <a:t>группой</a:t>
            </a:r>
            <a:r>
              <a:rPr lang="ru-RU" sz="2000" dirty="0">
                <a:latin typeface="Times New Roman" panose="02020603050405020304" pitchFamily="18" charset="0"/>
                <a:cs typeface="Times New Roman" panose="02020603050405020304" pitchFamily="18" charset="0"/>
              </a:rPr>
              <a:t> перемещений (</a:t>
            </a:r>
            <a:r>
              <a:rPr lang="ru-RU" sz="2000" u="sng" dirty="0">
                <a:latin typeface="Times New Roman" panose="02020603050405020304" pitchFamily="18" charset="0"/>
                <a:cs typeface="Times New Roman" panose="02020603050405020304" pitchFamily="18" charset="0"/>
                <a:hlinkClick r:id="rId4" tooltip="Изометрия (математика)"/>
              </a:rPr>
              <a:t>изометрий</a:t>
            </a:r>
            <a:r>
              <a:rPr lang="ru-RU" sz="2000" dirty="0">
                <a:latin typeface="Times New Roman" panose="02020603050405020304" pitchFamily="18" charset="0"/>
                <a:cs typeface="Times New Roman" panose="02020603050405020304" pitchFamily="18" charset="0"/>
              </a:rPr>
              <a:t>) и </a:t>
            </a:r>
            <a:r>
              <a:rPr lang="ru-RU" sz="2000" u="sng" dirty="0">
                <a:latin typeface="Times New Roman" panose="02020603050405020304" pitchFamily="18" charset="0"/>
                <a:cs typeface="Times New Roman" panose="02020603050405020304" pitchFamily="18" charset="0"/>
                <a:hlinkClick r:id="rId3" tooltip="Группа (математика)"/>
              </a:rPr>
              <a:t>группой</a:t>
            </a:r>
            <a:r>
              <a:rPr lang="ru-RU" sz="2000" dirty="0">
                <a:latin typeface="Times New Roman" panose="02020603050405020304" pitchFamily="18" charset="0"/>
                <a:cs typeface="Times New Roman" panose="02020603050405020304" pitchFamily="18" charset="0"/>
              </a:rPr>
              <a:t> </a:t>
            </a:r>
            <a:r>
              <a:rPr lang="ru-RU" sz="2000" u="sng" dirty="0">
                <a:latin typeface="Times New Roman" panose="02020603050405020304" pitchFamily="18" charset="0"/>
                <a:cs typeface="Times New Roman" panose="02020603050405020304" pitchFamily="18" charset="0"/>
                <a:hlinkClick r:id="rId5" tooltip="Подобие"/>
              </a:rPr>
              <a:t>подобия</a:t>
            </a:r>
            <a:r>
              <a:rPr lang="ru-RU" sz="2000" dirty="0">
                <a:latin typeface="Times New Roman" panose="02020603050405020304" pitchFamily="18" charset="0"/>
                <a:cs typeface="Times New Roman" panose="02020603050405020304" pitchFamily="18" charset="0"/>
              </a:rPr>
              <a:t>. Однако содержание элементарной геометрии не исчерпывается указанными преобразованиями. Так, к элементарной геометрии также относят преобразование </a:t>
            </a:r>
            <a:r>
              <a:rPr lang="ru-RU" sz="2000" u="sng" dirty="0">
                <a:latin typeface="Times New Roman" panose="02020603050405020304" pitchFamily="18" charset="0"/>
                <a:cs typeface="Times New Roman" panose="02020603050405020304" pitchFamily="18" charset="0"/>
                <a:hlinkClick r:id="rId6" tooltip="Инверсия (геометрия)"/>
              </a:rPr>
              <a:t>инверсии</a:t>
            </a:r>
            <a:r>
              <a:rPr lang="ru-RU" sz="2000" dirty="0">
                <a:latin typeface="Times New Roman" panose="02020603050405020304" pitchFamily="18" charset="0"/>
                <a:cs typeface="Times New Roman" panose="02020603050405020304" pitchFamily="18" charset="0"/>
              </a:rPr>
              <a:t>, вопросы </a:t>
            </a:r>
            <a:r>
              <a:rPr lang="ru-RU" sz="2000" u="sng" dirty="0">
                <a:latin typeface="Times New Roman" panose="02020603050405020304" pitchFamily="18" charset="0"/>
                <a:cs typeface="Times New Roman" panose="02020603050405020304" pitchFamily="18" charset="0"/>
                <a:hlinkClick r:id="rId7" tooltip="Сферическая геометрия"/>
              </a:rPr>
              <a:t>сферической геометрии</a:t>
            </a:r>
            <a:r>
              <a:rPr lang="ru-RU" sz="2000" dirty="0">
                <a:latin typeface="Times New Roman" panose="02020603050405020304" pitchFamily="18" charset="0"/>
                <a:cs typeface="Times New Roman" panose="02020603050405020304" pitchFamily="18" charset="0"/>
              </a:rPr>
              <a:t>, элементы </a:t>
            </a:r>
            <a:r>
              <a:rPr lang="ru-RU" sz="2000" u="sng" dirty="0">
                <a:latin typeface="Times New Roman" panose="02020603050405020304" pitchFamily="18" charset="0"/>
                <a:cs typeface="Times New Roman" panose="02020603050405020304" pitchFamily="18" charset="0"/>
                <a:hlinkClick r:id="rId8" tooltip="Построение с помощью циркуля и линейки"/>
              </a:rPr>
              <a:t>геометрических построений</a:t>
            </a:r>
            <a:r>
              <a:rPr lang="ru-RU" sz="2000" dirty="0">
                <a:latin typeface="Times New Roman" panose="02020603050405020304" pitchFamily="18" charset="0"/>
                <a:cs typeface="Times New Roman" panose="02020603050405020304" pitchFamily="18" charset="0"/>
              </a:rPr>
              <a:t>, теорию измерения геометрических величин и другие вопросы.</a:t>
            </a:r>
          </a:p>
          <a:p>
            <a:pPr algn="ctr"/>
            <a:r>
              <a:rPr lang="ru-RU" sz="2000" dirty="0"/>
              <a:t> </a:t>
            </a:r>
          </a:p>
        </p:txBody>
      </p:sp>
      <p:sp>
        <p:nvSpPr>
          <p:cNvPr id="4" name="TextBox 3"/>
          <p:cNvSpPr txBox="1"/>
          <p:nvPr/>
        </p:nvSpPr>
        <p:spPr>
          <a:xfrm>
            <a:off x="8748464" y="6453336"/>
            <a:ext cx="301686" cy="369332"/>
          </a:xfrm>
          <a:prstGeom prst="rect">
            <a:avLst/>
          </a:prstGeom>
          <a:noFill/>
        </p:spPr>
        <p:txBody>
          <a:bodyPr wrap="none" rtlCol="0">
            <a:spAutoFit/>
          </a:bodyPr>
          <a:lstStyle/>
          <a:p>
            <a:r>
              <a:rPr lang="ru-RU" dirty="0"/>
              <a:t>7</a:t>
            </a:r>
          </a:p>
        </p:txBody>
      </p:sp>
    </p:spTree>
    <p:extLst>
      <p:ext uri="{BB962C8B-B14F-4D97-AF65-F5344CB8AC3E}">
        <p14:creationId xmlns:p14="http://schemas.microsoft.com/office/powerpoint/2010/main" val="298857819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3528" y="1196752"/>
            <a:ext cx="8352928" cy="830997"/>
          </a:xfrm>
          <a:prstGeom prst="rect">
            <a:avLst/>
          </a:prstGeom>
          <a:noFill/>
        </p:spPr>
        <p:txBody>
          <a:bodyPr wrap="square" rtlCol="0">
            <a:spAutoFit/>
          </a:bodyPr>
          <a:lstStyle/>
          <a:p>
            <a:pPr algn="ctr"/>
            <a:endParaRPr lang="ru-RU" sz="2400" dirty="0">
              <a:solidFill>
                <a:srgbClr val="C00000"/>
              </a:solidFill>
              <a:latin typeface="Times New Roman" panose="02020603050405020304" pitchFamily="18" charset="0"/>
              <a:cs typeface="Times New Roman" panose="02020603050405020304" pitchFamily="18" charset="0"/>
            </a:endParaRPr>
          </a:p>
          <a:p>
            <a:pPr algn="ctr"/>
            <a:r>
              <a:rPr lang="ru-RU" sz="2400" dirty="0" smtClean="0">
                <a:solidFill>
                  <a:srgbClr val="C00000"/>
                </a:solidFill>
                <a:latin typeface="Times New Roman" panose="02020603050405020304" pitchFamily="18" charset="0"/>
                <a:cs typeface="Times New Roman" panose="02020603050405020304" pitchFamily="18" charset="0"/>
              </a:rPr>
              <a:t>Осевая симметрия </a:t>
            </a:r>
            <a:r>
              <a:rPr lang="ru-RU" sz="2400" dirty="0" smtClean="0">
                <a:solidFill>
                  <a:schemeClr val="tx2">
                    <a:lumMod val="50000"/>
                  </a:schemeClr>
                </a:solidFill>
                <a:latin typeface="Times New Roman" panose="02020603050405020304" pitchFamily="18" charset="0"/>
                <a:cs typeface="Times New Roman" panose="02020603050405020304" pitchFamily="18" charset="0"/>
              </a:rPr>
              <a:t>– это симметрия относительно прямой.</a:t>
            </a:r>
            <a:endParaRPr lang="ru-RU" sz="2400"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8194" name="Picture 2" descr="Симметр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1992" y="2204864"/>
            <a:ext cx="6096000" cy="389572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95536" y="404665"/>
            <a:ext cx="8352928" cy="707886"/>
          </a:xfrm>
          <a:prstGeom prst="rect">
            <a:avLst/>
          </a:prstGeom>
        </p:spPr>
        <p:txBody>
          <a:bodyPr wrap="square">
            <a:spAutoFit/>
          </a:bodyPr>
          <a:lstStyle/>
          <a:p>
            <a:pPr lvl="0" algn="ctr"/>
            <a:r>
              <a:rPr lang="ru-RU" sz="4000" b="1" dirty="0" smtClean="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Осевая симметрия</a:t>
            </a:r>
            <a:endParaRPr lang="ru-RU" sz="4000" dirty="0">
              <a:solidFill>
                <a:prstClr val="black"/>
              </a:solidFill>
            </a:endParaRPr>
          </a:p>
        </p:txBody>
      </p:sp>
      <p:sp>
        <p:nvSpPr>
          <p:cNvPr id="6" name="TextBox 5"/>
          <p:cNvSpPr txBox="1"/>
          <p:nvPr/>
        </p:nvSpPr>
        <p:spPr>
          <a:xfrm>
            <a:off x="8725296" y="6453336"/>
            <a:ext cx="418704" cy="369332"/>
          </a:xfrm>
          <a:prstGeom prst="rect">
            <a:avLst/>
          </a:prstGeom>
          <a:noFill/>
        </p:spPr>
        <p:txBody>
          <a:bodyPr wrap="none" rtlCol="0">
            <a:spAutoFit/>
          </a:bodyPr>
          <a:lstStyle/>
          <a:p>
            <a:r>
              <a:rPr lang="ru-RU" dirty="0" smtClean="0"/>
              <a:t>80</a:t>
            </a:r>
            <a:endParaRPr lang="ru-RU" dirty="0"/>
          </a:p>
        </p:txBody>
      </p:sp>
    </p:spTree>
    <p:extLst>
      <p:ext uri="{BB962C8B-B14F-4D97-AF65-F5344CB8AC3E}">
        <p14:creationId xmlns:p14="http://schemas.microsoft.com/office/powerpoint/2010/main" val="384975680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31160" y="404664"/>
            <a:ext cx="8481681" cy="707886"/>
          </a:xfrm>
          <a:prstGeom prst="rect">
            <a:avLst/>
          </a:prstGeom>
        </p:spPr>
        <p:txBody>
          <a:bodyPr wrap="none">
            <a:spAutoFit/>
          </a:bodyPr>
          <a:lstStyle/>
          <a:p>
            <a:pPr lvl="0" algn="ctr"/>
            <a:r>
              <a:rPr lang="en-US" sz="4000" b="1" dirty="0" smtClean="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11. </a:t>
            </a:r>
            <a:r>
              <a:rPr lang="ru-RU" sz="4000" b="1" dirty="0" smtClean="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Площадь геометрических фигур</a:t>
            </a:r>
            <a:endParaRPr lang="ru-RU" sz="4000" dirty="0">
              <a:solidFill>
                <a:prstClr val="black"/>
              </a:solidFill>
            </a:endParaRPr>
          </a:p>
        </p:txBody>
      </p:sp>
      <p:sp>
        <p:nvSpPr>
          <p:cNvPr id="4" name="Прямоугольник 3"/>
          <p:cNvSpPr/>
          <p:nvPr/>
        </p:nvSpPr>
        <p:spPr>
          <a:xfrm>
            <a:off x="611560" y="1412776"/>
            <a:ext cx="7830698" cy="1569660"/>
          </a:xfrm>
          <a:prstGeom prst="rect">
            <a:avLst/>
          </a:prstGeom>
        </p:spPr>
        <p:txBody>
          <a:bodyPr wrap="square">
            <a:spAutoFit/>
          </a:bodyPr>
          <a:lstStyle/>
          <a:p>
            <a:pPr lvl="0" algn="ctr"/>
            <a:r>
              <a:rPr lang="ru-RU" sz="2400" dirty="0">
                <a:solidFill>
                  <a:srgbClr val="C00000"/>
                </a:solidFill>
                <a:latin typeface="Times New Roman" panose="02020603050405020304" pitchFamily="18" charset="0"/>
                <a:cs typeface="Times New Roman" panose="02020603050405020304" pitchFamily="18" charset="0"/>
              </a:rPr>
              <a:t>Фигура</a:t>
            </a:r>
            <a:r>
              <a:rPr lang="ru-RU" sz="2400" dirty="0">
                <a:solidFill>
                  <a:srgbClr val="1F497D">
                    <a:lumMod val="75000"/>
                  </a:srgbClr>
                </a:solidFill>
                <a:latin typeface="Times New Roman" panose="02020603050405020304" pitchFamily="18" charset="0"/>
                <a:cs typeface="Times New Roman" panose="02020603050405020304" pitchFamily="18" charset="0"/>
              </a:rPr>
              <a:t> — термин, формально применимый к произвольному множеству точек; тем не менее, обычно фигурой называют множества на плоскости, которые ограничены конечным числом линий.</a:t>
            </a:r>
          </a:p>
        </p:txBody>
      </p:sp>
      <p:pic>
        <p:nvPicPr>
          <p:cNvPr id="1028" name="Picture 4" descr="Geometry Multiple Choice Qui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44079">
            <a:off x="860510" y="3290990"/>
            <a:ext cx="2696083" cy="2671574"/>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34" name="Picture 10" descr="Файл:Trapezoid1.png TerritorioScuola Enhanced Wiki Alfa Расширенный Русско"/>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050950">
            <a:off x="5586141" y="3305234"/>
            <a:ext cx="2609996" cy="2609996"/>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19458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95536" y="404664"/>
            <a:ext cx="8280920" cy="707886"/>
          </a:xfrm>
          <a:prstGeom prst="rect">
            <a:avLst/>
          </a:prstGeom>
        </p:spPr>
        <p:txBody>
          <a:bodyPr wrap="square">
            <a:spAutoFit/>
          </a:bodyPr>
          <a:lstStyle/>
          <a:p>
            <a:pPr lvl="0" algn="ctr"/>
            <a:r>
              <a:rPr lang="ru-RU" sz="4000" b="1" dirty="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Площадь геометрических фигур</a:t>
            </a:r>
            <a:endParaRPr lang="ru-RU" sz="4000" dirty="0">
              <a:solidFill>
                <a:prstClr val="black"/>
              </a:solidFill>
            </a:endParaRPr>
          </a:p>
        </p:txBody>
      </p:sp>
      <p:sp>
        <p:nvSpPr>
          <p:cNvPr id="4" name="TextBox 3"/>
          <p:cNvSpPr txBox="1"/>
          <p:nvPr/>
        </p:nvSpPr>
        <p:spPr>
          <a:xfrm>
            <a:off x="395536" y="1256164"/>
            <a:ext cx="1549655" cy="461665"/>
          </a:xfrm>
          <a:prstGeom prst="rect">
            <a:avLst/>
          </a:prstGeom>
          <a:noFill/>
        </p:spPr>
        <p:txBody>
          <a:bodyPr wrap="none" rtlCol="0">
            <a:spAutoFit/>
          </a:bodyPr>
          <a:lstStyle/>
          <a:p>
            <a:r>
              <a:rPr lang="ru-RU" sz="2400" dirty="0" smtClean="0">
                <a:solidFill>
                  <a:srgbClr val="C00000"/>
                </a:solidFill>
                <a:latin typeface="Times New Roman" panose="02020603050405020304" pitchFamily="18" charset="0"/>
                <a:cs typeface="Times New Roman" panose="02020603050405020304" pitchFamily="18" charset="0"/>
              </a:rPr>
              <a:t>1. Квадрат</a:t>
            </a:r>
            <a:endParaRPr lang="ru-RU" sz="2400" dirty="0">
              <a:solidFill>
                <a:srgbClr val="C00000"/>
              </a:solidFill>
              <a:latin typeface="Times New Roman" panose="02020603050405020304" pitchFamily="18" charset="0"/>
              <a:cs typeface="Times New Roman" panose="02020603050405020304" pitchFamily="18" charset="0"/>
            </a:endParaRPr>
          </a:p>
        </p:txBody>
      </p:sp>
      <p:pic>
        <p:nvPicPr>
          <p:cNvPr id="2050" name="Picture 2" descr="Как рассчитать площадь квадрата через диагонал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623" y="1844824"/>
            <a:ext cx="1872208" cy="187220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p:cNvSpPr txBox="1"/>
              <p:nvPr/>
            </p:nvSpPr>
            <p:spPr>
              <a:xfrm>
                <a:off x="2758534" y="2215132"/>
                <a:ext cx="1543308" cy="1131592"/>
              </a:xfrm>
              <a:prstGeom prst="rect">
                <a:avLst/>
              </a:prstGeom>
              <a:noFill/>
              <a:ln w="28575">
                <a:solidFill>
                  <a:srgbClr val="92D050"/>
                </a:solidFill>
              </a:ln>
            </p:spPr>
            <p:txBody>
              <a:bodyPr wrap="none" rtlCol="0">
                <a:spAutoFit/>
              </a:bodyPr>
              <a:lstStyle/>
              <a:p>
                <a:pPr marL="285750" indent="-285750">
                  <a:buFont typeface="Arial" panose="020B0604020202020204" pitchFamily="34" charset="0"/>
                  <a:buChar char="•"/>
                </a:pPr>
                <a:r>
                  <a:rPr lang="en-US" sz="2800" dirty="0" smtClean="0">
                    <a:solidFill>
                      <a:schemeClr val="accent1">
                        <a:lumMod val="75000"/>
                      </a:schemeClr>
                    </a:solidFill>
                  </a:rPr>
                  <a:t>S = </a:t>
                </a:r>
                <a14:m>
                  <m:oMath xmlns:m="http://schemas.openxmlformats.org/officeDocument/2006/math">
                    <m:sSup>
                      <m:sSupPr>
                        <m:ctrlPr>
                          <a:rPr lang="en-US" sz="2800" i="1" smtClean="0">
                            <a:solidFill>
                              <a:schemeClr val="accent1">
                                <a:lumMod val="75000"/>
                              </a:schemeClr>
                            </a:solidFill>
                            <a:latin typeface="Cambria Math" panose="02040503050406030204" pitchFamily="18" charset="0"/>
                          </a:rPr>
                        </m:ctrlPr>
                      </m:sSupPr>
                      <m:e>
                        <m:r>
                          <a:rPr lang="en-US" sz="2800" b="0" i="1" smtClean="0">
                            <a:solidFill>
                              <a:schemeClr val="accent1">
                                <a:lumMod val="75000"/>
                              </a:schemeClr>
                            </a:solidFill>
                            <a:latin typeface="Cambria Math"/>
                          </a:rPr>
                          <m:t>𝑎</m:t>
                        </m:r>
                      </m:e>
                      <m:sup>
                        <m:r>
                          <a:rPr lang="en-US" sz="2800" b="0" i="1" smtClean="0">
                            <a:solidFill>
                              <a:schemeClr val="accent1">
                                <a:lumMod val="75000"/>
                              </a:schemeClr>
                            </a:solidFill>
                            <a:latin typeface="Cambria Math"/>
                          </a:rPr>
                          <m:t>2</m:t>
                        </m:r>
                      </m:sup>
                    </m:sSup>
                  </m:oMath>
                </a14:m>
                <a:endParaRPr lang="en-US" sz="2800" dirty="0" smtClean="0">
                  <a:solidFill>
                    <a:schemeClr val="accent1">
                      <a:lumMod val="75000"/>
                    </a:schemeClr>
                  </a:solidFill>
                </a:endParaRPr>
              </a:p>
              <a:p>
                <a:pPr marL="285750" indent="-285750">
                  <a:buFont typeface="Arial" panose="020B0604020202020204" pitchFamily="34" charset="0"/>
                  <a:buChar char="•"/>
                </a:pPr>
                <a:r>
                  <a:rPr lang="en-US" sz="2800" dirty="0" smtClean="0">
                    <a:solidFill>
                      <a:schemeClr val="accent1">
                        <a:lumMod val="75000"/>
                      </a:schemeClr>
                    </a:solidFill>
                  </a:rPr>
                  <a:t>S = </a:t>
                </a:r>
                <a14:m>
                  <m:oMath xmlns:m="http://schemas.openxmlformats.org/officeDocument/2006/math">
                    <m:f>
                      <m:fPr>
                        <m:ctrlPr>
                          <a:rPr lang="en-US" sz="2800" i="1" smtClean="0">
                            <a:solidFill>
                              <a:schemeClr val="accent1">
                                <a:lumMod val="75000"/>
                              </a:schemeClr>
                            </a:solidFill>
                            <a:latin typeface="Cambria Math" panose="02040503050406030204" pitchFamily="18" charset="0"/>
                          </a:rPr>
                        </m:ctrlPr>
                      </m:fPr>
                      <m:num>
                        <m:r>
                          <a:rPr lang="en-US" sz="2800" b="0" i="1" smtClean="0">
                            <a:solidFill>
                              <a:schemeClr val="accent1">
                                <a:lumMod val="75000"/>
                              </a:schemeClr>
                            </a:solidFill>
                            <a:latin typeface="Cambria Math"/>
                          </a:rPr>
                          <m:t>1</m:t>
                        </m:r>
                      </m:num>
                      <m:den>
                        <m:r>
                          <a:rPr lang="en-US" sz="2800" b="0" i="1" smtClean="0">
                            <a:solidFill>
                              <a:schemeClr val="accent1">
                                <a:lumMod val="75000"/>
                              </a:schemeClr>
                            </a:solidFill>
                            <a:latin typeface="Cambria Math"/>
                          </a:rPr>
                          <m:t>2</m:t>
                        </m:r>
                      </m:den>
                    </m:f>
                    <m:sSup>
                      <m:sSupPr>
                        <m:ctrlPr>
                          <a:rPr lang="en-US" sz="2800" i="1" smtClean="0">
                            <a:solidFill>
                              <a:schemeClr val="accent1">
                                <a:lumMod val="75000"/>
                              </a:schemeClr>
                            </a:solidFill>
                            <a:latin typeface="Cambria Math" panose="02040503050406030204" pitchFamily="18" charset="0"/>
                          </a:rPr>
                        </m:ctrlPr>
                      </m:sSupPr>
                      <m:e>
                        <m:r>
                          <a:rPr lang="en-US" sz="2800" b="0" i="1" smtClean="0">
                            <a:solidFill>
                              <a:schemeClr val="accent1">
                                <a:lumMod val="75000"/>
                              </a:schemeClr>
                            </a:solidFill>
                            <a:latin typeface="Cambria Math"/>
                          </a:rPr>
                          <m:t>𝑐</m:t>
                        </m:r>
                      </m:e>
                      <m:sup>
                        <m:r>
                          <a:rPr lang="en-US" sz="2800" b="0" i="1" smtClean="0">
                            <a:solidFill>
                              <a:schemeClr val="accent1">
                                <a:lumMod val="75000"/>
                              </a:schemeClr>
                            </a:solidFill>
                            <a:latin typeface="Cambria Math"/>
                          </a:rPr>
                          <m:t>2</m:t>
                        </m:r>
                      </m:sup>
                    </m:sSup>
                  </m:oMath>
                </a14:m>
                <a:endParaRPr lang="ru-RU" sz="2800" dirty="0">
                  <a:solidFill>
                    <a:schemeClr val="accent1">
                      <a:lumMod val="75000"/>
                    </a:schemeClr>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758534" y="2215132"/>
                <a:ext cx="1543308" cy="1131592"/>
              </a:xfrm>
              <a:prstGeom prst="rect">
                <a:avLst/>
              </a:prstGeom>
              <a:blipFill rotWithShape="1">
                <a:blip r:embed="rId4"/>
                <a:stretch>
                  <a:fillRect l="-6202" t="-3665" b="-5236"/>
                </a:stretch>
              </a:blipFill>
              <a:ln w="28575">
                <a:solidFill>
                  <a:srgbClr val="92D050"/>
                </a:solidFill>
              </a:ln>
            </p:spPr>
            <p:txBody>
              <a:bodyPr/>
              <a:lstStyle/>
              <a:p>
                <a:r>
                  <a:rPr lang="ru-RU">
                    <a:noFill/>
                  </a:rPr>
                  <a:t> </a:t>
                </a:r>
              </a:p>
            </p:txBody>
          </p:sp>
        </mc:Fallback>
      </mc:AlternateContent>
      <p:sp>
        <p:nvSpPr>
          <p:cNvPr id="6" name="TextBox 5"/>
          <p:cNvSpPr txBox="1"/>
          <p:nvPr/>
        </p:nvSpPr>
        <p:spPr>
          <a:xfrm>
            <a:off x="395536" y="3789040"/>
            <a:ext cx="2544864" cy="461665"/>
          </a:xfrm>
          <a:prstGeom prst="rect">
            <a:avLst/>
          </a:prstGeom>
          <a:noFill/>
        </p:spPr>
        <p:txBody>
          <a:bodyPr wrap="none" rtlCol="0">
            <a:spAutoFit/>
          </a:bodyPr>
          <a:lstStyle/>
          <a:p>
            <a:r>
              <a:rPr lang="ru-RU" sz="2400" dirty="0" smtClean="0">
                <a:solidFill>
                  <a:srgbClr val="C00000"/>
                </a:solidFill>
                <a:latin typeface="Times New Roman" panose="02020603050405020304" pitchFamily="18" charset="0"/>
                <a:cs typeface="Times New Roman" panose="02020603050405020304" pitchFamily="18" charset="0"/>
              </a:rPr>
              <a:t>2. Прямоугольник</a:t>
            </a:r>
            <a:endParaRPr lang="ru-RU" sz="2400" dirty="0">
              <a:solidFill>
                <a:srgbClr val="C00000"/>
              </a:solidFill>
              <a:latin typeface="Times New Roman" panose="02020603050405020304" pitchFamily="18" charset="0"/>
              <a:cs typeface="Times New Roman" panose="02020603050405020304" pitchFamily="18" charset="0"/>
            </a:endParaRPr>
          </a:p>
        </p:txBody>
      </p:sp>
      <p:pic>
        <p:nvPicPr>
          <p:cNvPr id="2052" name="Picture 4" descr="Прямоугольник"/>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430" y="3810008"/>
            <a:ext cx="2144594" cy="21445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51276" y="4849018"/>
            <a:ext cx="1053494" cy="523220"/>
          </a:xfrm>
          <a:prstGeom prst="rect">
            <a:avLst/>
          </a:prstGeom>
          <a:noFill/>
          <a:ln w="28575">
            <a:solidFill>
              <a:srgbClr val="92D050"/>
            </a:solidFill>
          </a:ln>
        </p:spPr>
        <p:txBody>
          <a:bodyPr wrap="none" rtlCol="0">
            <a:spAutoFit/>
          </a:bodyPr>
          <a:lstStyle/>
          <a:p>
            <a:r>
              <a:rPr lang="en-US" sz="2800" dirty="0" smtClean="0">
                <a:solidFill>
                  <a:schemeClr val="accent1">
                    <a:lumMod val="75000"/>
                  </a:schemeClr>
                </a:solidFill>
              </a:rPr>
              <a:t>S = ab</a:t>
            </a:r>
            <a:endParaRPr lang="ru-RU" sz="2800" dirty="0">
              <a:solidFill>
                <a:schemeClr val="accent1">
                  <a:lumMod val="75000"/>
                </a:schemeClr>
              </a:solidFill>
            </a:endParaRPr>
          </a:p>
        </p:txBody>
      </p:sp>
      <p:sp>
        <p:nvSpPr>
          <p:cNvPr id="8" name="TextBox 7"/>
          <p:cNvSpPr txBox="1"/>
          <p:nvPr/>
        </p:nvSpPr>
        <p:spPr>
          <a:xfrm>
            <a:off x="4644008" y="1269454"/>
            <a:ext cx="3843103" cy="461665"/>
          </a:xfrm>
          <a:prstGeom prst="rect">
            <a:avLst/>
          </a:prstGeom>
          <a:noFill/>
        </p:spPr>
        <p:txBody>
          <a:bodyPr wrap="none" rtlCol="0">
            <a:spAutoFit/>
          </a:bodyPr>
          <a:lstStyle/>
          <a:p>
            <a:r>
              <a:rPr lang="ru-RU" sz="2400" dirty="0" smtClean="0">
                <a:solidFill>
                  <a:srgbClr val="C00000"/>
                </a:solidFill>
                <a:latin typeface="Times New Roman" panose="02020603050405020304" pitchFamily="18" charset="0"/>
                <a:cs typeface="Times New Roman" panose="02020603050405020304" pitchFamily="18" charset="0"/>
              </a:rPr>
              <a:t>3. Правильный треугольник</a:t>
            </a:r>
            <a:endParaRPr lang="ru-RU" sz="2400" dirty="0">
              <a:solidFill>
                <a:srgbClr val="C00000"/>
              </a:solidFill>
              <a:latin typeface="Times New Roman" panose="02020603050405020304" pitchFamily="18" charset="0"/>
              <a:cs typeface="Times New Roman" panose="02020603050405020304" pitchFamily="18" charset="0"/>
            </a:endParaRPr>
          </a:p>
        </p:txBody>
      </p:sp>
      <p:pic>
        <p:nvPicPr>
          <p:cNvPr id="2054" name="Picture 6" descr="Площадь равностороннего треугольника"/>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008" y="1853228"/>
            <a:ext cx="1863804" cy="186380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TextBox 8"/>
              <p:cNvSpPr txBox="1"/>
              <p:nvPr/>
            </p:nvSpPr>
            <p:spPr>
              <a:xfrm>
                <a:off x="6948264" y="2396273"/>
                <a:ext cx="1453411" cy="777713"/>
              </a:xfrm>
              <a:prstGeom prst="rect">
                <a:avLst/>
              </a:prstGeom>
              <a:noFill/>
              <a:ln w="28575">
                <a:solidFill>
                  <a:srgbClr val="92D050"/>
                </a:solidFill>
              </a:ln>
            </p:spPr>
            <p:txBody>
              <a:bodyPr wrap="none" rtlCol="0">
                <a:spAutoFit/>
              </a:bodyPr>
              <a:lstStyle/>
              <a:p>
                <a:r>
                  <a:rPr lang="en-US" sz="2800" dirty="0" smtClean="0">
                    <a:solidFill>
                      <a:schemeClr val="accent1">
                        <a:lumMod val="75000"/>
                      </a:schemeClr>
                    </a:solidFill>
                  </a:rPr>
                  <a:t>S = </a:t>
                </a:r>
                <a14:m>
                  <m:oMath xmlns:m="http://schemas.openxmlformats.org/officeDocument/2006/math">
                    <m:f>
                      <m:fPr>
                        <m:ctrlPr>
                          <a:rPr lang="en-US" sz="2800" i="1" smtClean="0">
                            <a:solidFill>
                              <a:schemeClr val="accent1">
                                <a:lumMod val="75000"/>
                              </a:schemeClr>
                            </a:solidFill>
                            <a:latin typeface="Cambria Math" panose="02040503050406030204" pitchFamily="18" charset="0"/>
                          </a:rPr>
                        </m:ctrlPr>
                      </m:fPr>
                      <m:num>
                        <m:rad>
                          <m:radPr>
                            <m:degHide m:val="on"/>
                            <m:ctrlPr>
                              <a:rPr lang="en-US" sz="2800" i="1" smtClean="0">
                                <a:solidFill>
                                  <a:schemeClr val="accent1">
                                    <a:lumMod val="75000"/>
                                  </a:schemeClr>
                                </a:solidFill>
                                <a:latin typeface="Cambria Math" panose="02040503050406030204" pitchFamily="18" charset="0"/>
                              </a:rPr>
                            </m:ctrlPr>
                          </m:radPr>
                          <m:deg/>
                          <m:e>
                            <m:r>
                              <a:rPr lang="en-US" sz="2800" b="0" i="1" smtClean="0">
                                <a:solidFill>
                                  <a:schemeClr val="accent1">
                                    <a:lumMod val="75000"/>
                                  </a:schemeClr>
                                </a:solidFill>
                                <a:latin typeface="Cambria Math"/>
                              </a:rPr>
                              <m:t>3</m:t>
                            </m:r>
                          </m:e>
                        </m:rad>
                      </m:num>
                      <m:den>
                        <m:r>
                          <a:rPr lang="en-US" sz="2800" b="0" i="1" smtClean="0">
                            <a:solidFill>
                              <a:schemeClr val="accent1">
                                <a:lumMod val="75000"/>
                              </a:schemeClr>
                            </a:solidFill>
                            <a:latin typeface="Cambria Math"/>
                          </a:rPr>
                          <m:t>4</m:t>
                        </m:r>
                      </m:den>
                    </m:f>
                    <m:sSup>
                      <m:sSupPr>
                        <m:ctrlPr>
                          <a:rPr lang="en-US" sz="2800" i="1" smtClean="0">
                            <a:solidFill>
                              <a:schemeClr val="accent1">
                                <a:lumMod val="75000"/>
                              </a:schemeClr>
                            </a:solidFill>
                            <a:latin typeface="Cambria Math" panose="02040503050406030204" pitchFamily="18" charset="0"/>
                          </a:rPr>
                        </m:ctrlPr>
                      </m:sSupPr>
                      <m:e>
                        <m:r>
                          <a:rPr lang="en-US" sz="2800" b="0" i="1" smtClean="0">
                            <a:solidFill>
                              <a:schemeClr val="accent1">
                                <a:lumMod val="75000"/>
                              </a:schemeClr>
                            </a:solidFill>
                            <a:latin typeface="Cambria Math"/>
                          </a:rPr>
                          <m:t>𝑎</m:t>
                        </m:r>
                      </m:e>
                      <m:sup>
                        <m:r>
                          <a:rPr lang="en-US" sz="2800" b="0" i="1" smtClean="0">
                            <a:solidFill>
                              <a:schemeClr val="accent1">
                                <a:lumMod val="75000"/>
                              </a:schemeClr>
                            </a:solidFill>
                            <a:latin typeface="Cambria Math"/>
                          </a:rPr>
                          <m:t>2</m:t>
                        </m:r>
                      </m:sup>
                    </m:sSup>
                  </m:oMath>
                </a14:m>
                <a:endParaRPr lang="ru-RU" sz="2800" dirty="0">
                  <a:solidFill>
                    <a:schemeClr val="accent1">
                      <a:lumMod val="75000"/>
                    </a:schemeClr>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948264" y="2396273"/>
                <a:ext cx="1453411" cy="777713"/>
              </a:xfrm>
              <a:prstGeom prst="rect">
                <a:avLst/>
              </a:prstGeom>
              <a:blipFill rotWithShape="1">
                <a:blip r:embed="rId7"/>
                <a:stretch>
                  <a:fillRect l="-7819" b="-7519"/>
                </a:stretch>
              </a:blipFill>
              <a:ln w="28575">
                <a:solidFill>
                  <a:srgbClr val="92D050"/>
                </a:solidFill>
              </a:ln>
            </p:spPr>
            <p:txBody>
              <a:bodyPr/>
              <a:lstStyle/>
              <a:p>
                <a:r>
                  <a:rPr lang="ru-RU">
                    <a:noFill/>
                  </a:rPr>
                  <a:t> </a:t>
                </a:r>
              </a:p>
            </p:txBody>
          </p:sp>
        </mc:Fallback>
      </mc:AlternateContent>
      <p:sp>
        <p:nvSpPr>
          <p:cNvPr id="10" name="TextBox 9"/>
          <p:cNvSpPr txBox="1"/>
          <p:nvPr/>
        </p:nvSpPr>
        <p:spPr>
          <a:xfrm>
            <a:off x="4301842" y="3810008"/>
            <a:ext cx="4239430" cy="461665"/>
          </a:xfrm>
          <a:prstGeom prst="rect">
            <a:avLst/>
          </a:prstGeom>
          <a:noFill/>
        </p:spPr>
        <p:txBody>
          <a:bodyPr wrap="none" rtlCol="0">
            <a:spAutoFit/>
          </a:bodyPr>
          <a:lstStyle/>
          <a:p>
            <a:r>
              <a:rPr lang="en-US" sz="2400" dirty="0" smtClean="0">
                <a:solidFill>
                  <a:srgbClr val="C00000"/>
                </a:solidFill>
                <a:latin typeface="Times New Roman" panose="02020603050405020304" pitchFamily="18" charset="0"/>
                <a:cs typeface="Times New Roman" panose="02020603050405020304" pitchFamily="18" charset="0"/>
              </a:rPr>
              <a:t>4</a:t>
            </a:r>
            <a:r>
              <a:rPr lang="ru-RU" sz="2400" dirty="0" smtClean="0">
                <a:solidFill>
                  <a:srgbClr val="C00000"/>
                </a:solidFill>
                <a:latin typeface="Times New Roman" panose="02020603050405020304" pitchFamily="18" charset="0"/>
                <a:cs typeface="Times New Roman" panose="02020603050405020304" pitchFamily="18" charset="0"/>
              </a:rPr>
              <a:t>. Правильный шестиугольник</a:t>
            </a:r>
            <a:endParaRPr lang="ru-RU" sz="2400" dirty="0">
              <a:solidFill>
                <a:srgbClr val="C00000"/>
              </a:solidFill>
              <a:latin typeface="Times New Roman" panose="02020603050405020304" pitchFamily="18" charset="0"/>
              <a:cs typeface="Times New Roman" panose="02020603050405020304" pitchFamily="18" charset="0"/>
            </a:endParaRPr>
          </a:p>
        </p:txBody>
      </p:sp>
      <p:pic>
        <p:nvPicPr>
          <p:cNvPr id="2056" name="Picture 8" descr="Геометрические фигуры Планета Оригами - Страница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74830" y="4352442"/>
            <a:ext cx="1602160" cy="16021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100635" y="5492937"/>
            <a:ext cx="338554" cy="461665"/>
          </a:xfrm>
          <a:prstGeom prst="rect">
            <a:avLst/>
          </a:prstGeom>
          <a:noFill/>
        </p:spPr>
        <p:txBody>
          <a:bodyPr wrap="none" rtlCol="0">
            <a:spAutoFit/>
          </a:bodyPr>
          <a:lstStyle/>
          <a:p>
            <a:r>
              <a:rPr lang="ru-RU" sz="2400" b="1" dirty="0" smtClean="0">
                <a:solidFill>
                  <a:srgbClr val="C00000"/>
                </a:solidFill>
                <a:latin typeface="Times New Roman" panose="02020603050405020304" pitchFamily="18" charset="0"/>
                <a:cs typeface="Times New Roman" panose="02020603050405020304" pitchFamily="18" charset="0"/>
              </a:rPr>
              <a:t>а</a:t>
            </a:r>
            <a:endParaRPr lang="ru-RU" sz="2400" b="1" dirty="0">
              <a:solidFill>
                <a:srgbClr val="C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1"/>
              <p:cNvSpPr txBox="1"/>
              <p:nvPr/>
            </p:nvSpPr>
            <p:spPr>
              <a:xfrm>
                <a:off x="6976155" y="4770695"/>
                <a:ext cx="1397627" cy="679866"/>
              </a:xfrm>
              <a:prstGeom prst="rect">
                <a:avLst/>
              </a:prstGeom>
              <a:noFill/>
              <a:ln w="28575">
                <a:solidFill>
                  <a:srgbClr val="92D050"/>
                </a:solidFill>
              </a:ln>
            </p:spPr>
            <p:txBody>
              <a:bodyPr wrap="none" rtlCol="0">
                <a:spAutoFit/>
              </a:bodyPr>
              <a:lstStyle/>
              <a:p>
                <a:r>
                  <a:rPr lang="en-US" sz="2400" dirty="0" smtClean="0">
                    <a:solidFill>
                      <a:schemeClr val="accent1">
                        <a:lumMod val="75000"/>
                      </a:schemeClr>
                    </a:solidFill>
                  </a:rPr>
                  <a:t>S = </a:t>
                </a:r>
                <a14:m>
                  <m:oMath xmlns:m="http://schemas.openxmlformats.org/officeDocument/2006/math">
                    <m:f>
                      <m:fPr>
                        <m:ctrlPr>
                          <a:rPr lang="en-US" sz="2400" i="1" smtClean="0">
                            <a:solidFill>
                              <a:schemeClr val="accent1">
                                <a:lumMod val="75000"/>
                              </a:schemeClr>
                            </a:solidFill>
                            <a:latin typeface="Cambria Math" panose="02040503050406030204" pitchFamily="18" charset="0"/>
                          </a:rPr>
                        </m:ctrlPr>
                      </m:fPr>
                      <m:num>
                        <m:r>
                          <a:rPr lang="ru-RU" sz="2400" b="0" i="1" smtClean="0">
                            <a:solidFill>
                              <a:schemeClr val="accent1">
                                <a:lumMod val="75000"/>
                              </a:schemeClr>
                            </a:solidFill>
                            <a:latin typeface="Cambria Math"/>
                          </a:rPr>
                          <m:t>3</m:t>
                        </m:r>
                        <m:rad>
                          <m:radPr>
                            <m:degHide m:val="on"/>
                            <m:ctrlPr>
                              <a:rPr lang="ru-RU" sz="2400" b="0" i="1" smtClean="0">
                                <a:solidFill>
                                  <a:schemeClr val="accent1">
                                    <a:lumMod val="75000"/>
                                  </a:schemeClr>
                                </a:solidFill>
                                <a:latin typeface="Cambria Math" panose="02040503050406030204" pitchFamily="18" charset="0"/>
                              </a:rPr>
                            </m:ctrlPr>
                          </m:radPr>
                          <m:deg/>
                          <m:e>
                            <m:r>
                              <a:rPr lang="ru-RU" sz="2400" b="0" i="1" smtClean="0">
                                <a:solidFill>
                                  <a:schemeClr val="accent1">
                                    <a:lumMod val="75000"/>
                                  </a:schemeClr>
                                </a:solidFill>
                                <a:latin typeface="Cambria Math"/>
                              </a:rPr>
                              <m:t>3</m:t>
                            </m:r>
                          </m:e>
                        </m:rad>
                      </m:num>
                      <m:den>
                        <m:r>
                          <a:rPr lang="ru-RU" sz="2400" b="0" i="1" smtClean="0">
                            <a:solidFill>
                              <a:schemeClr val="accent1">
                                <a:lumMod val="75000"/>
                              </a:schemeClr>
                            </a:solidFill>
                            <a:latin typeface="Cambria Math"/>
                          </a:rPr>
                          <m:t>2</m:t>
                        </m:r>
                      </m:den>
                    </m:f>
                    <m:sSup>
                      <m:sSupPr>
                        <m:ctrlPr>
                          <a:rPr lang="en-US" sz="2400" i="1" smtClean="0">
                            <a:solidFill>
                              <a:schemeClr val="accent1">
                                <a:lumMod val="75000"/>
                              </a:schemeClr>
                            </a:solidFill>
                            <a:latin typeface="Cambria Math" panose="02040503050406030204" pitchFamily="18" charset="0"/>
                          </a:rPr>
                        </m:ctrlPr>
                      </m:sSupPr>
                      <m:e>
                        <m:r>
                          <a:rPr lang="en-US" sz="2400" b="0" i="1" smtClean="0">
                            <a:solidFill>
                              <a:schemeClr val="accent1">
                                <a:lumMod val="75000"/>
                              </a:schemeClr>
                            </a:solidFill>
                            <a:latin typeface="Cambria Math"/>
                          </a:rPr>
                          <m:t>𝑎</m:t>
                        </m:r>
                      </m:e>
                      <m:sup>
                        <m:r>
                          <a:rPr lang="en-US" sz="2400" b="0" i="1" smtClean="0">
                            <a:solidFill>
                              <a:schemeClr val="accent1">
                                <a:lumMod val="75000"/>
                              </a:schemeClr>
                            </a:solidFill>
                            <a:latin typeface="Cambria Math"/>
                          </a:rPr>
                          <m:t>2</m:t>
                        </m:r>
                      </m:sup>
                    </m:sSup>
                  </m:oMath>
                </a14:m>
                <a:endParaRPr lang="ru-RU" sz="2400" dirty="0">
                  <a:solidFill>
                    <a:schemeClr val="accent1">
                      <a:lumMod val="75000"/>
                    </a:schemeClr>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6976155" y="4770695"/>
                <a:ext cx="1397627" cy="679866"/>
              </a:xfrm>
              <a:prstGeom prst="rect">
                <a:avLst/>
              </a:prstGeom>
              <a:blipFill rotWithShape="1">
                <a:blip r:embed="rId9"/>
                <a:stretch>
                  <a:fillRect l="-5532" b="-6034"/>
                </a:stretch>
              </a:blipFill>
              <a:ln w="28575">
                <a:solidFill>
                  <a:srgbClr val="92D050"/>
                </a:solidFill>
              </a:ln>
            </p:spPr>
            <p:txBody>
              <a:bodyPr/>
              <a:lstStyle/>
              <a:p>
                <a:r>
                  <a:rPr lang="ru-RU">
                    <a:noFill/>
                  </a:rPr>
                  <a:t> </a:t>
                </a:r>
              </a:p>
            </p:txBody>
          </p:sp>
        </mc:Fallback>
      </mc:AlternateContent>
    </p:spTree>
    <p:extLst>
      <p:ext uri="{BB962C8B-B14F-4D97-AF65-F5344CB8AC3E}">
        <p14:creationId xmlns:p14="http://schemas.microsoft.com/office/powerpoint/2010/main" val="282934017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95536" y="404664"/>
            <a:ext cx="8280920" cy="707886"/>
          </a:xfrm>
          <a:prstGeom prst="rect">
            <a:avLst/>
          </a:prstGeom>
        </p:spPr>
        <p:txBody>
          <a:bodyPr wrap="square">
            <a:spAutoFit/>
          </a:bodyPr>
          <a:lstStyle/>
          <a:p>
            <a:pPr lvl="0" algn="ctr"/>
            <a:r>
              <a:rPr lang="ru-RU" sz="4000" b="1" dirty="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Площадь геометрических фигур</a:t>
            </a:r>
            <a:endParaRPr lang="ru-RU" sz="4000" dirty="0">
              <a:solidFill>
                <a:prstClr val="black"/>
              </a:solidFill>
            </a:endParaRPr>
          </a:p>
        </p:txBody>
      </p:sp>
      <p:sp>
        <p:nvSpPr>
          <p:cNvPr id="4" name="TextBox 3"/>
          <p:cNvSpPr txBox="1"/>
          <p:nvPr/>
        </p:nvSpPr>
        <p:spPr>
          <a:xfrm>
            <a:off x="395536" y="1268760"/>
            <a:ext cx="2147639" cy="461665"/>
          </a:xfrm>
          <a:prstGeom prst="rect">
            <a:avLst/>
          </a:prstGeom>
          <a:noFill/>
        </p:spPr>
        <p:txBody>
          <a:bodyPr wrap="none" rtlCol="0">
            <a:spAutoFit/>
          </a:bodyPr>
          <a:lstStyle/>
          <a:p>
            <a:r>
              <a:rPr lang="ru-RU" sz="2400" dirty="0" smtClean="0">
                <a:solidFill>
                  <a:srgbClr val="C00000"/>
                </a:solidFill>
                <a:latin typeface="Times New Roman" panose="02020603050405020304" pitchFamily="18" charset="0"/>
                <a:cs typeface="Times New Roman" panose="02020603050405020304" pitchFamily="18" charset="0"/>
              </a:rPr>
              <a:t>5. Треугольник</a:t>
            </a:r>
            <a:endParaRPr lang="ru-RU" sz="2400" dirty="0">
              <a:solidFill>
                <a:srgbClr val="C00000"/>
              </a:solidFill>
              <a:latin typeface="Times New Roman" panose="02020603050405020304" pitchFamily="18" charset="0"/>
              <a:cs typeface="Times New Roman" panose="02020603050405020304" pitchFamily="18" charset="0"/>
            </a:endParaRPr>
          </a:p>
        </p:txBody>
      </p:sp>
      <p:pic>
        <p:nvPicPr>
          <p:cNvPr id="3074" name="Picture 2" descr="Формула расчета площади треугольни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004" y="1844824"/>
            <a:ext cx="1706701" cy="17067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Площадь треугольника, формула Герон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053007"/>
            <a:ext cx="1682696" cy="168269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Найти площадь треугольника, угол и две стороны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9364" y="1524498"/>
            <a:ext cx="1716782" cy="171678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Теорема синусов"/>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6146" y="3551525"/>
            <a:ext cx="1703947" cy="170394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p:cNvSpPr txBox="1"/>
              <p:nvPr/>
            </p:nvSpPr>
            <p:spPr>
              <a:xfrm>
                <a:off x="2771800" y="1941588"/>
                <a:ext cx="1493166" cy="1513171"/>
              </a:xfrm>
              <a:prstGeom prst="rect">
                <a:avLst/>
              </a:prstGeom>
              <a:noFill/>
              <a:ln w="28575">
                <a:solidFill>
                  <a:srgbClr val="92D050"/>
                </a:solidFill>
              </a:ln>
            </p:spPr>
            <p:txBody>
              <a:bodyPr wrap="none" rtlCol="0">
                <a:spAutoFit/>
              </a:bodyPr>
              <a:lstStyle/>
              <a:p>
                <a:pPr marL="342900" indent="-342900">
                  <a:buFont typeface="Arial" panose="020B0604020202020204" pitchFamily="34" charset="0"/>
                  <a:buChar char="•"/>
                </a:pPr>
                <a:r>
                  <a:rPr lang="en-US" sz="2400" dirty="0" smtClean="0">
                    <a:solidFill>
                      <a:schemeClr val="accent1">
                        <a:lumMod val="75000"/>
                      </a:schemeClr>
                    </a:solidFill>
                  </a:rPr>
                  <a:t>S = </a:t>
                </a:r>
                <a14:m>
                  <m:oMath xmlns:m="http://schemas.openxmlformats.org/officeDocument/2006/math">
                    <m:f>
                      <m:fPr>
                        <m:ctrlPr>
                          <a:rPr lang="en-US" sz="2400" i="1" smtClean="0">
                            <a:solidFill>
                              <a:schemeClr val="accent1">
                                <a:lumMod val="75000"/>
                              </a:schemeClr>
                            </a:solidFill>
                            <a:latin typeface="Cambria Math" panose="02040503050406030204" pitchFamily="18" charset="0"/>
                          </a:rPr>
                        </m:ctrlPr>
                      </m:fPr>
                      <m:num>
                        <m:r>
                          <a:rPr lang="en-US" sz="2400" b="0" i="1" smtClean="0">
                            <a:solidFill>
                              <a:schemeClr val="accent1">
                                <a:lumMod val="75000"/>
                              </a:schemeClr>
                            </a:solidFill>
                            <a:latin typeface="Cambria Math"/>
                          </a:rPr>
                          <m:t>1</m:t>
                        </m:r>
                      </m:num>
                      <m:den>
                        <m:r>
                          <a:rPr lang="en-US" sz="2400" b="0" i="1" smtClean="0">
                            <a:solidFill>
                              <a:schemeClr val="accent1">
                                <a:lumMod val="75000"/>
                              </a:schemeClr>
                            </a:solidFill>
                            <a:latin typeface="Cambria Math"/>
                          </a:rPr>
                          <m:t>2</m:t>
                        </m:r>
                      </m:den>
                    </m:f>
                    <m:r>
                      <a:rPr lang="en-US" sz="2400" b="0" i="1" smtClean="0">
                        <a:solidFill>
                          <a:schemeClr val="accent1">
                            <a:lumMod val="75000"/>
                          </a:schemeClr>
                        </a:solidFill>
                        <a:latin typeface="Cambria Math"/>
                      </a:rPr>
                      <m:t>𝑎h</m:t>
                    </m:r>
                  </m:oMath>
                </a14:m>
                <a:endParaRPr lang="en-US" sz="2400" b="0" dirty="0" smtClean="0">
                  <a:solidFill>
                    <a:schemeClr val="accent1">
                      <a:lumMod val="75000"/>
                    </a:schemeClr>
                  </a:solidFill>
                </a:endParaRPr>
              </a:p>
              <a:p>
                <a:pPr marL="342900" indent="-342900">
                  <a:buFont typeface="Arial" panose="020B0604020202020204" pitchFamily="34" charset="0"/>
                  <a:buChar char="•"/>
                </a:pPr>
                <a:r>
                  <a:rPr lang="en-US" sz="2400" dirty="0" smtClean="0">
                    <a:solidFill>
                      <a:schemeClr val="accent1">
                        <a:lumMod val="75000"/>
                      </a:schemeClr>
                    </a:solidFill>
                  </a:rPr>
                  <a:t>S = </a:t>
                </a:r>
                <a14:m>
                  <m:oMath xmlns:m="http://schemas.openxmlformats.org/officeDocument/2006/math">
                    <m:f>
                      <m:fPr>
                        <m:ctrlPr>
                          <a:rPr lang="en-US" sz="2400" i="1" smtClean="0">
                            <a:solidFill>
                              <a:schemeClr val="accent1">
                                <a:lumMod val="75000"/>
                              </a:schemeClr>
                            </a:solidFill>
                            <a:latin typeface="Cambria Math" panose="02040503050406030204" pitchFamily="18" charset="0"/>
                          </a:rPr>
                        </m:ctrlPr>
                      </m:fPr>
                      <m:num>
                        <m:r>
                          <a:rPr lang="en-US" sz="2400" b="0" i="1" smtClean="0">
                            <a:solidFill>
                              <a:schemeClr val="accent1">
                                <a:lumMod val="75000"/>
                              </a:schemeClr>
                            </a:solidFill>
                            <a:latin typeface="Cambria Math"/>
                          </a:rPr>
                          <m:t>𝑎𝑏𝑐</m:t>
                        </m:r>
                      </m:num>
                      <m:den>
                        <m:r>
                          <a:rPr lang="en-US" sz="2400" b="0" i="1" smtClean="0">
                            <a:solidFill>
                              <a:schemeClr val="accent1">
                                <a:lumMod val="75000"/>
                              </a:schemeClr>
                            </a:solidFill>
                            <a:latin typeface="Cambria Math"/>
                          </a:rPr>
                          <m:t>4</m:t>
                        </m:r>
                        <m:r>
                          <a:rPr lang="en-US" sz="2400" b="0" i="1" smtClean="0">
                            <a:solidFill>
                              <a:schemeClr val="accent1">
                                <a:lumMod val="75000"/>
                              </a:schemeClr>
                            </a:solidFill>
                            <a:latin typeface="Cambria Math"/>
                          </a:rPr>
                          <m:t>𝑅</m:t>
                        </m:r>
                      </m:den>
                    </m:f>
                  </m:oMath>
                </a14:m>
                <a:endParaRPr lang="en-US" sz="2400" dirty="0" smtClean="0">
                  <a:solidFill>
                    <a:schemeClr val="accent1">
                      <a:lumMod val="75000"/>
                    </a:schemeClr>
                  </a:solidFill>
                </a:endParaRPr>
              </a:p>
              <a:p>
                <a:pPr marL="342900" indent="-342900">
                  <a:buFont typeface="Arial" panose="020B0604020202020204" pitchFamily="34" charset="0"/>
                  <a:buChar char="•"/>
                </a:pPr>
                <a:r>
                  <a:rPr lang="en-US" sz="2400" dirty="0" smtClean="0">
                    <a:solidFill>
                      <a:schemeClr val="accent1">
                        <a:lumMod val="75000"/>
                      </a:schemeClr>
                    </a:solidFill>
                  </a:rPr>
                  <a:t>S = </a:t>
                </a:r>
                <a:r>
                  <a:rPr lang="en-US" sz="2400" dirty="0" err="1" smtClean="0">
                    <a:solidFill>
                      <a:schemeClr val="accent1">
                        <a:lumMod val="75000"/>
                      </a:schemeClr>
                    </a:solidFill>
                  </a:rPr>
                  <a:t>pr</a:t>
                </a:r>
                <a:endParaRPr lang="ru-RU" sz="2400" dirty="0">
                  <a:solidFill>
                    <a:schemeClr val="accent1">
                      <a:lumMod val="75000"/>
                    </a:schemeClr>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771800" y="1941588"/>
                <a:ext cx="1493166" cy="1513171"/>
              </a:xfrm>
              <a:prstGeom prst="rect">
                <a:avLst/>
              </a:prstGeom>
              <a:blipFill rotWithShape="1">
                <a:blip r:embed="rId7"/>
                <a:stretch>
                  <a:fillRect l="-4800" b="-7115"/>
                </a:stretch>
              </a:blipFill>
              <a:ln w="28575">
                <a:solidFill>
                  <a:srgbClr val="92D050"/>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 name="Прямоугольник 5"/>
              <p:cNvSpPr/>
              <p:nvPr/>
            </p:nvSpPr>
            <p:spPr>
              <a:xfrm>
                <a:off x="2322705" y="4429291"/>
                <a:ext cx="3364319" cy="465064"/>
              </a:xfrm>
              <a:prstGeom prst="rect">
                <a:avLst/>
              </a:prstGeom>
              <a:ln w="28575">
                <a:solidFill>
                  <a:srgbClr val="92D050"/>
                </a:solidFill>
              </a:ln>
            </p:spPr>
            <p:txBody>
              <a:bodyPr wrap="none">
                <a:spAutoFit/>
              </a:bodyPr>
              <a:lstStyle/>
              <a:p>
                <a:r>
                  <a:rPr lang="en-US" sz="2400" dirty="0" smtClean="0">
                    <a:solidFill>
                      <a:schemeClr val="accent1">
                        <a:lumMod val="75000"/>
                      </a:schemeClr>
                    </a:solidFill>
                  </a:rPr>
                  <a:t>S = </a:t>
                </a:r>
                <a14:m>
                  <m:oMath xmlns:m="http://schemas.openxmlformats.org/officeDocument/2006/math">
                    <m:rad>
                      <m:radPr>
                        <m:degHide m:val="on"/>
                        <m:ctrlPr>
                          <a:rPr lang="en-US" sz="2000" i="1" smtClean="0">
                            <a:solidFill>
                              <a:schemeClr val="accent1">
                                <a:lumMod val="75000"/>
                              </a:schemeClr>
                            </a:solidFill>
                            <a:latin typeface="Cambria Math" panose="02040503050406030204" pitchFamily="18" charset="0"/>
                          </a:rPr>
                        </m:ctrlPr>
                      </m:radPr>
                      <m:deg/>
                      <m:e>
                        <m:r>
                          <a:rPr lang="en-US" sz="2000" b="0" i="1" smtClean="0">
                            <a:solidFill>
                              <a:schemeClr val="accent1">
                                <a:lumMod val="75000"/>
                              </a:schemeClr>
                            </a:solidFill>
                            <a:latin typeface="Cambria Math"/>
                          </a:rPr>
                          <m:t>𝑝</m:t>
                        </m:r>
                        <m:r>
                          <a:rPr lang="en-US" sz="2000" b="0" i="1" smtClean="0">
                            <a:solidFill>
                              <a:schemeClr val="accent1">
                                <a:lumMod val="75000"/>
                              </a:schemeClr>
                            </a:solidFill>
                            <a:latin typeface="Cambria Math"/>
                          </a:rPr>
                          <m:t>(</m:t>
                        </m:r>
                        <m:r>
                          <a:rPr lang="en-US" sz="2000" b="0" i="1" smtClean="0">
                            <a:solidFill>
                              <a:schemeClr val="accent1">
                                <a:lumMod val="75000"/>
                              </a:schemeClr>
                            </a:solidFill>
                            <a:latin typeface="Cambria Math"/>
                          </a:rPr>
                          <m:t>𝑝</m:t>
                        </m:r>
                        <m:r>
                          <a:rPr lang="en-US" sz="2000" b="0" i="1" smtClean="0">
                            <a:solidFill>
                              <a:schemeClr val="accent1">
                                <a:lumMod val="75000"/>
                              </a:schemeClr>
                            </a:solidFill>
                            <a:latin typeface="Cambria Math"/>
                          </a:rPr>
                          <m:t>−</m:t>
                        </m:r>
                        <m:r>
                          <a:rPr lang="en-US" sz="2000" b="0" i="1" smtClean="0">
                            <a:solidFill>
                              <a:schemeClr val="accent1">
                                <a:lumMod val="75000"/>
                              </a:schemeClr>
                            </a:solidFill>
                            <a:latin typeface="Cambria Math"/>
                          </a:rPr>
                          <m:t>𝑎</m:t>
                        </m:r>
                        <m:r>
                          <a:rPr lang="en-US" sz="2000" b="0" i="1" smtClean="0">
                            <a:solidFill>
                              <a:schemeClr val="accent1">
                                <a:lumMod val="75000"/>
                              </a:schemeClr>
                            </a:solidFill>
                            <a:latin typeface="Cambria Math"/>
                          </a:rPr>
                          <m:t>)(</m:t>
                        </m:r>
                        <m:r>
                          <a:rPr lang="en-US" sz="2000" b="0" i="1" smtClean="0">
                            <a:solidFill>
                              <a:schemeClr val="accent1">
                                <a:lumMod val="75000"/>
                              </a:schemeClr>
                            </a:solidFill>
                            <a:latin typeface="Cambria Math"/>
                          </a:rPr>
                          <m:t>𝑝</m:t>
                        </m:r>
                        <m:r>
                          <a:rPr lang="en-US" sz="2000" b="0" i="1" smtClean="0">
                            <a:solidFill>
                              <a:schemeClr val="accent1">
                                <a:lumMod val="75000"/>
                              </a:schemeClr>
                            </a:solidFill>
                            <a:latin typeface="Cambria Math"/>
                          </a:rPr>
                          <m:t>−</m:t>
                        </m:r>
                        <m:r>
                          <a:rPr lang="en-US" sz="2000" b="0" i="1" smtClean="0">
                            <a:solidFill>
                              <a:schemeClr val="accent1">
                                <a:lumMod val="75000"/>
                              </a:schemeClr>
                            </a:solidFill>
                            <a:latin typeface="Cambria Math"/>
                          </a:rPr>
                          <m:t>𝑏</m:t>
                        </m:r>
                        <m:r>
                          <a:rPr lang="en-US" sz="2000" b="0" i="1" smtClean="0">
                            <a:solidFill>
                              <a:schemeClr val="accent1">
                                <a:lumMod val="75000"/>
                              </a:schemeClr>
                            </a:solidFill>
                            <a:latin typeface="Cambria Math"/>
                          </a:rPr>
                          <m:t>)(</m:t>
                        </m:r>
                        <m:r>
                          <a:rPr lang="en-US" sz="2000" b="0" i="1" smtClean="0">
                            <a:solidFill>
                              <a:schemeClr val="accent1">
                                <a:lumMod val="75000"/>
                              </a:schemeClr>
                            </a:solidFill>
                            <a:latin typeface="Cambria Math"/>
                          </a:rPr>
                          <m:t>𝑝</m:t>
                        </m:r>
                        <m:r>
                          <a:rPr lang="en-US" sz="2000" b="0" i="1" smtClean="0">
                            <a:solidFill>
                              <a:schemeClr val="accent1">
                                <a:lumMod val="75000"/>
                              </a:schemeClr>
                            </a:solidFill>
                            <a:latin typeface="Cambria Math"/>
                          </a:rPr>
                          <m:t>−</m:t>
                        </m:r>
                        <m:r>
                          <a:rPr lang="en-US" sz="2000" b="0" i="1" smtClean="0">
                            <a:solidFill>
                              <a:schemeClr val="accent1">
                                <a:lumMod val="75000"/>
                              </a:schemeClr>
                            </a:solidFill>
                            <a:latin typeface="Cambria Math"/>
                          </a:rPr>
                          <m:t>𝑐</m:t>
                        </m:r>
                        <m:r>
                          <a:rPr lang="en-US" sz="2000" b="0" i="1" smtClean="0">
                            <a:solidFill>
                              <a:schemeClr val="accent1">
                                <a:lumMod val="75000"/>
                              </a:schemeClr>
                            </a:solidFill>
                            <a:latin typeface="Cambria Math"/>
                          </a:rPr>
                          <m:t>)</m:t>
                        </m:r>
                      </m:e>
                    </m:rad>
                  </m:oMath>
                </a14:m>
                <a:endParaRPr lang="ru-RU" sz="2400" dirty="0">
                  <a:solidFill>
                    <a:schemeClr val="accent1">
                      <a:lumMod val="75000"/>
                    </a:schemeClr>
                  </a:solidFill>
                </a:endParaRPr>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2322705" y="4429291"/>
                <a:ext cx="3364319" cy="465064"/>
              </a:xfrm>
              <a:prstGeom prst="rect">
                <a:avLst/>
              </a:prstGeom>
              <a:blipFill rotWithShape="1">
                <a:blip r:embed="rId8"/>
                <a:stretch>
                  <a:fillRect l="-2334" t="-7407" b="-23457"/>
                </a:stretch>
              </a:blipFill>
              <a:ln w="28575">
                <a:solidFill>
                  <a:srgbClr val="92D050"/>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 name="Прямоугольник 6"/>
              <p:cNvSpPr/>
              <p:nvPr/>
            </p:nvSpPr>
            <p:spPr>
              <a:xfrm>
                <a:off x="6444208" y="2075946"/>
                <a:ext cx="2055627" cy="613886"/>
              </a:xfrm>
              <a:prstGeom prst="rect">
                <a:avLst/>
              </a:prstGeom>
              <a:ln w="28575">
                <a:solidFill>
                  <a:srgbClr val="92D050"/>
                </a:solidFill>
              </a:ln>
            </p:spPr>
            <p:txBody>
              <a:bodyPr wrap="none">
                <a:spAutoFit/>
              </a:bodyPr>
              <a:lstStyle/>
              <a:p>
                <a:r>
                  <a:rPr lang="en-US" sz="2400" dirty="0" smtClean="0">
                    <a:solidFill>
                      <a:schemeClr val="accent1">
                        <a:lumMod val="75000"/>
                      </a:schemeClr>
                    </a:solidFill>
                  </a:rPr>
                  <a:t>S = </a:t>
                </a:r>
                <a14:m>
                  <m:oMath xmlns:m="http://schemas.openxmlformats.org/officeDocument/2006/math">
                    <m:f>
                      <m:fPr>
                        <m:ctrlPr>
                          <a:rPr lang="en-US" sz="2400" i="1" smtClean="0">
                            <a:solidFill>
                              <a:schemeClr val="accent1">
                                <a:lumMod val="75000"/>
                              </a:schemeClr>
                            </a:solidFill>
                            <a:latin typeface="Cambria Math" panose="02040503050406030204" pitchFamily="18" charset="0"/>
                          </a:rPr>
                        </m:ctrlPr>
                      </m:fPr>
                      <m:num>
                        <m:r>
                          <a:rPr lang="en-US" sz="2400" b="0" i="1" smtClean="0">
                            <a:solidFill>
                              <a:schemeClr val="accent1">
                                <a:lumMod val="75000"/>
                              </a:schemeClr>
                            </a:solidFill>
                            <a:latin typeface="Cambria Math"/>
                          </a:rPr>
                          <m:t>1</m:t>
                        </m:r>
                      </m:num>
                      <m:den>
                        <m:r>
                          <a:rPr lang="en-US" sz="2400" b="0" i="1" smtClean="0">
                            <a:solidFill>
                              <a:schemeClr val="accent1">
                                <a:lumMod val="75000"/>
                              </a:schemeClr>
                            </a:solidFill>
                            <a:latin typeface="Cambria Math"/>
                          </a:rPr>
                          <m:t>2</m:t>
                        </m:r>
                      </m:den>
                    </m:f>
                    <m:r>
                      <a:rPr lang="en-US" sz="2400" b="0" i="1" smtClean="0">
                        <a:solidFill>
                          <a:schemeClr val="accent1">
                            <a:lumMod val="75000"/>
                          </a:schemeClr>
                        </a:solidFill>
                        <a:latin typeface="Cambria Math"/>
                      </a:rPr>
                      <m:t>𝑏𝑐</m:t>
                    </m:r>
                    <m:r>
                      <a:rPr lang="en-US" sz="2400" b="0" i="1" smtClean="0">
                        <a:solidFill>
                          <a:schemeClr val="accent1">
                            <a:lumMod val="75000"/>
                          </a:schemeClr>
                        </a:solidFill>
                        <a:latin typeface="Cambria Math"/>
                      </a:rPr>
                      <m:t> </m:t>
                    </m:r>
                    <m:r>
                      <a:rPr lang="en-US" sz="2400" b="0" i="1" smtClean="0">
                        <a:solidFill>
                          <a:schemeClr val="accent1">
                            <a:lumMod val="75000"/>
                          </a:schemeClr>
                        </a:solidFill>
                        <a:latin typeface="Cambria Math"/>
                      </a:rPr>
                      <m:t>𝑠𝑖𝑛</m:t>
                    </m:r>
                    <m:r>
                      <a:rPr lang="en-US" sz="2400" b="0" i="1" smtClean="0">
                        <a:solidFill>
                          <a:schemeClr val="accent1">
                            <a:lumMod val="75000"/>
                          </a:schemeClr>
                        </a:solidFill>
                        <a:latin typeface="Cambria Math"/>
                      </a:rPr>
                      <m:t>(</m:t>
                    </m:r>
                    <m:r>
                      <a:rPr lang="en-US" sz="2400" b="0" i="1" smtClean="0">
                        <a:solidFill>
                          <a:schemeClr val="accent1">
                            <a:lumMod val="75000"/>
                          </a:schemeClr>
                        </a:solidFill>
                        <a:latin typeface="Cambria Math"/>
                        <a:ea typeface="Cambria Math"/>
                      </a:rPr>
                      <m:t>𝛼</m:t>
                    </m:r>
                    <m:r>
                      <a:rPr lang="en-US" sz="2400" b="0" i="1" smtClean="0">
                        <a:solidFill>
                          <a:schemeClr val="accent1">
                            <a:lumMod val="75000"/>
                          </a:schemeClr>
                        </a:solidFill>
                        <a:latin typeface="Cambria Math"/>
                      </a:rPr>
                      <m:t>)</m:t>
                    </m:r>
                  </m:oMath>
                </a14:m>
                <a:endParaRPr lang="ru-RU" dirty="0">
                  <a:solidFill>
                    <a:schemeClr val="accent1">
                      <a:lumMod val="75000"/>
                    </a:schemeClr>
                  </a:solidFill>
                </a:endParaRPr>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6444208" y="2075946"/>
                <a:ext cx="2055627" cy="613886"/>
              </a:xfrm>
              <a:prstGeom prst="rect">
                <a:avLst/>
              </a:prstGeom>
              <a:blipFill rotWithShape="1">
                <a:blip r:embed="rId9"/>
                <a:stretch>
                  <a:fillRect l="-3801" b="-7619"/>
                </a:stretch>
              </a:blipFill>
              <a:ln w="28575">
                <a:solidFill>
                  <a:srgbClr val="92D050"/>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Прямоугольник 8"/>
              <p:cNvSpPr/>
              <p:nvPr/>
            </p:nvSpPr>
            <p:spPr>
              <a:xfrm>
                <a:off x="5687024" y="5589240"/>
                <a:ext cx="2513785" cy="716030"/>
              </a:xfrm>
              <a:prstGeom prst="rect">
                <a:avLst/>
              </a:prstGeom>
              <a:ln w="28575">
                <a:solidFill>
                  <a:srgbClr val="92D050"/>
                </a:solidFill>
              </a:ln>
            </p:spPr>
            <p:txBody>
              <a:bodyPr wrap="square">
                <a:spAutoFit/>
              </a:bodyPr>
              <a:lstStyle/>
              <a:p>
                <a:r>
                  <a:rPr lang="en-US" sz="2400" dirty="0" smtClean="0">
                    <a:solidFill>
                      <a:schemeClr val="accent1">
                        <a:lumMod val="75000"/>
                      </a:schemeClr>
                    </a:solidFill>
                  </a:rPr>
                  <a:t>S = </a:t>
                </a:r>
                <a14:m>
                  <m:oMath xmlns:m="http://schemas.openxmlformats.org/officeDocument/2006/math">
                    <m:f>
                      <m:fPr>
                        <m:ctrlPr>
                          <a:rPr lang="en-US" sz="2400" i="1" smtClean="0">
                            <a:solidFill>
                              <a:schemeClr val="accent1">
                                <a:lumMod val="75000"/>
                              </a:schemeClr>
                            </a:solidFill>
                            <a:latin typeface="Cambria Math" panose="02040503050406030204" pitchFamily="18" charset="0"/>
                          </a:rPr>
                        </m:ctrlPr>
                      </m:fPr>
                      <m:num>
                        <m:sSup>
                          <m:sSupPr>
                            <m:ctrlPr>
                              <a:rPr lang="en-US" sz="2400" i="1" smtClean="0">
                                <a:solidFill>
                                  <a:schemeClr val="accent1">
                                    <a:lumMod val="75000"/>
                                  </a:schemeClr>
                                </a:solidFill>
                                <a:latin typeface="Cambria Math" panose="02040503050406030204" pitchFamily="18" charset="0"/>
                              </a:rPr>
                            </m:ctrlPr>
                          </m:sSupPr>
                          <m:e>
                            <m:r>
                              <a:rPr lang="en-US" sz="2400" b="0" i="1" smtClean="0">
                                <a:solidFill>
                                  <a:schemeClr val="accent1">
                                    <a:lumMod val="75000"/>
                                  </a:schemeClr>
                                </a:solidFill>
                                <a:latin typeface="Cambria Math"/>
                              </a:rPr>
                              <m:t>𝑎</m:t>
                            </m:r>
                          </m:e>
                          <m:sup>
                            <m:r>
                              <a:rPr lang="en-US" sz="2400" b="0" i="1" smtClean="0">
                                <a:solidFill>
                                  <a:schemeClr val="accent1">
                                    <a:lumMod val="75000"/>
                                  </a:schemeClr>
                                </a:solidFill>
                                <a:latin typeface="Cambria Math"/>
                              </a:rPr>
                              <m:t>2</m:t>
                            </m:r>
                          </m:sup>
                        </m:sSup>
                      </m:num>
                      <m:den>
                        <m:r>
                          <a:rPr lang="en-US" sz="2400" b="0" i="1" smtClean="0">
                            <a:solidFill>
                              <a:schemeClr val="accent1">
                                <a:lumMod val="75000"/>
                              </a:schemeClr>
                            </a:solidFill>
                            <a:latin typeface="Cambria Math"/>
                          </a:rPr>
                          <m:t>2</m:t>
                        </m:r>
                      </m:den>
                    </m:f>
                    <m:r>
                      <a:rPr lang="en-US" sz="2400" i="1" smtClean="0">
                        <a:solidFill>
                          <a:schemeClr val="accent1">
                            <a:lumMod val="75000"/>
                          </a:schemeClr>
                        </a:solidFill>
                        <a:latin typeface="Cambria Math"/>
                        <a:ea typeface="Cambria Math"/>
                      </a:rPr>
                      <m:t>∙</m:t>
                    </m:r>
                    <m:f>
                      <m:fPr>
                        <m:ctrlPr>
                          <a:rPr lang="en-US" sz="2400" i="1" smtClean="0">
                            <a:solidFill>
                              <a:schemeClr val="accent1">
                                <a:lumMod val="75000"/>
                              </a:schemeClr>
                            </a:solidFill>
                            <a:latin typeface="Cambria Math" panose="02040503050406030204" pitchFamily="18" charset="0"/>
                            <a:ea typeface="Cambria Math"/>
                          </a:rPr>
                        </m:ctrlPr>
                      </m:fPr>
                      <m:num>
                        <m:func>
                          <m:funcPr>
                            <m:ctrlPr>
                              <a:rPr lang="en-US" sz="2400" b="0" i="1" smtClean="0">
                                <a:solidFill>
                                  <a:schemeClr val="accent1">
                                    <a:lumMod val="75000"/>
                                  </a:schemeClr>
                                </a:solidFill>
                                <a:latin typeface="Cambria Math" panose="02040503050406030204" pitchFamily="18" charset="0"/>
                                <a:ea typeface="Cambria Math"/>
                              </a:rPr>
                            </m:ctrlPr>
                          </m:funcPr>
                          <m:fName>
                            <m:r>
                              <m:rPr>
                                <m:sty m:val="p"/>
                              </m:rPr>
                              <a:rPr lang="en-US" sz="2400" b="0" i="0" smtClean="0">
                                <a:solidFill>
                                  <a:schemeClr val="accent1">
                                    <a:lumMod val="75000"/>
                                  </a:schemeClr>
                                </a:solidFill>
                                <a:latin typeface="Cambria Math"/>
                                <a:ea typeface="Cambria Math"/>
                              </a:rPr>
                              <m:t>sin</m:t>
                            </m:r>
                          </m:fName>
                          <m:e>
                            <m:d>
                              <m:dPr>
                                <m:ctrlPr>
                                  <a:rPr lang="en-US" sz="2400" b="0" i="1" smtClean="0">
                                    <a:solidFill>
                                      <a:schemeClr val="accent1">
                                        <a:lumMod val="75000"/>
                                      </a:schemeClr>
                                    </a:solidFill>
                                    <a:latin typeface="Cambria Math" panose="02040503050406030204" pitchFamily="18" charset="0"/>
                                    <a:ea typeface="Cambria Math"/>
                                  </a:rPr>
                                </m:ctrlPr>
                              </m:dPr>
                              <m:e>
                                <m:r>
                                  <a:rPr lang="en-US" sz="2400" b="0" i="1" smtClean="0">
                                    <a:solidFill>
                                      <a:schemeClr val="accent1">
                                        <a:lumMod val="75000"/>
                                      </a:schemeClr>
                                    </a:solidFill>
                                    <a:latin typeface="Cambria Math"/>
                                    <a:ea typeface="Cambria Math"/>
                                  </a:rPr>
                                  <m:t>𝛽</m:t>
                                </m:r>
                              </m:e>
                            </m:d>
                          </m:e>
                        </m:func>
                        <m:r>
                          <m:rPr>
                            <m:sty m:val="p"/>
                          </m:rPr>
                          <a:rPr lang="en-US" sz="2400" b="0" i="0" smtClean="0">
                            <a:solidFill>
                              <a:schemeClr val="accent1">
                                <a:lumMod val="75000"/>
                              </a:schemeClr>
                            </a:solidFill>
                            <a:latin typeface="Cambria Math"/>
                            <a:ea typeface="Cambria Math"/>
                          </a:rPr>
                          <m:t>sin</m:t>
                        </m:r>
                        <m:r>
                          <a:rPr lang="en-US" sz="2400" b="0" i="1" smtClean="0">
                            <a:solidFill>
                              <a:schemeClr val="accent1">
                                <a:lumMod val="75000"/>
                              </a:schemeClr>
                            </a:solidFill>
                            <a:latin typeface="Cambria Math"/>
                            <a:ea typeface="Cambria Math"/>
                          </a:rPr>
                          <m:t>⁡(</m:t>
                        </m:r>
                        <m:r>
                          <a:rPr lang="en-US" sz="2400" b="0" i="1" smtClean="0">
                            <a:solidFill>
                              <a:schemeClr val="accent1">
                                <a:lumMod val="75000"/>
                              </a:schemeClr>
                            </a:solidFill>
                            <a:latin typeface="Cambria Math"/>
                            <a:ea typeface="Cambria Math"/>
                          </a:rPr>
                          <m:t>𝛾</m:t>
                        </m:r>
                        <m:r>
                          <a:rPr lang="en-US" sz="2400" b="0" i="1" smtClean="0">
                            <a:solidFill>
                              <a:schemeClr val="accent1">
                                <a:lumMod val="75000"/>
                              </a:schemeClr>
                            </a:solidFill>
                            <a:latin typeface="Cambria Math"/>
                            <a:ea typeface="Cambria Math"/>
                          </a:rPr>
                          <m:t>)</m:t>
                        </m:r>
                      </m:num>
                      <m:den>
                        <m:r>
                          <m:rPr>
                            <m:sty m:val="p"/>
                          </m:rPr>
                          <a:rPr lang="en-US" sz="2400" b="0" i="0" smtClean="0">
                            <a:solidFill>
                              <a:schemeClr val="accent1">
                                <a:lumMod val="75000"/>
                              </a:schemeClr>
                            </a:solidFill>
                            <a:latin typeface="Cambria Math"/>
                            <a:ea typeface="Cambria Math"/>
                          </a:rPr>
                          <m:t>sin</m:t>
                        </m:r>
                        <m:r>
                          <a:rPr lang="en-US" sz="2400" b="0" i="1" smtClean="0">
                            <a:solidFill>
                              <a:schemeClr val="accent1">
                                <a:lumMod val="75000"/>
                              </a:schemeClr>
                            </a:solidFill>
                            <a:latin typeface="Cambria Math"/>
                            <a:ea typeface="Cambria Math"/>
                          </a:rPr>
                          <m:t>⁡(</m:t>
                        </m:r>
                        <m:r>
                          <a:rPr lang="en-US" sz="2400" b="0" i="1" smtClean="0">
                            <a:solidFill>
                              <a:schemeClr val="accent1">
                                <a:lumMod val="75000"/>
                              </a:schemeClr>
                            </a:solidFill>
                            <a:latin typeface="Cambria Math"/>
                            <a:ea typeface="Cambria Math"/>
                          </a:rPr>
                          <m:t>𝛽</m:t>
                        </m:r>
                        <m:r>
                          <a:rPr lang="en-US" sz="2400" b="0" i="1" smtClean="0">
                            <a:solidFill>
                              <a:schemeClr val="accent1">
                                <a:lumMod val="75000"/>
                              </a:schemeClr>
                            </a:solidFill>
                            <a:latin typeface="Cambria Math"/>
                            <a:ea typeface="Cambria Math"/>
                          </a:rPr>
                          <m:t>+</m:t>
                        </m:r>
                        <m:r>
                          <a:rPr lang="en-US" sz="2400" b="0" i="1" smtClean="0">
                            <a:solidFill>
                              <a:schemeClr val="accent1">
                                <a:lumMod val="75000"/>
                              </a:schemeClr>
                            </a:solidFill>
                            <a:latin typeface="Cambria Math"/>
                            <a:ea typeface="Cambria Math"/>
                          </a:rPr>
                          <m:t>𝛾</m:t>
                        </m:r>
                        <m:r>
                          <a:rPr lang="en-US" sz="2400" b="0" i="1" smtClean="0">
                            <a:solidFill>
                              <a:schemeClr val="accent1">
                                <a:lumMod val="75000"/>
                              </a:schemeClr>
                            </a:solidFill>
                            <a:latin typeface="Cambria Math"/>
                            <a:ea typeface="Cambria Math"/>
                          </a:rPr>
                          <m:t>)</m:t>
                        </m:r>
                      </m:den>
                    </m:f>
                  </m:oMath>
                </a14:m>
                <a:endParaRPr lang="ru-RU" dirty="0">
                  <a:solidFill>
                    <a:schemeClr val="accent1">
                      <a:lumMod val="75000"/>
                    </a:schemeClr>
                  </a:solidFill>
                </a:endParaRPr>
              </a:p>
            </p:txBody>
          </p:sp>
        </mc:Choice>
        <mc:Fallback xmlns="">
          <p:sp>
            <p:nvSpPr>
              <p:cNvPr id="9" name="Прямоугольник 8"/>
              <p:cNvSpPr>
                <a:spLocks noRot="1" noChangeAspect="1" noMove="1" noResize="1" noEditPoints="1" noAdjustHandles="1" noChangeArrowheads="1" noChangeShapeType="1" noTextEdit="1"/>
              </p:cNvSpPr>
              <p:nvPr/>
            </p:nvSpPr>
            <p:spPr>
              <a:xfrm>
                <a:off x="5687024" y="5589240"/>
                <a:ext cx="2513785" cy="716030"/>
              </a:xfrm>
              <a:prstGeom prst="rect">
                <a:avLst/>
              </a:prstGeom>
              <a:blipFill rotWithShape="1">
                <a:blip r:embed="rId10"/>
                <a:stretch>
                  <a:fillRect l="-3357"/>
                </a:stretch>
              </a:blipFill>
              <a:ln w="28575">
                <a:solidFill>
                  <a:srgbClr val="92D050"/>
                </a:solidFill>
              </a:ln>
            </p:spPr>
            <p:txBody>
              <a:bodyPr/>
              <a:lstStyle/>
              <a:p>
                <a:r>
                  <a:rPr lang="ru-RU">
                    <a:noFill/>
                  </a:rPr>
                  <a:t> </a:t>
                </a:r>
              </a:p>
            </p:txBody>
          </p:sp>
        </mc:Fallback>
      </mc:AlternateContent>
    </p:spTree>
    <p:extLst>
      <p:ext uri="{BB962C8B-B14F-4D97-AF65-F5344CB8AC3E}">
        <p14:creationId xmlns:p14="http://schemas.microsoft.com/office/powerpoint/2010/main" val="140462153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95536" y="404664"/>
            <a:ext cx="8280920" cy="707886"/>
          </a:xfrm>
          <a:prstGeom prst="rect">
            <a:avLst/>
          </a:prstGeom>
        </p:spPr>
        <p:txBody>
          <a:bodyPr wrap="square">
            <a:spAutoFit/>
          </a:bodyPr>
          <a:lstStyle/>
          <a:p>
            <a:pPr lvl="0" algn="ctr"/>
            <a:r>
              <a:rPr lang="ru-RU" sz="4000" b="1" dirty="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Площадь геометрических фигур</a:t>
            </a:r>
            <a:endParaRPr lang="ru-RU" sz="4000" dirty="0">
              <a:solidFill>
                <a:prstClr val="black"/>
              </a:solidFill>
            </a:endParaRPr>
          </a:p>
        </p:txBody>
      </p:sp>
      <p:sp>
        <p:nvSpPr>
          <p:cNvPr id="4" name="TextBox 3"/>
          <p:cNvSpPr txBox="1"/>
          <p:nvPr/>
        </p:nvSpPr>
        <p:spPr>
          <a:xfrm>
            <a:off x="467544" y="1340768"/>
            <a:ext cx="4297330" cy="461665"/>
          </a:xfrm>
          <a:prstGeom prst="rect">
            <a:avLst/>
          </a:prstGeom>
          <a:noFill/>
        </p:spPr>
        <p:txBody>
          <a:bodyPr wrap="none" rtlCol="0">
            <a:spAutoFit/>
          </a:bodyPr>
          <a:lstStyle/>
          <a:p>
            <a:r>
              <a:rPr lang="ru-RU" sz="2400" dirty="0" smtClean="0">
                <a:solidFill>
                  <a:srgbClr val="C00000"/>
                </a:solidFill>
                <a:latin typeface="Times New Roman" panose="02020603050405020304" pitchFamily="18" charset="0"/>
                <a:cs typeface="Times New Roman" panose="02020603050405020304" pitchFamily="18" charset="0"/>
              </a:rPr>
              <a:t>6. Прямоугольный треугольник</a:t>
            </a:r>
            <a:endParaRPr lang="ru-RU" sz="2400" dirty="0">
              <a:solidFill>
                <a:srgbClr val="C00000"/>
              </a:solidFill>
              <a:latin typeface="Times New Roman" panose="02020603050405020304" pitchFamily="18" charset="0"/>
              <a:cs typeface="Times New Roman" panose="02020603050405020304" pitchFamily="18" charset="0"/>
            </a:endParaRPr>
          </a:p>
        </p:txBody>
      </p:sp>
      <p:pic>
        <p:nvPicPr>
          <p:cNvPr id="4098" name="Picture 2" descr="Площадь прямоугольного треугольника по катета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771" y="1811311"/>
            <a:ext cx="1718460" cy="17184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p:cNvSpPr txBox="1"/>
              <p:nvPr/>
            </p:nvSpPr>
            <p:spPr>
              <a:xfrm>
                <a:off x="4355976" y="2363598"/>
                <a:ext cx="1143583" cy="613886"/>
              </a:xfrm>
              <a:prstGeom prst="rect">
                <a:avLst/>
              </a:prstGeom>
              <a:noFill/>
              <a:ln w="28575">
                <a:solidFill>
                  <a:srgbClr val="92D050"/>
                </a:solidFill>
              </a:ln>
            </p:spPr>
            <p:txBody>
              <a:bodyPr wrap="none" rtlCol="0">
                <a:spAutoFit/>
              </a:bodyPr>
              <a:lstStyle/>
              <a:p>
                <a:r>
                  <a:rPr lang="en-US" sz="2400" dirty="0" smtClean="0">
                    <a:solidFill>
                      <a:schemeClr val="accent1">
                        <a:lumMod val="75000"/>
                      </a:schemeClr>
                    </a:solidFill>
                  </a:rPr>
                  <a:t>S = </a:t>
                </a:r>
                <a14:m>
                  <m:oMath xmlns:m="http://schemas.openxmlformats.org/officeDocument/2006/math">
                    <m:f>
                      <m:fPr>
                        <m:ctrlPr>
                          <a:rPr lang="en-US" sz="2400" i="1" smtClean="0">
                            <a:solidFill>
                              <a:schemeClr val="accent1">
                                <a:lumMod val="75000"/>
                              </a:schemeClr>
                            </a:solidFill>
                            <a:latin typeface="Cambria Math" panose="02040503050406030204" pitchFamily="18" charset="0"/>
                          </a:rPr>
                        </m:ctrlPr>
                      </m:fPr>
                      <m:num>
                        <m:r>
                          <a:rPr lang="en-US" sz="2400" b="0" i="1" smtClean="0">
                            <a:solidFill>
                              <a:schemeClr val="accent1">
                                <a:lumMod val="75000"/>
                              </a:schemeClr>
                            </a:solidFill>
                            <a:latin typeface="Cambria Math"/>
                          </a:rPr>
                          <m:t>1</m:t>
                        </m:r>
                      </m:num>
                      <m:den>
                        <m:r>
                          <a:rPr lang="en-US" sz="2400" b="0" i="1" smtClean="0">
                            <a:solidFill>
                              <a:schemeClr val="accent1">
                                <a:lumMod val="75000"/>
                              </a:schemeClr>
                            </a:solidFill>
                            <a:latin typeface="Cambria Math"/>
                          </a:rPr>
                          <m:t>2</m:t>
                        </m:r>
                      </m:den>
                    </m:f>
                    <m:r>
                      <a:rPr lang="en-US" sz="2400" b="0" i="1" smtClean="0">
                        <a:solidFill>
                          <a:schemeClr val="accent1">
                            <a:lumMod val="75000"/>
                          </a:schemeClr>
                        </a:solidFill>
                        <a:latin typeface="Cambria Math"/>
                      </a:rPr>
                      <m:t>𝑎𝑏</m:t>
                    </m:r>
                  </m:oMath>
                </a14:m>
                <a:endParaRPr lang="ru-RU" sz="2400" dirty="0">
                  <a:solidFill>
                    <a:schemeClr val="accent1">
                      <a:lumMod val="75000"/>
                    </a:schemeClr>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355976" y="2363598"/>
                <a:ext cx="1143583" cy="613886"/>
              </a:xfrm>
              <a:prstGeom prst="rect">
                <a:avLst/>
              </a:prstGeom>
              <a:blipFill rotWithShape="1">
                <a:blip r:embed="rId4"/>
                <a:stretch>
                  <a:fillRect l="-7292" b="-7619"/>
                </a:stretch>
              </a:blipFill>
              <a:ln w="28575">
                <a:solidFill>
                  <a:srgbClr val="92D050"/>
                </a:solidFill>
              </a:ln>
            </p:spPr>
            <p:txBody>
              <a:bodyPr/>
              <a:lstStyle/>
              <a:p>
                <a:r>
                  <a:rPr lang="ru-RU">
                    <a:noFill/>
                  </a:rPr>
                  <a:t> </a:t>
                </a:r>
              </a:p>
            </p:txBody>
          </p:sp>
        </mc:Fallback>
      </mc:AlternateContent>
      <p:sp>
        <p:nvSpPr>
          <p:cNvPr id="6" name="TextBox 5"/>
          <p:cNvSpPr txBox="1"/>
          <p:nvPr/>
        </p:nvSpPr>
        <p:spPr>
          <a:xfrm>
            <a:off x="442872" y="3860310"/>
            <a:ext cx="4394473" cy="461665"/>
          </a:xfrm>
          <a:prstGeom prst="rect">
            <a:avLst/>
          </a:prstGeom>
          <a:noFill/>
        </p:spPr>
        <p:txBody>
          <a:bodyPr wrap="none" rtlCol="0">
            <a:spAutoFit/>
          </a:bodyPr>
          <a:lstStyle/>
          <a:p>
            <a:r>
              <a:rPr lang="ru-RU" sz="2400" dirty="0" smtClean="0">
                <a:solidFill>
                  <a:srgbClr val="C00000"/>
                </a:solidFill>
                <a:latin typeface="Times New Roman" panose="02020603050405020304" pitchFamily="18" charset="0"/>
                <a:cs typeface="Times New Roman" panose="02020603050405020304" pitchFamily="18" charset="0"/>
              </a:rPr>
              <a:t>7. Равнобедренный треугольник</a:t>
            </a:r>
            <a:endParaRPr lang="ru-RU" sz="2400" dirty="0">
              <a:solidFill>
                <a:srgbClr val="C00000"/>
              </a:solidFill>
              <a:latin typeface="Times New Roman" panose="02020603050405020304" pitchFamily="18" charset="0"/>
              <a:cs typeface="Times New Roman" panose="02020603050405020304" pitchFamily="18" charset="0"/>
            </a:endParaRPr>
          </a:p>
        </p:txBody>
      </p:sp>
      <p:pic>
        <p:nvPicPr>
          <p:cNvPr id="4100" name="Picture 4" descr="вычислить площадь равнобедренного треугольника"/>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3694" y="4360999"/>
            <a:ext cx="1791799" cy="179179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Прямоугольник 6"/>
              <p:cNvSpPr/>
              <p:nvPr/>
            </p:nvSpPr>
            <p:spPr>
              <a:xfrm>
                <a:off x="3916289" y="4682548"/>
                <a:ext cx="2534476" cy="1143839"/>
              </a:xfrm>
              <a:prstGeom prst="rect">
                <a:avLst/>
              </a:prstGeom>
              <a:ln w="28575">
                <a:solidFill>
                  <a:srgbClr val="92D050"/>
                </a:solidFill>
              </a:ln>
            </p:spPr>
            <p:txBody>
              <a:bodyPr wrap="none">
                <a:spAutoFit/>
              </a:bodyPr>
              <a:lstStyle/>
              <a:p>
                <a:pPr marL="342900" lvl="0" indent="-342900">
                  <a:buFont typeface="Arial" panose="020B0604020202020204" pitchFamily="34" charset="0"/>
                  <a:buChar char="•"/>
                </a:pPr>
                <a:r>
                  <a:rPr lang="en-US" sz="2400" dirty="0" smtClean="0">
                    <a:solidFill>
                      <a:schemeClr val="accent1">
                        <a:lumMod val="75000"/>
                      </a:schemeClr>
                    </a:solidFill>
                  </a:rPr>
                  <a:t>S = </a:t>
                </a:r>
                <a14:m>
                  <m:oMath xmlns:m="http://schemas.openxmlformats.org/officeDocument/2006/math">
                    <m:f>
                      <m:fPr>
                        <m:ctrlPr>
                          <a:rPr lang="en-US" sz="2400" i="1">
                            <a:solidFill>
                              <a:schemeClr val="accent1">
                                <a:lumMod val="75000"/>
                              </a:schemeClr>
                            </a:solidFill>
                            <a:latin typeface="Cambria Math" panose="02040503050406030204" pitchFamily="18" charset="0"/>
                          </a:rPr>
                        </m:ctrlPr>
                      </m:fPr>
                      <m:num>
                        <m:r>
                          <a:rPr lang="en-US" sz="2400" i="1">
                            <a:solidFill>
                              <a:schemeClr val="accent1">
                                <a:lumMod val="75000"/>
                              </a:schemeClr>
                            </a:solidFill>
                            <a:latin typeface="Cambria Math"/>
                          </a:rPr>
                          <m:t>1</m:t>
                        </m:r>
                      </m:num>
                      <m:den>
                        <m:r>
                          <a:rPr lang="en-US" sz="2400" i="1">
                            <a:solidFill>
                              <a:schemeClr val="accent1">
                                <a:lumMod val="75000"/>
                              </a:schemeClr>
                            </a:solidFill>
                            <a:latin typeface="Cambria Math"/>
                          </a:rPr>
                          <m:t>2</m:t>
                        </m:r>
                      </m:den>
                    </m:f>
                    <m:r>
                      <a:rPr lang="en-US" sz="2400" i="1">
                        <a:solidFill>
                          <a:schemeClr val="accent1">
                            <a:lumMod val="75000"/>
                          </a:schemeClr>
                        </a:solidFill>
                        <a:latin typeface="Cambria Math"/>
                      </a:rPr>
                      <m:t>𝑏</m:t>
                    </m:r>
                    <m:r>
                      <a:rPr lang="en-US" sz="2400" b="0" i="1" smtClean="0">
                        <a:solidFill>
                          <a:schemeClr val="accent1">
                            <a:lumMod val="75000"/>
                          </a:schemeClr>
                        </a:solidFill>
                        <a:latin typeface="Cambria Math"/>
                      </a:rPr>
                      <m:t>h</m:t>
                    </m:r>
                  </m:oMath>
                </a14:m>
                <a:endParaRPr lang="en-US" sz="2400" b="0" dirty="0" smtClean="0">
                  <a:solidFill>
                    <a:schemeClr val="accent1">
                      <a:lumMod val="75000"/>
                    </a:schemeClr>
                  </a:solidFill>
                </a:endParaRPr>
              </a:p>
              <a:p>
                <a:pPr marL="342900" indent="-342900">
                  <a:buFont typeface="Arial" panose="020B0604020202020204" pitchFamily="34" charset="0"/>
                  <a:buChar char="•"/>
                </a:pPr>
                <a:r>
                  <a:rPr lang="en-US" sz="2400" dirty="0">
                    <a:solidFill>
                      <a:schemeClr val="accent1">
                        <a:lumMod val="75000"/>
                      </a:schemeClr>
                    </a:solidFill>
                  </a:rPr>
                  <a:t>S </a:t>
                </a:r>
                <a:r>
                  <a:rPr lang="en-US" sz="2400" dirty="0" smtClean="0">
                    <a:solidFill>
                      <a:schemeClr val="accent1">
                        <a:lumMod val="75000"/>
                      </a:schemeClr>
                    </a:solidFill>
                  </a:rPr>
                  <a:t>= </a:t>
                </a:r>
                <a14:m>
                  <m:oMath xmlns:m="http://schemas.openxmlformats.org/officeDocument/2006/math">
                    <m:f>
                      <m:fPr>
                        <m:ctrlPr>
                          <a:rPr lang="en-US" sz="2400" i="1" smtClean="0">
                            <a:solidFill>
                              <a:schemeClr val="accent1">
                                <a:lumMod val="75000"/>
                              </a:schemeClr>
                            </a:solidFill>
                            <a:latin typeface="Cambria Math" panose="02040503050406030204" pitchFamily="18" charset="0"/>
                          </a:rPr>
                        </m:ctrlPr>
                      </m:fPr>
                      <m:num>
                        <m:r>
                          <a:rPr lang="en-US" sz="2400" b="0" i="1" smtClean="0">
                            <a:solidFill>
                              <a:schemeClr val="accent1">
                                <a:lumMod val="75000"/>
                              </a:schemeClr>
                            </a:solidFill>
                            <a:latin typeface="Cambria Math"/>
                          </a:rPr>
                          <m:t>𝑏</m:t>
                        </m:r>
                      </m:num>
                      <m:den>
                        <m:r>
                          <a:rPr lang="en-US" sz="2400" b="0" i="1" smtClean="0">
                            <a:solidFill>
                              <a:schemeClr val="accent1">
                                <a:lumMod val="75000"/>
                              </a:schemeClr>
                            </a:solidFill>
                            <a:latin typeface="Cambria Math"/>
                          </a:rPr>
                          <m:t>4</m:t>
                        </m:r>
                      </m:den>
                    </m:f>
                    <m:rad>
                      <m:radPr>
                        <m:degHide m:val="on"/>
                        <m:ctrlPr>
                          <a:rPr lang="en-US" sz="2400" i="1" smtClean="0">
                            <a:solidFill>
                              <a:schemeClr val="accent1">
                                <a:lumMod val="75000"/>
                              </a:schemeClr>
                            </a:solidFill>
                            <a:latin typeface="Cambria Math" panose="02040503050406030204" pitchFamily="18" charset="0"/>
                          </a:rPr>
                        </m:ctrlPr>
                      </m:radPr>
                      <m:deg/>
                      <m:e>
                        <m:r>
                          <a:rPr lang="en-US" sz="2400" b="0" i="1" smtClean="0">
                            <a:solidFill>
                              <a:schemeClr val="accent1">
                                <a:lumMod val="75000"/>
                              </a:schemeClr>
                            </a:solidFill>
                            <a:latin typeface="Cambria Math"/>
                          </a:rPr>
                          <m:t>4</m:t>
                        </m:r>
                        <m:sSup>
                          <m:sSupPr>
                            <m:ctrlPr>
                              <a:rPr lang="en-US" sz="2400" b="0" i="1" smtClean="0">
                                <a:solidFill>
                                  <a:schemeClr val="accent1">
                                    <a:lumMod val="75000"/>
                                  </a:schemeClr>
                                </a:solidFill>
                                <a:latin typeface="Cambria Math" panose="02040503050406030204" pitchFamily="18" charset="0"/>
                              </a:rPr>
                            </m:ctrlPr>
                          </m:sSupPr>
                          <m:e>
                            <m:r>
                              <a:rPr lang="en-US" sz="2400" b="0" i="1" smtClean="0">
                                <a:solidFill>
                                  <a:schemeClr val="accent1">
                                    <a:lumMod val="75000"/>
                                  </a:schemeClr>
                                </a:solidFill>
                                <a:latin typeface="Cambria Math"/>
                              </a:rPr>
                              <m:t>𝑎</m:t>
                            </m:r>
                          </m:e>
                          <m:sup>
                            <m:r>
                              <a:rPr lang="en-US" sz="2400" b="0" i="1" smtClean="0">
                                <a:solidFill>
                                  <a:schemeClr val="accent1">
                                    <a:lumMod val="75000"/>
                                  </a:schemeClr>
                                </a:solidFill>
                                <a:latin typeface="Cambria Math"/>
                              </a:rPr>
                              <m:t>2</m:t>
                            </m:r>
                          </m:sup>
                        </m:sSup>
                        <m:r>
                          <a:rPr lang="en-US" sz="2400" b="0" i="1" smtClean="0">
                            <a:solidFill>
                              <a:schemeClr val="accent1">
                                <a:lumMod val="75000"/>
                              </a:schemeClr>
                            </a:solidFill>
                            <a:latin typeface="Cambria Math"/>
                          </a:rPr>
                          <m:t>−</m:t>
                        </m:r>
                        <m:sSup>
                          <m:sSupPr>
                            <m:ctrlPr>
                              <a:rPr lang="en-US" sz="2400" b="0" i="1" smtClean="0">
                                <a:solidFill>
                                  <a:schemeClr val="accent1">
                                    <a:lumMod val="75000"/>
                                  </a:schemeClr>
                                </a:solidFill>
                                <a:latin typeface="Cambria Math" panose="02040503050406030204" pitchFamily="18" charset="0"/>
                              </a:rPr>
                            </m:ctrlPr>
                          </m:sSupPr>
                          <m:e>
                            <m:r>
                              <a:rPr lang="en-US" sz="2400" b="0" i="1" smtClean="0">
                                <a:solidFill>
                                  <a:schemeClr val="accent1">
                                    <a:lumMod val="75000"/>
                                  </a:schemeClr>
                                </a:solidFill>
                                <a:latin typeface="Cambria Math"/>
                              </a:rPr>
                              <m:t>𝑏</m:t>
                            </m:r>
                          </m:e>
                          <m:sup>
                            <m:r>
                              <a:rPr lang="en-US" sz="2400" b="0" i="1" smtClean="0">
                                <a:solidFill>
                                  <a:schemeClr val="accent1">
                                    <a:lumMod val="75000"/>
                                  </a:schemeClr>
                                </a:solidFill>
                                <a:latin typeface="Cambria Math"/>
                              </a:rPr>
                              <m:t>2</m:t>
                            </m:r>
                          </m:sup>
                        </m:sSup>
                      </m:e>
                    </m:rad>
                  </m:oMath>
                </a14:m>
                <a:endParaRPr lang="ru-RU" sz="2400" dirty="0">
                  <a:solidFill>
                    <a:schemeClr val="tx2">
                      <a:lumMod val="75000"/>
                    </a:schemeClr>
                  </a:solidFill>
                </a:endParaRPr>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3916289" y="4682548"/>
                <a:ext cx="2534476" cy="1143839"/>
              </a:xfrm>
              <a:prstGeom prst="rect">
                <a:avLst/>
              </a:prstGeom>
              <a:blipFill rotWithShape="1">
                <a:blip r:embed="rId6"/>
                <a:stretch>
                  <a:fillRect l="-2613" b="-3109"/>
                </a:stretch>
              </a:blipFill>
              <a:ln w="28575">
                <a:solidFill>
                  <a:srgbClr val="92D050"/>
                </a:solidFill>
              </a:ln>
            </p:spPr>
            <p:txBody>
              <a:bodyPr/>
              <a:lstStyle/>
              <a:p>
                <a:r>
                  <a:rPr lang="ru-RU">
                    <a:noFill/>
                  </a:rPr>
                  <a:t> </a:t>
                </a:r>
              </a:p>
            </p:txBody>
          </p:sp>
        </mc:Fallback>
      </mc:AlternateContent>
    </p:spTree>
    <p:extLst>
      <p:ext uri="{BB962C8B-B14F-4D97-AF65-F5344CB8AC3E}">
        <p14:creationId xmlns:p14="http://schemas.microsoft.com/office/powerpoint/2010/main" val="293812305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95536" y="404664"/>
            <a:ext cx="8280920" cy="707886"/>
          </a:xfrm>
          <a:prstGeom prst="rect">
            <a:avLst/>
          </a:prstGeom>
        </p:spPr>
        <p:txBody>
          <a:bodyPr wrap="square">
            <a:spAutoFit/>
          </a:bodyPr>
          <a:lstStyle/>
          <a:p>
            <a:pPr lvl="0" algn="ctr"/>
            <a:r>
              <a:rPr lang="ru-RU" sz="4000" b="1" dirty="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Площадь геометрических фигур</a:t>
            </a:r>
            <a:endParaRPr lang="ru-RU" sz="4000" dirty="0">
              <a:solidFill>
                <a:prstClr val="black"/>
              </a:solidFill>
            </a:endParaRPr>
          </a:p>
        </p:txBody>
      </p:sp>
      <p:sp>
        <p:nvSpPr>
          <p:cNvPr id="4" name="TextBox 3"/>
          <p:cNvSpPr txBox="1"/>
          <p:nvPr/>
        </p:nvSpPr>
        <p:spPr>
          <a:xfrm>
            <a:off x="467544" y="1362904"/>
            <a:ext cx="2704074" cy="461665"/>
          </a:xfrm>
          <a:prstGeom prst="rect">
            <a:avLst/>
          </a:prstGeom>
          <a:noFill/>
        </p:spPr>
        <p:txBody>
          <a:bodyPr wrap="none" rtlCol="0">
            <a:spAutoFit/>
          </a:bodyPr>
          <a:lstStyle/>
          <a:p>
            <a:r>
              <a:rPr lang="en-US" sz="2400" dirty="0" smtClean="0">
                <a:solidFill>
                  <a:srgbClr val="C00000"/>
                </a:solidFill>
                <a:latin typeface="Times New Roman" panose="02020603050405020304" pitchFamily="18" charset="0"/>
                <a:cs typeface="Times New Roman" panose="02020603050405020304" pitchFamily="18" charset="0"/>
              </a:rPr>
              <a:t>8. </a:t>
            </a:r>
            <a:r>
              <a:rPr lang="ru-RU" sz="2400" dirty="0" smtClean="0">
                <a:solidFill>
                  <a:srgbClr val="C00000"/>
                </a:solidFill>
                <a:latin typeface="Times New Roman" panose="02020603050405020304" pitchFamily="18" charset="0"/>
                <a:cs typeface="Times New Roman" panose="02020603050405020304" pitchFamily="18" charset="0"/>
              </a:rPr>
              <a:t>Параллелограмм</a:t>
            </a:r>
            <a:endParaRPr lang="ru-RU" sz="2400" dirty="0">
              <a:solidFill>
                <a:srgbClr val="C00000"/>
              </a:solidFill>
              <a:latin typeface="Times New Roman" panose="02020603050405020304" pitchFamily="18" charset="0"/>
              <a:cs typeface="Times New Roman" panose="02020603050405020304" pitchFamily="18" charset="0"/>
            </a:endParaRPr>
          </a:p>
        </p:txBody>
      </p:sp>
      <p:pic>
        <p:nvPicPr>
          <p:cNvPr id="5122" name="Picture 2" descr="Формулы параллелограмм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700808"/>
            <a:ext cx="1960314" cy="190939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p:cNvSpPr txBox="1"/>
              <p:nvPr/>
            </p:nvSpPr>
            <p:spPr>
              <a:xfrm>
                <a:off x="2987824" y="2470840"/>
                <a:ext cx="1774012" cy="461665"/>
              </a:xfrm>
              <a:prstGeom prst="rect">
                <a:avLst/>
              </a:prstGeom>
              <a:noFill/>
              <a:ln w="28575">
                <a:solidFill>
                  <a:srgbClr val="92D050"/>
                </a:solidFill>
              </a:ln>
            </p:spPr>
            <p:txBody>
              <a:bodyPr wrap="none" rtlCol="0">
                <a:spAutoFit/>
              </a:bodyPr>
              <a:lstStyle/>
              <a:p>
                <a:r>
                  <a:rPr lang="en-US" sz="2400" dirty="0" smtClean="0">
                    <a:solidFill>
                      <a:schemeClr val="accent1">
                        <a:lumMod val="75000"/>
                      </a:schemeClr>
                    </a:solidFill>
                  </a:rPr>
                  <a:t>S = ab </a:t>
                </a:r>
                <a14:m>
                  <m:oMath xmlns:m="http://schemas.openxmlformats.org/officeDocument/2006/math">
                    <m:r>
                      <a:rPr lang="en-US" sz="2400" i="1" smtClean="0">
                        <a:solidFill>
                          <a:schemeClr val="accent1">
                            <a:lumMod val="75000"/>
                          </a:schemeClr>
                        </a:solidFill>
                        <a:latin typeface="Cambria Math"/>
                        <a:ea typeface="Cambria Math"/>
                      </a:rPr>
                      <m:t>∙</m:t>
                    </m:r>
                    <m:func>
                      <m:funcPr>
                        <m:ctrlPr>
                          <a:rPr lang="en-US" sz="2400" b="0" i="1" smtClean="0">
                            <a:solidFill>
                              <a:schemeClr val="accent1">
                                <a:lumMod val="75000"/>
                              </a:schemeClr>
                            </a:solidFill>
                            <a:latin typeface="Cambria Math" panose="02040503050406030204" pitchFamily="18" charset="0"/>
                            <a:ea typeface="Cambria Math"/>
                          </a:rPr>
                        </m:ctrlPr>
                      </m:funcPr>
                      <m:fName>
                        <m:r>
                          <m:rPr>
                            <m:sty m:val="p"/>
                          </m:rPr>
                          <a:rPr lang="en-US" sz="2400" b="0" i="0" smtClean="0">
                            <a:solidFill>
                              <a:schemeClr val="accent1">
                                <a:lumMod val="75000"/>
                              </a:schemeClr>
                            </a:solidFill>
                            <a:latin typeface="Cambria Math"/>
                            <a:ea typeface="Cambria Math"/>
                          </a:rPr>
                          <m:t>sin</m:t>
                        </m:r>
                      </m:fName>
                      <m:e>
                        <m:r>
                          <a:rPr lang="en-US" sz="2400" b="0" i="1" smtClean="0">
                            <a:solidFill>
                              <a:schemeClr val="accent1">
                                <a:lumMod val="75000"/>
                              </a:schemeClr>
                            </a:solidFill>
                            <a:latin typeface="Cambria Math"/>
                            <a:ea typeface="Cambria Math"/>
                          </a:rPr>
                          <m:t>𝛼</m:t>
                        </m:r>
                      </m:e>
                    </m:func>
                  </m:oMath>
                </a14:m>
                <a:endParaRPr lang="ru-RU" sz="2400" dirty="0">
                  <a:solidFill>
                    <a:schemeClr val="accent1">
                      <a:lumMod val="75000"/>
                    </a:schemeClr>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987824" y="2470840"/>
                <a:ext cx="1774012" cy="461665"/>
              </a:xfrm>
              <a:prstGeom prst="rect">
                <a:avLst/>
              </a:prstGeom>
              <a:blipFill rotWithShape="1">
                <a:blip r:embed="rId4"/>
                <a:stretch>
                  <a:fillRect l="-4392" t="-7407" b="-23457"/>
                </a:stretch>
              </a:blipFill>
              <a:ln w="28575">
                <a:solidFill>
                  <a:srgbClr val="92D050"/>
                </a:solidFill>
              </a:ln>
            </p:spPr>
            <p:txBody>
              <a:bodyPr/>
              <a:lstStyle/>
              <a:p>
                <a:r>
                  <a:rPr lang="ru-RU">
                    <a:noFill/>
                  </a:rPr>
                  <a:t> </a:t>
                </a:r>
              </a:p>
            </p:txBody>
          </p:sp>
        </mc:Fallback>
      </mc:AlternateContent>
      <p:pic>
        <p:nvPicPr>
          <p:cNvPr id="5124" name="Picture 4" descr="Формулы параллелограмма"/>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976" y="4005064"/>
            <a:ext cx="1898898" cy="18495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a:off x="3171618" y="4699019"/>
                <a:ext cx="1419235" cy="461665"/>
              </a:xfrm>
              <a:prstGeom prst="rect">
                <a:avLst/>
              </a:prstGeom>
              <a:noFill/>
              <a:ln w="28575">
                <a:solidFill>
                  <a:srgbClr val="92D050"/>
                </a:solidFill>
              </a:ln>
            </p:spPr>
            <p:txBody>
              <a:bodyPr wrap="none" rtlCol="0">
                <a:spAutoFit/>
              </a:bodyPr>
              <a:lstStyle/>
              <a:p>
                <a:r>
                  <a:rPr lang="en-US" sz="2400" dirty="0" smtClean="0">
                    <a:solidFill>
                      <a:schemeClr val="accent1">
                        <a:lumMod val="75000"/>
                      </a:schemeClr>
                    </a:solidFill>
                  </a:rPr>
                  <a:t>S = b </a:t>
                </a:r>
                <a14:m>
                  <m:oMath xmlns:m="http://schemas.openxmlformats.org/officeDocument/2006/math">
                    <m:r>
                      <a:rPr lang="en-US" sz="2400" i="1" smtClean="0">
                        <a:solidFill>
                          <a:schemeClr val="accent1">
                            <a:lumMod val="75000"/>
                          </a:schemeClr>
                        </a:solidFill>
                        <a:latin typeface="Cambria Math"/>
                        <a:ea typeface="Cambria Math"/>
                      </a:rPr>
                      <m:t>∙</m:t>
                    </m:r>
                    <m:r>
                      <a:rPr lang="en-US" sz="2400" b="0" i="1" smtClean="0">
                        <a:solidFill>
                          <a:schemeClr val="accent1">
                            <a:lumMod val="75000"/>
                          </a:schemeClr>
                        </a:solidFill>
                        <a:latin typeface="Cambria Math"/>
                        <a:ea typeface="Cambria Math"/>
                      </a:rPr>
                      <m:t> </m:t>
                    </m:r>
                    <m:sSub>
                      <m:sSubPr>
                        <m:ctrlPr>
                          <a:rPr lang="en-US" sz="2400" b="0" i="1" smtClean="0">
                            <a:solidFill>
                              <a:schemeClr val="accent1">
                                <a:lumMod val="75000"/>
                              </a:schemeClr>
                            </a:solidFill>
                            <a:latin typeface="Cambria Math" panose="02040503050406030204" pitchFamily="18" charset="0"/>
                            <a:ea typeface="Cambria Math"/>
                          </a:rPr>
                        </m:ctrlPr>
                      </m:sSubPr>
                      <m:e>
                        <m:r>
                          <a:rPr lang="en-US" sz="2400" b="0" i="1" smtClean="0">
                            <a:solidFill>
                              <a:schemeClr val="accent1">
                                <a:lumMod val="75000"/>
                              </a:schemeClr>
                            </a:solidFill>
                            <a:latin typeface="Cambria Math"/>
                            <a:ea typeface="Cambria Math"/>
                          </a:rPr>
                          <m:t>𝐻</m:t>
                        </m:r>
                      </m:e>
                      <m:sub>
                        <m:r>
                          <a:rPr lang="en-US" sz="2400" b="0" i="1" smtClean="0">
                            <a:solidFill>
                              <a:schemeClr val="accent1">
                                <a:lumMod val="75000"/>
                              </a:schemeClr>
                            </a:solidFill>
                            <a:latin typeface="Cambria Math"/>
                            <a:ea typeface="Cambria Math"/>
                          </a:rPr>
                          <m:t>𝑏</m:t>
                        </m:r>
                      </m:sub>
                    </m:sSub>
                  </m:oMath>
                </a14:m>
                <a:endParaRPr lang="ru-RU" sz="2400" dirty="0">
                  <a:solidFill>
                    <a:schemeClr val="accent1">
                      <a:lumMod val="75000"/>
                    </a:schemeClr>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171618" y="4699019"/>
                <a:ext cx="1419235" cy="461665"/>
              </a:xfrm>
              <a:prstGeom prst="rect">
                <a:avLst/>
              </a:prstGeom>
              <a:blipFill rotWithShape="1">
                <a:blip r:embed="rId6"/>
                <a:stretch>
                  <a:fillRect l="-5462" t="-7407" b="-23457"/>
                </a:stretch>
              </a:blipFill>
              <a:ln w="28575">
                <a:solidFill>
                  <a:srgbClr val="92D050"/>
                </a:solidFill>
              </a:ln>
            </p:spPr>
            <p:txBody>
              <a:bodyPr/>
              <a:lstStyle/>
              <a:p>
                <a:r>
                  <a:rPr lang="ru-RU">
                    <a:noFill/>
                  </a:rPr>
                  <a:t> </a:t>
                </a:r>
              </a:p>
            </p:txBody>
          </p:sp>
        </mc:Fallback>
      </mc:AlternateContent>
      <p:pic>
        <p:nvPicPr>
          <p:cNvPr id="5126" name="Picture 6" descr="Формулы параллелограмма"/>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0152" y="1776884"/>
            <a:ext cx="2287598" cy="222818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p:cNvSpPr txBox="1"/>
              <p:nvPr/>
            </p:nvSpPr>
            <p:spPr>
              <a:xfrm>
                <a:off x="6027219" y="3861048"/>
                <a:ext cx="2113464" cy="613886"/>
              </a:xfrm>
              <a:prstGeom prst="rect">
                <a:avLst/>
              </a:prstGeom>
              <a:noFill/>
              <a:ln w="28575">
                <a:solidFill>
                  <a:srgbClr val="92D050"/>
                </a:solidFill>
              </a:ln>
            </p:spPr>
            <p:txBody>
              <a:bodyPr wrap="none" rtlCol="0">
                <a:spAutoFit/>
              </a:bodyPr>
              <a:lstStyle/>
              <a:p>
                <a:r>
                  <a:rPr lang="en-US" sz="2400" dirty="0" smtClean="0">
                    <a:solidFill>
                      <a:schemeClr val="accent1">
                        <a:lumMod val="75000"/>
                      </a:schemeClr>
                    </a:solidFill>
                  </a:rPr>
                  <a:t>S = </a:t>
                </a:r>
                <a14:m>
                  <m:oMath xmlns:m="http://schemas.openxmlformats.org/officeDocument/2006/math">
                    <m:f>
                      <m:fPr>
                        <m:ctrlPr>
                          <a:rPr lang="en-US" sz="2400" i="1" smtClean="0">
                            <a:solidFill>
                              <a:schemeClr val="accent1">
                                <a:lumMod val="75000"/>
                              </a:schemeClr>
                            </a:solidFill>
                            <a:latin typeface="Cambria Math" panose="02040503050406030204" pitchFamily="18" charset="0"/>
                          </a:rPr>
                        </m:ctrlPr>
                      </m:fPr>
                      <m:num>
                        <m:r>
                          <a:rPr lang="en-US" sz="2400" b="0" i="1" smtClean="0">
                            <a:solidFill>
                              <a:schemeClr val="accent1">
                                <a:lumMod val="75000"/>
                              </a:schemeClr>
                            </a:solidFill>
                            <a:latin typeface="Cambria Math"/>
                          </a:rPr>
                          <m:t>1</m:t>
                        </m:r>
                      </m:num>
                      <m:den>
                        <m:r>
                          <a:rPr lang="en-US" sz="2400" b="0" i="1" smtClean="0">
                            <a:solidFill>
                              <a:schemeClr val="accent1">
                                <a:lumMod val="75000"/>
                              </a:schemeClr>
                            </a:solidFill>
                            <a:latin typeface="Cambria Math"/>
                          </a:rPr>
                          <m:t>2</m:t>
                        </m:r>
                      </m:den>
                    </m:f>
                    <m:r>
                      <a:rPr lang="en-US" sz="2400" b="0" i="1" smtClean="0">
                        <a:solidFill>
                          <a:schemeClr val="accent1">
                            <a:lumMod val="75000"/>
                          </a:schemeClr>
                        </a:solidFill>
                        <a:latin typeface="Cambria Math"/>
                      </a:rPr>
                      <m:t>𝐷𝑑</m:t>
                    </m:r>
                    <m:r>
                      <a:rPr lang="en-US" sz="2400" b="0" i="1" smtClean="0">
                        <a:solidFill>
                          <a:schemeClr val="accent1">
                            <a:lumMod val="75000"/>
                          </a:schemeClr>
                        </a:solidFill>
                        <a:latin typeface="Cambria Math"/>
                      </a:rPr>
                      <m:t> ∙</m:t>
                    </m:r>
                    <m:func>
                      <m:funcPr>
                        <m:ctrlPr>
                          <a:rPr lang="en-US" sz="2400" b="0" i="1" smtClean="0">
                            <a:solidFill>
                              <a:schemeClr val="accent1">
                                <a:lumMod val="75000"/>
                              </a:schemeClr>
                            </a:solidFill>
                            <a:latin typeface="Cambria Math" panose="02040503050406030204" pitchFamily="18" charset="0"/>
                            <a:ea typeface="Cambria Math"/>
                          </a:rPr>
                        </m:ctrlPr>
                      </m:funcPr>
                      <m:fName>
                        <m:r>
                          <m:rPr>
                            <m:sty m:val="p"/>
                          </m:rPr>
                          <a:rPr lang="en-US" sz="2400" b="0" i="0" smtClean="0">
                            <a:solidFill>
                              <a:schemeClr val="accent1">
                                <a:lumMod val="75000"/>
                              </a:schemeClr>
                            </a:solidFill>
                            <a:latin typeface="Cambria Math"/>
                            <a:ea typeface="Cambria Math"/>
                          </a:rPr>
                          <m:t>sin</m:t>
                        </m:r>
                      </m:fName>
                      <m:e>
                        <m:r>
                          <a:rPr lang="en-US" sz="2400" b="0" i="1" smtClean="0">
                            <a:solidFill>
                              <a:schemeClr val="accent1">
                                <a:lumMod val="75000"/>
                              </a:schemeClr>
                            </a:solidFill>
                            <a:latin typeface="Cambria Math"/>
                            <a:ea typeface="Cambria Math"/>
                          </a:rPr>
                          <m:t>𝛼</m:t>
                        </m:r>
                      </m:e>
                    </m:func>
                  </m:oMath>
                </a14:m>
                <a:endParaRPr lang="ru-RU" dirty="0">
                  <a:solidFill>
                    <a:schemeClr val="accent1">
                      <a:lumMod val="75000"/>
                    </a:schemeClr>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027219" y="3861048"/>
                <a:ext cx="2113464" cy="613886"/>
              </a:xfrm>
              <a:prstGeom prst="rect">
                <a:avLst/>
              </a:prstGeom>
              <a:blipFill rotWithShape="1">
                <a:blip r:embed="rId8"/>
                <a:stretch>
                  <a:fillRect l="-3989" b="-6604"/>
                </a:stretch>
              </a:blipFill>
              <a:ln w="28575">
                <a:solidFill>
                  <a:srgbClr val="92D050"/>
                </a:solidFill>
              </a:ln>
            </p:spPr>
            <p:txBody>
              <a:bodyPr/>
              <a:lstStyle/>
              <a:p>
                <a:r>
                  <a:rPr lang="ru-RU">
                    <a:noFill/>
                  </a:rPr>
                  <a:t> </a:t>
                </a:r>
              </a:p>
            </p:txBody>
          </p:sp>
        </mc:Fallback>
      </mc:AlternateContent>
    </p:spTree>
    <p:extLst>
      <p:ext uri="{BB962C8B-B14F-4D97-AF65-F5344CB8AC3E}">
        <p14:creationId xmlns:p14="http://schemas.microsoft.com/office/powerpoint/2010/main" val="201323191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95536" y="404664"/>
            <a:ext cx="8280920" cy="707886"/>
          </a:xfrm>
          <a:prstGeom prst="rect">
            <a:avLst/>
          </a:prstGeom>
        </p:spPr>
        <p:txBody>
          <a:bodyPr wrap="square">
            <a:spAutoFit/>
          </a:bodyPr>
          <a:lstStyle/>
          <a:p>
            <a:pPr lvl="0" algn="ctr"/>
            <a:r>
              <a:rPr lang="ru-RU" sz="4000" b="1" dirty="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Площадь геометрических фигур</a:t>
            </a:r>
            <a:endParaRPr lang="ru-RU" sz="4000" dirty="0">
              <a:solidFill>
                <a:prstClr val="black"/>
              </a:solidFill>
            </a:endParaRPr>
          </a:p>
        </p:txBody>
      </p:sp>
      <p:pic>
        <p:nvPicPr>
          <p:cNvPr id="6146" name="Picture 2" descr="Ромб площадь диагонал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541" y="1807055"/>
            <a:ext cx="1996699" cy="19966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5252" y="1253951"/>
            <a:ext cx="1174039" cy="461665"/>
          </a:xfrm>
          <a:prstGeom prst="rect">
            <a:avLst/>
          </a:prstGeom>
          <a:noFill/>
        </p:spPr>
        <p:txBody>
          <a:bodyPr wrap="none" rtlCol="0">
            <a:spAutoFit/>
          </a:bodyPr>
          <a:lstStyle/>
          <a:p>
            <a:r>
              <a:rPr lang="ru-RU" sz="2400" dirty="0" smtClean="0">
                <a:solidFill>
                  <a:srgbClr val="C00000"/>
                </a:solidFill>
                <a:latin typeface="Times New Roman" panose="02020603050405020304" pitchFamily="18" charset="0"/>
                <a:cs typeface="Times New Roman" panose="02020603050405020304" pitchFamily="18" charset="0"/>
              </a:rPr>
              <a:t>9. Ромб</a:t>
            </a:r>
            <a:endParaRPr lang="ru-RU" sz="2400" dirty="0">
              <a:solidFill>
                <a:srgbClr val="C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p:cNvSpPr txBox="1"/>
              <p:nvPr/>
            </p:nvSpPr>
            <p:spPr>
              <a:xfrm>
                <a:off x="4355976" y="2048820"/>
                <a:ext cx="2751074" cy="1513171"/>
              </a:xfrm>
              <a:prstGeom prst="rect">
                <a:avLst/>
              </a:prstGeom>
              <a:noFill/>
              <a:ln w="28575">
                <a:solidFill>
                  <a:srgbClr val="92D050"/>
                </a:solidFill>
              </a:ln>
            </p:spPr>
            <p:txBody>
              <a:bodyPr wrap="none" rtlCol="0">
                <a:spAutoFit/>
              </a:bodyPr>
              <a:lstStyle/>
              <a:p>
                <a:pPr marL="342900" indent="-342900">
                  <a:buFont typeface="Arial" panose="020B0604020202020204" pitchFamily="34" charset="0"/>
                  <a:buChar char="•"/>
                </a:pPr>
                <a:r>
                  <a:rPr lang="en-US" sz="2400" dirty="0" smtClean="0">
                    <a:solidFill>
                      <a:schemeClr val="accent1">
                        <a:lumMod val="75000"/>
                      </a:schemeClr>
                    </a:solidFill>
                  </a:rPr>
                  <a:t>S = </a:t>
                </a:r>
                <a14:m>
                  <m:oMath xmlns:m="http://schemas.openxmlformats.org/officeDocument/2006/math">
                    <m:f>
                      <m:fPr>
                        <m:ctrlPr>
                          <a:rPr lang="en-US" sz="2400" i="1" smtClean="0">
                            <a:solidFill>
                              <a:schemeClr val="accent1">
                                <a:lumMod val="75000"/>
                              </a:schemeClr>
                            </a:solidFill>
                            <a:latin typeface="Cambria Math" panose="02040503050406030204" pitchFamily="18" charset="0"/>
                          </a:rPr>
                        </m:ctrlPr>
                      </m:fPr>
                      <m:num>
                        <m:r>
                          <a:rPr lang="en-US" sz="2400" b="0" i="1" smtClean="0">
                            <a:solidFill>
                              <a:schemeClr val="accent1">
                                <a:lumMod val="75000"/>
                              </a:schemeClr>
                            </a:solidFill>
                            <a:latin typeface="Cambria Math"/>
                          </a:rPr>
                          <m:t>𝐷</m:t>
                        </m:r>
                        <m:r>
                          <a:rPr lang="en-US" sz="2400" b="0" i="1" smtClean="0">
                            <a:solidFill>
                              <a:schemeClr val="accent1">
                                <a:lumMod val="75000"/>
                              </a:schemeClr>
                            </a:solidFill>
                            <a:latin typeface="Cambria Math"/>
                          </a:rPr>
                          <m:t> ∙</m:t>
                        </m:r>
                        <m:r>
                          <a:rPr lang="en-US" sz="2400" b="0" i="1" smtClean="0">
                            <a:solidFill>
                              <a:schemeClr val="accent1">
                                <a:lumMod val="75000"/>
                              </a:schemeClr>
                            </a:solidFill>
                            <a:latin typeface="Cambria Math"/>
                            <a:ea typeface="Cambria Math"/>
                          </a:rPr>
                          <m:t>𝑑</m:t>
                        </m:r>
                      </m:num>
                      <m:den>
                        <m:r>
                          <a:rPr lang="en-US" sz="2400" b="0" i="1" smtClean="0">
                            <a:solidFill>
                              <a:schemeClr val="accent1">
                                <a:lumMod val="75000"/>
                              </a:schemeClr>
                            </a:solidFill>
                            <a:latin typeface="Cambria Math"/>
                          </a:rPr>
                          <m:t>2</m:t>
                        </m:r>
                      </m:den>
                    </m:f>
                  </m:oMath>
                </a14:m>
                <a:endParaRPr lang="en-US" sz="2400" dirty="0" smtClean="0">
                  <a:solidFill>
                    <a:schemeClr val="accent1">
                      <a:lumMod val="75000"/>
                    </a:schemeClr>
                  </a:solidFill>
                </a:endParaRPr>
              </a:p>
              <a:p>
                <a:pPr marL="342900" indent="-342900">
                  <a:buFont typeface="Arial" panose="020B0604020202020204" pitchFamily="34" charset="0"/>
                  <a:buChar char="•"/>
                </a:pPr>
                <a:r>
                  <a:rPr lang="en-US" sz="2400" dirty="0" smtClean="0">
                    <a:solidFill>
                      <a:schemeClr val="accent1">
                        <a:lumMod val="75000"/>
                      </a:schemeClr>
                    </a:solidFill>
                  </a:rPr>
                  <a:t>S = </a:t>
                </a:r>
                <a14:m>
                  <m:oMath xmlns:m="http://schemas.openxmlformats.org/officeDocument/2006/math">
                    <m:sSup>
                      <m:sSupPr>
                        <m:ctrlPr>
                          <a:rPr lang="en-US" sz="2400" i="1" smtClean="0">
                            <a:solidFill>
                              <a:schemeClr val="accent1">
                                <a:lumMod val="75000"/>
                              </a:schemeClr>
                            </a:solidFill>
                            <a:latin typeface="Cambria Math" panose="02040503050406030204" pitchFamily="18" charset="0"/>
                          </a:rPr>
                        </m:ctrlPr>
                      </m:sSupPr>
                      <m:e>
                        <m:r>
                          <a:rPr lang="en-US" sz="2400" b="0" i="1" smtClean="0">
                            <a:solidFill>
                              <a:schemeClr val="accent1">
                                <a:lumMod val="75000"/>
                              </a:schemeClr>
                            </a:solidFill>
                            <a:latin typeface="Cambria Math"/>
                          </a:rPr>
                          <m:t>𝑎</m:t>
                        </m:r>
                      </m:e>
                      <m:sup>
                        <m:r>
                          <a:rPr lang="en-US" sz="2400" b="0" i="1" smtClean="0">
                            <a:solidFill>
                              <a:schemeClr val="accent1">
                                <a:lumMod val="75000"/>
                              </a:schemeClr>
                            </a:solidFill>
                            <a:latin typeface="Cambria Math"/>
                          </a:rPr>
                          <m:t>2</m:t>
                        </m:r>
                      </m:sup>
                    </m:sSup>
                    <m:func>
                      <m:funcPr>
                        <m:ctrlPr>
                          <a:rPr lang="en-US" sz="2400" b="0" i="1" smtClean="0">
                            <a:solidFill>
                              <a:schemeClr val="accent1">
                                <a:lumMod val="75000"/>
                              </a:schemeClr>
                            </a:solidFill>
                            <a:latin typeface="Cambria Math" panose="02040503050406030204" pitchFamily="18" charset="0"/>
                          </a:rPr>
                        </m:ctrlPr>
                      </m:funcPr>
                      <m:fName>
                        <m:r>
                          <m:rPr>
                            <m:sty m:val="p"/>
                          </m:rPr>
                          <a:rPr lang="en-US" sz="2400" b="0" i="0" smtClean="0">
                            <a:solidFill>
                              <a:schemeClr val="accent1">
                                <a:lumMod val="75000"/>
                              </a:schemeClr>
                            </a:solidFill>
                            <a:latin typeface="Cambria Math"/>
                          </a:rPr>
                          <m:t>sin</m:t>
                        </m:r>
                      </m:fName>
                      <m:e>
                        <m:r>
                          <a:rPr lang="en-US" sz="2400" b="0" i="1" smtClean="0">
                            <a:solidFill>
                              <a:schemeClr val="accent1">
                                <a:lumMod val="75000"/>
                              </a:schemeClr>
                            </a:solidFill>
                            <a:latin typeface="Cambria Math"/>
                            <a:ea typeface="Cambria Math"/>
                          </a:rPr>
                          <m:t>𝛼</m:t>
                        </m:r>
                      </m:e>
                    </m:func>
                  </m:oMath>
                </a14:m>
                <a:endParaRPr lang="en-US" sz="2400" dirty="0" smtClean="0">
                  <a:solidFill>
                    <a:schemeClr val="accent1">
                      <a:lumMod val="75000"/>
                    </a:schemeClr>
                  </a:solidFill>
                </a:endParaRPr>
              </a:p>
              <a:p>
                <a:pPr marL="342900" indent="-342900">
                  <a:buFont typeface="Arial" panose="020B0604020202020204" pitchFamily="34" charset="0"/>
                  <a:buChar char="•"/>
                </a:pPr>
                <a:r>
                  <a:rPr lang="en-US" sz="2400" dirty="0" smtClean="0">
                    <a:solidFill>
                      <a:schemeClr val="accent1">
                        <a:lumMod val="75000"/>
                      </a:schemeClr>
                    </a:solidFill>
                  </a:rPr>
                  <a:t>S = </a:t>
                </a:r>
                <a14:m>
                  <m:oMath xmlns:m="http://schemas.openxmlformats.org/officeDocument/2006/math">
                    <m:f>
                      <m:fPr>
                        <m:ctrlPr>
                          <a:rPr lang="en-US" sz="2400" i="1" smtClean="0">
                            <a:solidFill>
                              <a:schemeClr val="accent1">
                                <a:lumMod val="75000"/>
                              </a:schemeClr>
                            </a:solidFill>
                            <a:latin typeface="Cambria Math" panose="02040503050406030204" pitchFamily="18" charset="0"/>
                          </a:rPr>
                        </m:ctrlPr>
                      </m:fPr>
                      <m:num>
                        <m:r>
                          <a:rPr lang="en-US" sz="2400" b="0" i="1" smtClean="0">
                            <a:solidFill>
                              <a:schemeClr val="accent1">
                                <a:lumMod val="75000"/>
                              </a:schemeClr>
                            </a:solidFill>
                            <a:latin typeface="Cambria Math"/>
                          </a:rPr>
                          <m:t>1</m:t>
                        </m:r>
                      </m:num>
                      <m:den>
                        <m:r>
                          <a:rPr lang="en-US" sz="2400" b="0" i="1" smtClean="0">
                            <a:solidFill>
                              <a:schemeClr val="accent1">
                                <a:lumMod val="75000"/>
                              </a:schemeClr>
                            </a:solidFill>
                            <a:latin typeface="Cambria Math"/>
                          </a:rPr>
                          <m:t>2</m:t>
                        </m:r>
                      </m:den>
                    </m:f>
                    <m:sSup>
                      <m:sSupPr>
                        <m:ctrlPr>
                          <a:rPr lang="en-US" sz="2400" i="1" smtClean="0">
                            <a:solidFill>
                              <a:schemeClr val="accent1">
                                <a:lumMod val="75000"/>
                              </a:schemeClr>
                            </a:solidFill>
                            <a:latin typeface="Cambria Math" panose="02040503050406030204" pitchFamily="18" charset="0"/>
                          </a:rPr>
                        </m:ctrlPr>
                      </m:sSupPr>
                      <m:e>
                        <m:r>
                          <a:rPr lang="en-US" sz="2400" b="0" i="1" smtClean="0">
                            <a:solidFill>
                              <a:schemeClr val="accent1">
                                <a:lumMod val="75000"/>
                              </a:schemeClr>
                            </a:solidFill>
                            <a:latin typeface="Cambria Math"/>
                          </a:rPr>
                          <m:t>𝐷</m:t>
                        </m:r>
                      </m:e>
                      <m:sup>
                        <m:r>
                          <a:rPr lang="en-US" sz="2400" b="0" i="1" smtClean="0">
                            <a:solidFill>
                              <a:schemeClr val="accent1">
                                <a:lumMod val="75000"/>
                              </a:schemeClr>
                            </a:solidFill>
                            <a:latin typeface="Cambria Math"/>
                          </a:rPr>
                          <m:t>2</m:t>
                        </m:r>
                      </m:sup>
                    </m:sSup>
                    <m:r>
                      <a:rPr lang="en-US" sz="2400" b="0" i="1" smtClean="0">
                        <a:solidFill>
                          <a:schemeClr val="accent1">
                            <a:lumMod val="75000"/>
                          </a:schemeClr>
                        </a:solidFill>
                        <a:latin typeface="Cambria Math"/>
                      </a:rPr>
                      <m:t> </m:t>
                    </m:r>
                    <m:r>
                      <a:rPr lang="en-US" sz="2400" b="0" i="1" smtClean="0">
                        <a:solidFill>
                          <a:schemeClr val="accent1">
                            <a:lumMod val="75000"/>
                          </a:schemeClr>
                        </a:solidFill>
                        <a:latin typeface="Cambria Math"/>
                      </a:rPr>
                      <m:t>𝑡𝑔</m:t>
                    </m:r>
                    <m:r>
                      <a:rPr lang="en-US" sz="2400" b="0" i="1" smtClean="0">
                        <a:solidFill>
                          <a:schemeClr val="accent1">
                            <a:lumMod val="75000"/>
                          </a:schemeClr>
                        </a:solidFill>
                        <a:latin typeface="Cambria Math"/>
                      </a:rPr>
                      <m:t>(</m:t>
                    </m:r>
                    <m:f>
                      <m:fPr>
                        <m:type m:val="lin"/>
                        <m:ctrlPr>
                          <a:rPr lang="en-US" sz="2400" b="0" i="1" smtClean="0">
                            <a:solidFill>
                              <a:schemeClr val="accent1">
                                <a:lumMod val="75000"/>
                              </a:schemeClr>
                            </a:solidFill>
                            <a:latin typeface="Cambria Math" panose="02040503050406030204" pitchFamily="18" charset="0"/>
                          </a:rPr>
                        </m:ctrlPr>
                      </m:fPr>
                      <m:num>
                        <m:r>
                          <a:rPr lang="en-US" sz="2400" b="0" i="1" smtClean="0">
                            <a:solidFill>
                              <a:schemeClr val="accent1">
                                <a:lumMod val="75000"/>
                              </a:schemeClr>
                            </a:solidFill>
                            <a:latin typeface="Cambria Math"/>
                            <a:ea typeface="Cambria Math"/>
                          </a:rPr>
                          <m:t>𝛼</m:t>
                        </m:r>
                      </m:num>
                      <m:den>
                        <m:r>
                          <a:rPr lang="en-US" sz="2400" b="0" i="1" smtClean="0">
                            <a:solidFill>
                              <a:schemeClr val="accent1">
                                <a:lumMod val="75000"/>
                              </a:schemeClr>
                            </a:solidFill>
                            <a:latin typeface="Cambria Math"/>
                          </a:rPr>
                          <m:t>2</m:t>
                        </m:r>
                      </m:den>
                    </m:f>
                    <m:r>
                      <a:rPr lang="en-US" sz="2400" b="0" i="1" smtClean="0">
                        <a:solidFill>
                          <a:schemeClr val="accent1">
                            <a:lumMod val="75000"/>
                          </a:schemeClr>
                        </a:solidFill>
                        <a:latin typeface="Cambria Math"/>
                      </a:rPr>
                      <m:t>)</m:t>
                    </m:r>
                  </m:oMath>
                </a14:m>
                <a:r>
                  <a:rPr lang="en-US" sz="2400" dirty="0" smtClean="0">
                    <a:solidFill>
                      <a:schemeClr val="accent1">
                        <a:lumMod val="75000"/>
                      </a:schemeClr>
                    </a:solidFill>
                  </a:rPr>
                  <a:t> </a:t>
                </a:r>
                <a:endParaRPr lang="ru-RU" sz="2400" dirty="0">
                  <a:solidFill>
                    <a:schemeClr val="accent1">
                      <a:lumMod val="75000"/>
                    </a:schemeClr>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355976" y="2048820"/>
                <a:ext cx="2751074" cy="1513171"/>
              </a:xfrm>
              <a:prstGeom prst="rect">
                <a:avLst/>
              </a:prstGeom>
              <a:blipFill rotWithShape="1">
                <a:blip r:embed="rId4"/>
                <a:stretch>
                  <a:fillRect l="-2632" b="-2372"/>
                </a:stretch>
              </a:blipFill>
              <a:ln w="28575">
                <a:solidFill>
                  <a:srgbClr val="92D050"/>
                </a:solidFill>
              </a:ln>
            </p:spPr>
            <p:txBody>
              <a:bodyPr/>
              <a:lstStyle/>
              <a:p>
                <a:r>
                  <a:rPr lang="ru-RU">
                    <a:noFill/>
                  </a:rPr>
                  <a:t> </a:t>
                </a:r>
              </a:p>
            </p:txBody>
          </p:sp>
        </mc:Fallback>
      </mc:AlternateContent>
      <p:pic>
        <p:nvPicPr>
          <p:cNvPr id="6148" name="Picture 4" descr="http://www-formula.ru/images/geometry/rhombus/S/area-of-rhombus-circle-insid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0541" y="4190494"/>
            <a:ext cx="2095618" cy="20956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84967" y="5007922"/>
            <a:ext cx="1693092" cy="461665"/>
          </a:xfrm>
          <a:prstGeom prst="rect">
            <a:avLst/>
          </a:prstGeom>
          <a:noFill/>
          <a:ln w="28575">
            <a:solidFill>
              <a:srgbClr val="92D050"/>
            </a:solidFill>
          </a:ln>
        </p:spPr>
        <p:txBody>
          <a:bodyPr wrap="none" rtlCol="0">
            <a:spAutoFit/>
          </a:bodyPr>
          <a:lstStyle/>
          <a:p>
            <a:r>
              <a:rPr lang="en-US" sz="2400" dirty="0" smtClean="0">
                <a:solidFill>
                  <a:schemeClr val="accent1">
                    <a:lumMod val="75000"/>
                  </a:schemeClr>
                </a:solidFill>
                <a:latin typeface="Times New Roman" panose="02020603050405020304" pitchFamily="18" charset="0"/>
                <a:cs typeface="Times New Roman" panose="02020603050405020304" pitchFamily="18" charset="0"/>
              </a:rPr>
              <a:t>S = 2ra = ha</a:t>
            </a:r>
            <a:endParaRPr lang="ru-RU" sz="24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648143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95536" y="404664"/>
            <a:ext cx="8280920" cy="707886"/>
          </a:xfrm>
          <a:prstGeom prst="rect">
            <a:avLst/>
          </a:prstGeom>
        </p:spPr>
        <p:txBody>
          <a:bodyPr wrap="square">
            <a:spAutoFit/>
          </a:bodyPr>
          <a:lstStyle/>
          <a:p>
            <a:pPr lvl="0" algn="ctr"/>
            <a:r>
              <a:rPr lang="ru-RU" sz="4000" b="1" dirty="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Площадь геометрических фигур</a:t>
            </a:r>
            <a:endParaRPr lang="ru-RU" sz="4000" dirty="0">
              <a:solidFill>
                <a:prstClr val="black"/>
              </a:solidFill>
            </a:endParaRPr>
          </a:p>
        </p:txBody>
      </p:sp>
      <p:pic>
        <p:nvPicPr>
          <p:cNvPr id="7170" name="Picture 2" descr="Площадь неравнобедренной трапец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209" y="1730423"/>
            <a:ext cx="1626567" cy="16265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5536" y="1268760"/>
            <a:ext cx="1880900" cy="461665"/>
          </a:xfrm>
          <a:prstGeom prst="rect">
            <a:avLst/>
          </a:prstGeom>
          <a:noFill/>
        </p:spPr>
        <p:txBody>
          <a:bodyPr wrap="none" rtlCol="0">
            <a:spAutoFit/>
          </a:bodyPr>
          <a:lstStyle/>
          <a:p>
            <a:r>
              <a:rPr lang="en-US" sz="2400" dirty="0" smtClean="0">
                <a:solidFill>
                  <a:srgbClr val="C00000"/>
                </a:solidFill>
                <a:latin typeface="Times New Roman" panose="02020603050405020304" pitchFamily="18" charset="0"/>
                <a:cs typeface="Times New Roman" panose="02020603050405020304" pitchFamily="18" charset="0"/>
              </a:rPr>
              <a:t>10. </a:t>
            </a:r>
            <a:r>
              <a:rPr lang="ru-RU" sz="2400" dirty="0" smtClean="0">
                <a:solidFill>
                  <a:srgbClr val="C00000"/>
                </a:solidFill>
                <a:latin typeface="Times New Roman" panose="02020603050405020304" pitchFamily="18" charset="0"/>
                <a:cs typeface="Times New Roman" panose="02020603050405020304" pitchFamily="18" charset="0"/>
              </a:rPr>
              <a:t>Трапеция</a:t>
            </a:r>
            <a:endParaRPr lang="ru-RU" sz="2400" dirty="0">
              <a:solidFill>
                <a:srgbClr val="C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p:cNvSpPr txBox="1"/>
              <p:nvPr/>
            </p:nvSpPr>
            <p:spPr>
              <a:xfrm>
                <a:off x="2843808" y="2312873"/>
                <a:ext cx="1250599" cy="461665"/>
              </a:xfrm>
              <a:prstGeom prst="rect">
                <a:avLst/>
              </a:prstGeom>
              <a:noFill/>
              <a:ln w="28575">
                <a:solidFill>
                  <a:srgbClr val="92D050"/>
                </a:solidFill>
              </a:ln>
            </p:spPr>
            <p:txBody>
              <a:bodyPr wrap="none" rtlCol="0">
                <a:spAutoFit/>
              </a:bodyPr>
              <a:lstStyle/>
              <a:p>
                <a:r>
                  <a:rPr lang="en-US" sz="2400" dirty="0" smtClean="0">
                    <a:solidFill>
                      <a:schemeClr val="accent1">
                        <a:lumMod val="75000"/>
                      </a:schemeClr>
                    </a:solidFill>
                  </a:rPr>
                  <a:t>S = m</a:t>
                </a:r>
                <a14:m>
                  <m:oMath xmlns:m="http://schemas.openxmlformats.org/officeDocument/2006/math">
                    <m:r>
                      <a:rPr lang="en-US" sz="2400" b="0" i="0" smtClean="0">
                        <a:solidFill>
                          <a:schemeClr val="accent1">
                            <a:lumMod val="75000"/>
                          </a:schemeClr>
                        </a:solidFill>
                        <a:latin typeface="Cambria Math"/>
                        <a:ea typeface="Cambria Math"/>
                      </a:rPr>
                      <m:t> </m:t>
                    </m:r>
                    <m:r>
                      <a:rPr lang="en-US" sz="2400" i="1" smtClean="0">
                        <a:solidFill>
                          <a:schemeClr val="accent1">
                            <a:lumMod val="75000"/>
                          </a:schemeClr>
                        </a:solidFill>
                        <a:latin typeface="Cambria Math"/>
                        <a:ea typeface="Cambria Math"/>
                      </a:rPr>
                      <m:t>∙</m:t>
                    </m:r>
                    <m:r>
                      <a:rPr lang="en-US" sz="2400" b="0" i="1" smtClean="0">
                        <a:solidFill>
                          <a:schemeClr val="accent1">
                            <a:lumMod val="75000"/>
                          </a:schemeClr>
                        </a:solidFill>
                        <a:latin typeface="Cambria Math"/>
                        <a:ea typeface="Cambria Math"/>
                      </a:rPr>
                      <m:t>h</m:t>
                    </m:r>
                  </m:oMath>
                </a14:m>
                <a:endParaRPr lang="ru-RU" sz="2400" dirty="0">
                  <a:solidFill>
                    <a:schemeClr val="accent1">
                      <a:lumMod val="75000"/>
                    </a:schemeClr>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843808" y="2312873"/>
                <a:ext cx="1250599" cy="461665"/>
              </a:xfrm>
              <a:prstGeom prst="rect">
                <a:avLst/>
              </a:prstGeom>
              <a:blipFill rotWithShape="1">
                <a:blip r:embed="rId4"/>
                <a:stretch>
                  <a:fillRect l="-6667" t="-7407" b="-23457"/>
                </a:stretch>
              </a:blipFill>
              <a:ln w="28575">
                <a:solidFill>
                  <a:srgbClr val="92D050"/>
                </a:solidFill>
              </a:ln>
            </p:spPr>
            <p:txBody>
              <a:bodyPr/>
              <a:lstStyle/>
              <a:p>
                <a:r>
                  <a:rPr lang="ru-RU">
                    <a:noFill/>
                  </a:rPr>
                  <a:t> </a:t>
                </a:r>
              </a:p>
            </p:txBody>
          </p:sp>
        </mc:Fallback>
      </mc:AlternateContent>
      <p:pic>
        <p:nvPicPr>
          <p:cNvPr id="7172" name="Picture 4" descr="Площадь трапеции через диагонали"/>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389" y="4005064"/>
            <a:ext cx="1872208" cy="187220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a:off x="2751671" y="4725144"/>
                <a:ext cx="1887696" cy="622286"/>
              </a:xfrm>
              <a:prstGeom prst="rect">
                <a:avLst/>
              </a:prstGeom>
              <a:noFill/>
              <a:ln w="28575">
                <a:solidFill>
                  <a:srgbClr val="92D050"/>
                </a:solidFill>
              </a:ln>
            </p:spPr>
            <p:txBody>
              <a:bodyPr wrap="none" rtlCol="0">
                <a:spAutoFit/>
              </a:bodyPr>
              <a:lstStyle/>
              <a:p>
                <a:r>
                  <a:rPr lang="en-US" sz="2400" dirty="0" smtClean="0">
                    <a:solidFill>
                      <a:schemeClr val="accent1">
                        <a:lumMod val="75000"/>
                      </a:schemeClr>
                    </a:solidFill>
                  </a:rPr>
                  <a:t>S = </a:t>
                </a:r>
                <a14:m>
                  <m:oMath xmlns:m="http://schemas.openxmlformats.org/officeDocument/2006/math">
                    <m:f>
                      <m:fPr>
                        <m:ctrlPr>
                          <a:rPr lang="en-US" sz="2400" i="1" smtClean="0">
                            <a:solidFill>
                              <a:schemeClr val="accent1">
                                <a:lumMod val="75000"/>
                              </a:schemeClr>
                            </a:solidFill>
                            <a:latin typeface="Cambria Math" panose="02040503050406030204" pitchFamily="18" charset="0"/>
                          </a:rPr>
                        </m:ctrlPr>
                      </m:fPr>
                      <m:num>
                        <m:sSub>
                          <m:sSubPr>
                            <m:ctrlPr>
                              <a:rPr lang="en-US" sz="2400" i="1" smtClean="0">
                                <a:solidFill>
                                  <a:schemeClr val="accent1">
                                    <a:lumMod val="75000"/>
                                  </a:schemeClr>
                                </a:solidFill>
                                <a:latin typeface="Cambria Math" panose="02040503050406030204" pitchFamily="18" charset="0"/>
                              </a:rPr>
                            </m:ctrlPr>
                          </m:sSubPr>
                          <m:e>
                            <m:r>
                              <a:rPr lang="en-US" sz="2400" b="0" i="1" smtClean="0">
                                <a:solidFill>
                                  <a:schemeClr val="accent1">
                                    <a:lumMod val="75000"/>
                                  </a:schemeClr>
                                </a:solidFill>
                                <a:latin typeface="Cambria Math"/>
                              </a:rPr>
                              <m:t>𝑑</m:t>
                            </m:r>
                          </m:e>
                          <m:sub>
                            <m:r>
                              <a:rPr lang="en-US" sz="2400" b="0" i="1" smtClean="0">
                                <a:solidFill>
                                  <a:schemeClr val="accent1">
                                    <a:lumMod val="75000"/>
                                  </a:schemeClr>
                                </a:solidFill>
                                <a:latin typeface="Cambria Math"/>
                              </a:rPr>
                              <m:t>1</m:t>
                            </m:r>
                          </m:sub>
                        </m:sSub>
                        <m:r>
                          <a:rPr lang="en-US" sz="2400" i="1" smtClean="0">
                            <a:solidFill>
                              <a:schemeClr val="accent1">
                                <a:lumMod val="75000"/>
                              </a:schemeClr>
                            </a:solidFill>
                            <a:latin typeface="Cambria Math"/>
                            <a:ea typeface="Cambria Math"/>
                          </a:rPr>
                          <m:t>∙</m:t>
                        </m:r>
                        <m:sSub>
                          <m:sSubPr>
                            <m:ctrlPr>
                              <a:rPr lang="en-US" sz="2400" i="1" smtClean="0">
                                <a:solidFill>
                                  <a:schemeClr val="accent1">
                                    <a:lumMod val="75000"/>
                                  </a:schemeClr>
                                </a:solidFill>
                                <a:latin typeface="Cambria Math" panose="02040503050406030204" pitchFamily="18" charset="0"/>
                                <a:ea typeface="Cambria Math"/>
                              </a:rPr>
                            </m:ctrlPr>
                          </m:sSubPr>
                          <m:e>
                            <m:r>
                              <a:rPr lang="en-US" sz="2400" b="0" i="1" smtClean="0">
                                <a:solidFill>
                                  <a:schemeClr val="accent1">
                                    <a:lumMod val="75000"/>
                                  </a:schemeClr>
                                </a:solidFill>
                                <a:latin typeface="Cambria Math"/>
                                <a:ea typeface="Cambria Math"/>
                              </a:rPr>
                              <m:t>𝑑</m:t>
                            </m:r>
                          </m:e>
                          <m:sub>
                            <m:r>
                              <a:rPr lang="en-US" sz="2400" b="0" i="1" smtClean="0">
                                <a:solidFill>
                                  <a:schemeClr val="accent1">
                                    <a:lumMod val="75000"/>
                                  </a:schemeClr>
                                </a:solidFill>
                                <a:latin typeface="Cambria Math"/>
                                <a:ea typeface="Cambria Math"/>
                              </a:rPr>
                              <m:t>2</m:t>
                            </m:r>
                          </m:sub>
                        </m:sSub>
                      </m:num>
                      <m:den>
                        <m:r>
                          <a:rPr lang="en-US" sz="2400" b="0" i="1" smtClean="0">
                            <a:solidFill>
                              <a:schemeClr val="accent1">
                                <a:lumMod val="75000"/>
                              </a:schemeClr>
                            </a:solidFill>
                            <a:latin typeface="Cambria Math"/>
                          </a:rPr>
                          <m:t>2</m:t>
                        </m:r>
                      </m:den>
                    </m:f>
                    <m:func>
                      <m:funcPr>
                        <m:ctrlPr>
                          <a:rPr lang="en-US" sz="2400" b="0" i="1" smtClean="0">
                            <a:solidFill>
                              <a:schemeClr val="accent1">
                                <a:lumMod val="75000"/>
                              </a:schemeClr>
                            </a:solidFill>
                            <a:latin typeface="Cambria Math" panose="02040503050406030204" pitchFamily="18" charset="0"/>
                          </a:rPr>
                        </m:ctrlPr>
                      </m:funcPr>
                      <m:fName>
                        <m:r>
                          <m:rPr>
                            <m:sty m:val="p"/>
                          </m:rPr>
                          <a:rPr lang="en-US" sz="2400" b="0" i="0" smtClean="0">
                            <a:solidFill>
                              <a:schemeClr val="accent1">
                                <a:lumMod val="75000"/>
                              </a:schemeClr>
                            </a:solidFill>
                            <a:latin typeface="Cambria Math"/>
                          </a:rPr>
                          <m:t>sin</m:t>
                        </m:r>
                      </m:fName>
                      <m:e>
                        <m:r>
                          <a:rPr lang="en-US" sz="2400" b="0" i="1" smtClean="0">
                            <a:solidFill>
                              <a:schemeClr val="accent1">
                                <a:lumMod val="75000"/>
                              </a:schemeClr>
                            </a:solidFill>
                            <a:latin typeface="Cambria Math"/>
                            <a:ea typeface="Cambria Math"/>
                          </a:rPr>
                          <m:t>𝛼</m:t>
                        </m:r>
                      </m:e>
                    </m:func>
                  </m:oMath>
                </a14:m>
                <a:endParaRPr lang="ru-RU" dirty="0"/>
              </a:p>
            </p:txBody>
          </p:sp>
        </mc:Choice>
        <mc:Fallback xmlns="">
          <p:sp>
            <p:nvSpPr>
              <p:cNvPr id="6" name="TextBox 5"/>
              <p:cNvSpPr txBox="1">
                <a:spLocks noRot="1" noChangeAspect="1" noMove="1" noResize="1" noEditPoints="1" noAdjustHandles="1" noChangeArrowheads="1" noChangeShapeType="1" noTextEdit="1"/>
              </p:cNvSpPr>
              <p:nvPr/>
            </p:nvSpPr>
            <p:spPr>
              <a:xfrm>
                <a:off x="2751671" y="4725144"/>
                <a:ext cx="1887696" cy="622286"/>
              </a:xfrm>
              <a:prstGeom prst="rect">
                <a:avLst/>
              </a:prstGeom>
              <a:blipFill rotWithShape="1">
                <a:blip r:embed="rId6"/>
                <a:stretch>
                  <a:fillRect l="-4127" b="-6542"/>
                </a:stretch>
              </a:blipFill>
              <a:ln w="28575">
                <a:solidFill>
                  <a:srgbClr val="92D050"/>
                </a:solidFill>
              </a:ln>
            </p:spPr>
            <p:txBody>
              <a:bodyPr/>
              <a:lstStyle/>
              <a:p>
                <a:r>
                  <a:rPr lang="ru-RU">
                    <a:noFill/>
                  </a:rPr>
                  <a:t> </a:t>
                </a:r>
              </a:p>
            </p:txBody>
          </p:sp>
        </mc:Fallback>
      </mc:AlternateContent>
      <p:pic>
        <p:nvPicPr>
          <p:cNvPr id="7174" name="Picture 6" descr="Площадь трапеции через четыре стороны"/>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0661" y="1577303"/>
            <a:ext cx="1932806" cy="193280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p:cNvSpPr txBox="1"/>
              <p:nvPr/>
            </p:nvSpPr>
            <p:spPr>
              <a:xfrm>
                <a:off x="4639367" y="3583121"/>
                <a:ext cx="4015395" cy="843885"/>
              </a:xfrm>
              <a:prstGeom prst="rect">
                <a:avLst/>
              </a:prstGeom>
              <a:noFill/>
              <a:ln w="28575">
                <a:solidFill>
                  <a:srgbClr val="92D050"/>
                </a:solidFill>
              </a:ln>
            </p:spPr>
            <p:txBody>
              <a:bodyPr wrap="none" rtlCol="0">
                <a:spAutoFit/>
              </a:bodyPr>
              <a:lstStyle/>
              <a:p>
                <a:r>
                  <a:rPr lang="en-US" sz="2400" dirty="0" smtClean="0">
                    <a:solidFill>
                      <a:schemeClr val="accent1">
                        <a:lumMod val="75000"/>
                      </a:schemeClr>
                    </a:solidFill>
                  </a:rPr>
                  <a:t>S = </a:t>
                </a:r>
                <a14:m>
                  <m:oMath xmlns:m="http://schemas.openxmlformats.org/officeDocument/2006/math">
                    <m:f>
                      <m:fPr>
                        <m:ctrlPr>
                          <a:rPr lang="en-US" sz="2400" i="1" smtClean="0">
                            <a:solidFill>
                              <a:schemeClr val="accent1">
                                <a:lumMod val="75000"/>
                              </a:schemeClr>
                            </a:solidFill>
                            <a:latin typeface="Cambria Math" panose="02040503050406030204" pitchFamily="18" charset="0"/>
                          </a:rPr>
                        </m:ctrlPr>
                      </m:fPr>
                      <m:num>
                        <m:r>
                          <a:rPr lang="en-US" sz="2400" b="0" i="1" smtClean="0">
                            <a:solidFill>
                              <a:schemeClr val="accent1">
                                <a:lumMod val="75000"/>
                              </a:schemeClr>
                            </a:solidFill>
                            <a:latin typeface="Cambria Math"/>
                          </a:rPr>
                          <m:t>𝑎</m:t>
                        </m:r>
                        <m:r>
                          <a:rPr lang="en-US" sz="2400" b="0" i="1" smtClean="0">
                            <a:solidFill>
                              <a:schemeClr val="accent1">
                                <a:lumMod val="75000"/>
                              </a:schemeClr>
                            </a:solidFill>
                            <a:latin typeface="Cambria Math"/>
                          </a:rPr>
                          <m:t>+</m:t>
                        </m:r>
                        <m:r>
                          <a:rPr lang="en-US" sz="2400" b="0" i="1" smtClean="0">
                            <a:solidFill>
                              <a:schemeClr val="accent1">
                                <a:lumMod val="75000"/>
                              </a:schemeClr>
                            </a:solidFill>
                            <a:latin typeface="Cambria Math"/>
                          </a:rPr>
                          <m:t>𝑏</m:t>
                        </m:r>
                      </m:num>
                      <m:den>
                        <m:r>
                          <a:rPr lang="en-US" sz="2400" b="0" i="1" smtClean="0">
                            <a:solidFill>
                              <a:schemeClr val="accent1">
                                <a:lumMod val="75000"/>
                              </a:schemeClr>
                            </a:solidFill>
                            <a:latin typeface="Cambria Math"/>
                          </a:rPr>
                          <m:t>2</m:t>
                        </m:r>
                      </m:den>
                    </m:f>
                    <m:rad>
                      <m:radPr>
                        <m:degHide m:val="on"/>
                        <m:ctrlPr>
                          <a:rPr lang="en-US" sz="2400" i="1" smtClean="0">
                            <a:solidFill>
                              <a:schemeClr val="accent1">
                                <a:lumMod val="75000"/>
                              </a:schemeClr>
                            </a:solidFill>
                            <a:latin typeface="Cambria Math" panose="02040503050406030204" pitchFamily="18" charset="0"/>
                          </a:rPr>
                        </m:ctrlPr>
                      </m:radPr>
                      <m:deg/>
                      <m:e>
                        <m:sSup>
                          <m:sSupPr>
                            <m:ctrlPr>
                              <a:rPr lang="en-US" sz="2400" i="1" smtClean="0">
                                <a:solidFill>
                                  <a:schemeClr val="accent1">
                                    <a:lumMod val="75000"/>
                                  </a:schemeClr>
                                </a:solidFill>
                                <a:latin typeface="Cambria Math" panose="02040503050406030204" pitchFamily="18" charset="0"/>
                              </a:rPr>
                            </m:ctrlPr>
                          </m:sSupPr>
                          <m:e>
                            <m:r>
                              <a:rPr lang="en-US" sz="2400" b="0" i="1" smtClean="0">
                                <a:solidFill>
                                  <a:schemeClr val="accent1">
                                    <a:lumMod val="75000"/>
                                  </a:schemeClr>
                                </a:solidFill>
                                <a:latin typeface="Cambria Math"/>
                              </a:rPr>
                              <m:t>𝑐</m:t>
                            </m:r>
                          </m:e>
                          <m:sup>
                            <m:r>
                              <a:rPr lang="en-US" sz="2400" b="0" i="1" smtClean="0">
                                <a:solidFill>
                                  <a:schemeClr val="accent1">
                                    <a:lumMod val="75000"/>
                                  </a:schemeClr>
                                </a:solidFill>
                                <a:latin typeface="Cambria Math"/>
                              </a:rPr>
                              <m:t>2</m:t>
                            </m:r>
                          </m:sup>
                        </m:sSup>
                        <m:r>
                          <a:rPr lang="en-US" sz="2400" b="0" i="1" smtClean="0">
                            <a:solidFill>
                              <a:schemeClr val="accent1">
                                <a:lumMod val="75000"/>
                              </a:schemeClr>
                            </a:solidFill>
                            <a:latin typeface="Cambria Math"/>
                          </a:rPr>
                          <m:t>−</m:t>
                        </m:r>
                        <m:sSup>
                          <m:sSupPr>
                            <m:ctrlPr>
                              <a:rPr lang="en-US" sz="2400" b="0" i="1" smtClean="0">
                                <a:solidFill>
                                  <a:schemeClr val="accent1">
                                    <a:lumMod val="75000"/>
                                  </a:schemeClr>
                                </a:solidFill>
                                <a:latin typeface="Cambria Math" panose="02040503050406030204" pitchFamily="18" charset="0"/>
                              </a:rPr>
                            </m:ctrlPr>
                          </m:sSupPr>
                          <m:e>
                            <m:r>
                              <a:rPr lang="en-US" sz="2400" b="0" i="1" smtClean="0">
                                <a:solidFill>
                                  <a:schemeClr val="accent1">
                                    <a:lumMod val="75000"/>
                                  </a:schemeClr>
                                </a:solidFill>
                                <a:latin typeface="Cambria Math"/>
                              </a:rPr>
                              <m:t>(</m:t>
                            </m:r>
                            <m:f>
                              <m:fPr>
                                <m:ctrlPr>
                                  <a:rPr lang="en-US" sz="2400" b="0" i="1" smtClean="0">
                                    <a:solidFill>
                                      <a:schemeClr val="accent1">
                                        <a:lumMod val="75000"/>
                                      </a:schemeClr>
                                    </a:solidFill>
                                    <a:latin typeface="Cambria Math" panose="02040503050406030204" pitchFamily="18" charset="0"/>
                                  </a:rPr>
                                </m:ctrlPr>
                              </m:fPr>
                              <m:num>
                                <m:sSup>
                                  <m:sSupPr>
                                    <m:ctrlPr>
                                      <a:rPr lang="en-US" sz="2400" b="0" i="1" smtClean="0">
                                        <a:solidFill>
                                          <a:schemeClr val="accent1">
                                            <a:lumMod val="75000"/>
                                          </a:schemeClr>
                                        </a:solidFill>
                                        <a:latin typeface="Cambria Math" panose="02040503050406030204" pitchFamily="18" charset="0"/>
                                      </a:rPr>
                                    </m:ctrlPr>
                                  </m:sSupPr>
                                  <m:e>
                                    <m:r>
                                      <a:rPr lang="en-US" sz="2400" b="0" i="1" smtClean="0">
                                        <a:solidFill>
                                          <a:schemeClr val="accent1">
                                            <a:lumMod val="75000"/>
                                          </a:schemeClr>
                                        </a:solidFill>
                                        <a:latin typeface="Cambria Math"/>
                                      </a:rPr>
                                      <m:t>(</m:t>
                                    </m:r>
                                    <m:r>
                                      <a:rPr lang="en-US" sz="2400" b="0" i="1" smtClean="0">
                                        <a:solidFill>
                                          <a:schemeClr val="accent1">
                                            <a:lumMod val="75000"/>
                                          </a:schemeClr>
                                        </a:solidFill>
                                        <a:latin typeface="Cambria Math"/>
                                      </a:rPr>
                                      <m:t>𝑎</m:t>
                                    </m:r>
                                    <m:r>
                                      <a:rPr lang="en-US" sz="2400" b="0" i="1" smtClean="0">
                                        <a:solidFill>
                                          <a:schemeClr val="accent1">
                                            <a:lumMod val="75000"/>
                                          </a:schemeClr>
                                        </a:solidFill>
                                        <a:latin typeface="Cambria Math"/>
                                      </a:rPr>
                                      <m:t>−</m:t>
                                    </m:r>
                                    <m:r>
                                      <a:rPr lang="en-US" sz="2400" b="0" i="1" smtClean="0">
                                        <a:solidFill>
                                          <a:schemeClr val="accent1">
                                            <a:lumMod val="75000"/>
                                          </a:schemeClr>
                                        </a:solidFill>
                                        <a:latin typeface="Cambria Math"/>
                                      </a:rPr>
                                      <m:t>𝑏</m:t>
                                    </m:r>
                                    <m:r>
                                      <a:rPr lang="en-US" sz="2400" b="0" i="1" smtClean="0">
                                        <a:solidFill>
                                          <a:schemeClr val="accent1">
                                            <a:lumMod val="75000"/>
                                          </a:schemeClr>
                                        </a:solidFill>
                                        <a:latin typeface="Cambria Math"/>
                                      </a:rPr>
                                      <m:t>)</m:t>
                                    </m:r>
                                  </m:e>
                                  <m:sup>
                                    <m:r>
                                      <a:rPr lang="en-US" sz="2400" b="0" i="1" smtClean="0">
                                        <a:solidFill>
                                          <a:schemeClr val="accent1">
                                            <a:lumMod val="75000"/>
                                          </a:schemeClr>
                                        </a:solidFill>
                                        <a:latin typeface="Cambria Math"/>
                                      </a:rPr>
                                      <m:t>2</m:t>
                                    </m:r>
                                  </m:sup>
                                </m:sSup>
                                <m:r>
                                  <a:rPr lang="en-US" sz="2400" b="0" i="1" smtClean="0">
                                    <a:solidFill>
                                      <a:schemeClr val="accent1">
                                        <a:lumMod val="75000"/>
                                      </a:schemeClr>
                                    </a:solidFill>
                                    <a:latin typeface="Cambria Math"/>
                                  </a:rPr>
                                  <m:t>+</m:t>
                                </m:r>
                                <m:sSup>
                                  <m:sSupPr>
                                    <m:ctrlPr>
                                      <a:rPr lang="en-US" sz="2400" b="0" i="1" smtClean="0">
                                        <a:solidFill>
                                          <a:schemeClr val="accent1">
                                            <a:lumMod val="75000"/>
                                          </a:schemeClr>
                                        </a:solidFill>
                                        <a:latin typeface="Cambria Math" panose="02040503050406030204" pitchFamily="18" charset="0"/>
                                      </a:rPr>
                                    </m:ctrlPr>
                                  </m:sSupPr>
                                  <m:e>
                                    <m:r>
                                      <a:rPr lang="en-US" sz="2400" b="0" i="1" smtClean="0">
                                        <a:solidFill>
                                          <a:schemeClr val="accent1">
                                            <a:lumMod val="75000"/>
                                          </a:schemeClr>
                                        </a:solidFill>
                                        <a:latin typeface="Cambria Math"/>
                                      </a:rPr>
                                      <m:t>𝑐</m:t>
                                    </m:r>
                                  </m:e>
                                  <m:sup>
                                    <m:r>
                                      <a:rPr lang="en-US" sz="2400" b="0" i="1" smtClean="0">
                                        <a:solidFill>
                                          <a:schemeClr val="accent1">
                                            <a:lumMod val="75000"/>
                                          </a:schemeClr>
                                        </a:solidFill>
                                        <a:latin typeface="Cambria Math"/>
                                      </a:rPr>
                                      <m:t>2</m:t>
                                    </m:r>
                                  </m:sup>
                                </m:sSup>
                                <m:r>
                                  <a:rPr lang="en-US" sz="2400" b="0" i="1" smtClean="0">
                                    <a:solidFill>
                                      <a:schemeClr val="accent1">
                                        <a:lumMod val="75000"/>
                                      </a:schemeClr>
                                    </a:solidFill>
                                    <a:latin typeface="Cambria Math"/>
                                  </a:rPr>
                                  <m:t>−</m:t>
                                </m:r>
                                <m:sSup>
                                  <m:sSupPr>
                                    <m:ctrlPr>
                                      <a:rPr lang="en-US" sz="2400" b="0" i="1" smtClean="0">
                                        <a:solidFill>
                                          <a:schemeClr val="accent1">
                                            <a:lumMod val="75000"/>
                                          </a:schemeClr>
                                        </a:solidFill>
                                        <a:latin typeface="Cambria Math" panose="02040503050406030204" pitchFamily="18" charset="0"/>
                                      </a:rPr>
                                    </m:ctrlPr>
                                  </m:sSupPr>
                                  <m:e>
                                    <m:r>
                                      <a:rPr lang="en-US" sz="2400" b="0" i="1" smtClean="0">
                                        <a:solidFill>
                                          <a:schemeClr val="accent1">
                                            <a:lumMod val="75000"/>
                                          </a:schemeClr>
                                        </a:solidFill>
                                        <a:latin typeface="Cambria Math"/>
                                      </a:rPr>
                                      <m:t>𝑑</m:t>
                                    </m:r>
                                  </m:e>
                                  <m:sup>
                                    <m:r>
                                      <a:rPr lang="en-US" sz="2400" b="0" i="1" smtClean="0">
                                        <a:solidFill>
                                          <a:schemeClr val="accent1">
                                            <a:lumMod val="75000"/>
                                          </a:schemeClr>
                                        </a:solidFill>
                                        <a:latin typeface="Cambria Math"/>
                                      </a:rPr>
                                      <m:t>2</m:t>
                                    </m:r>
                                  </m:sup>
                                </m:sSup>
                              </m:num>
                              <m:den>
                                <m:r>
                                  <a:rPr lang="en-US" sz="2400" b="0" i="1" smtClean="0">
                                    <a:solidFill>
                                      <a:schemeClr val="accent1">
                                        <a:lumMod val="75000"/>
                                      </a:schemeClr>
                                    </a:solidFill>
                                    <a:latin typeface="Cambria Math"/>
                                  </a:rPr>
                                  <m:t>2</m:t>
                                </m:r>
                                <m:r>
                                  <a:rPr lang="en-US" sz="2400" b="0" i="1" smtClean="0">
                                    <a:solidFill>
                                      <a:schemeClr val="accent1">
                                        <a:lumMod val="75000"/>
                                      </a:schemeClr>
                                    </a:solidFill>
                                    <a:latin typeface="Cambria Math"/>
                                  </a:rPr>
                                  <m:t>(</m:t>
                                </m:r>
                                <m:r>
                                  <a:rPr lang="en-US" sz="2400" b="0" i="1" smtClean="0">
                                    <a:solidFill>
                                      <a:schemeClr val="accent1">
                                        <a:lumMod val="75000"/>
                                      </a:schemeClr>
                                    </a:solidFill>
                                    <a:latin typeface="Cambria Math"/>
                                  </a:rPr>
                                  <m:t>𝑎</m:t>
                                </m:r>
                                <m:r>
                                  <a:rPr lang="en-US" sz="2400" b="0" i="1" smtClean="0">
                                    <a:solidFill>
                                      <a:schemeClr val="accent1">
                                        <a:lumMod val="75000"/>
                                      </a:schemeClr>
                                    </a:solidFill>
                                    <a:latin typeface="Cambria Math"/>
                                  </a:rPr>
                                  <m:t>−</m:t>
                                </m:r>
                                <m:r>
                                  <a:rPr lang="en-US" sz="2400" b="0" i="1" smtClean="0">
                                    <a:solidFill>
                                      <a:schemeClr val="accent1">
                                        <a:lumMod val="75000"/>
                                      </a:schemeClr>
                                    </a:solidFill>
                                    <a:latin typeface="Cambria Math"/>
                                  </a:rPr>
                                  <m:t>𝑏</m:t>
                                </m:r>
                                <m:r>
                                  <a:rPr lang="en-US" sz="2400" b="0" i="1" smtClean="0">
                                    <a:solidFill>
                                      <a:schemeClr val="accent1">
                                        <a:lumMod val="75000"/>
                                      </a:schemeClr>
                                    </a:solidFill>
                                    <a:latin typeface="Cambria Math"/>
                                  </a:rPr>
                                  <m:t>)</m:t>
                                </m:r>
                              </m:den>
                            </m:f>
                            <m:r>
                              <a:rPr lang="en-US" sz="2400" b="0" i="1" smtClean="0">
                                <a:solidFill>
                                  <a:schemeClr val="accent1">
                                    <a:lumMod val="75000"/>
                                  </a:schemeClr>
                                </a:solidFill>
                                <a:latin typeface="Cambria Math"/>
                              </a:rPr>
                              <m:t>)</m:t>
                            </m:r>
                          </m:e>
                          <m:sup>
                            <m:r>
                              <a:rPr lang="en-US" sz="2400" b="0" i="1" smtClean="0">
                                <a:solidFill>
                                  <a:schemeClr val="accent1">
                                    <a:lumMod val="75000"/>
                                  </a:schemeClr>
                                </a:solidFill>
                                <a:latin typeface="Cambria Math"/>
                              </a:rPr>
                              <m:t>2</m:t>
                            </m:r>
                          </m:sup>
                        </m:sSup>
                      </m:e>
                    </m:rad>
                  </m:oMath>
                </a14:m>
                <a:endParaRPr lang="ru-RU" sz="2000" dirty="0">
                  <a:solidFill>
                    <a:schemeClr val="accent1">
                      <a:lumMod val="75000"/>
                    </a:schemeClr>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639367" y="3583121"/>
                <a:ext cx="4015395" cy="843885"/>
              </a:xfrm>
              <a:prstGeom prst="rect">
                <a:avLst/>
              </a:prstGeom>
              <a:blipFill rotWithShape="1">
                <a:blip r:embed="rId8"/>
                <a:stretch>
                  <a:fillRect l="-1958"/>
                </a:stretch>
              </a:blipFill>
              <a:ln w="28575">
                <a:solidFill>
                  <a:srgbClr val="92D050"/>
                </a:solidFill>
              </a:ln>
            </p:spPr>
            <p:txBody>
              <a:bodyPr/>
              <a:lstStyle/>
              <a:p>
                <a:r>
                  <a:rPr lang="ru-RU">
                    <a:noFill/>
                  </a:rPr>
                  <a:t> </a:t>
                </a:r>
              </a:p>
            </p:txBody>
          </p:sp>
        </mc:Fallback>
      </mc:AlternateContent>
    </p:spTree>
    <p:extLst>
      <p:ext uri="{BB962C8B-B14F-4D97-AF65-F5344CB8AC3E}">
        <p14:creationId xmlns:p14="http://schemas.microsoft.com/office/powerpoint/2010/main" val="331843140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95536" y="404664"/>
            <a:ext cx="8280920" cy="707886"/>
          </a:xfrm>
          <a:prstGeom prst="rect">
            <a:avLst/>
          </a:prstGeom>
        </p:spPr>
        <p:txBody>
          <a:bodyPr wrap="square">
            <a:spAutoFit/>
          </a:bodyPr>
          <a:lstStyle/>
          <a:p>
            <a:pPr lvl="0" algn="ctr"/>
            <a:r>
              <a:rPr lang="ru-RU" sz="4000" b="1" dirty="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Площадь геометрических фигур</a:t>
            </a:r>
            <a:endParaRPr lang="ru-RU" sz="4000" dirty="0">
              <a:solidFill>
                <a:prstClr val="black"/>
              </a:solidFill>
            </a:endParaRPr>
          </a:p>
        </p:txBody>
      </p:sp>
      <p:sp>
        <p:nvSpPr>
          <p:cNvPr id="4" name="TextBox 3"/>
          <p:cNvSpPr txBox="1"/>
          <p:nvPr/>
        </p:nvSpPr>
        <p:spPr>
          <a:xfrm>
            <a:off x="539552" y="1357570"/>
            <a:ext cx="4340355" cy="461665"/>
          </a:xfrm>
          <a:prstGeom prst="rect">
            <a:avLst/>
          </a:prstGeom>
          <a:noFill/>
        </p:spPr>
        <p:txBody>
          <a:bodyPr wrap="none" rtlCol="0">
            <a:spAutoFit/>
          </a:bodyPr>
          <a:lstStyle/>
          <a:p>
            <a:r>
              <a:rPr lang="en-US" sz="2400" dirty="0" smtClean="0">
                <a:solidFill>
                  <a:srgbClr val="C00000"/>
                </a:solidFill>
                <a:latin typeface="Times New Roman" panose="02020603050405020304" pitchFamily="18" charset="0"/>
                <a:cs typeface="Times New Roman" panose="02020603050405020304" pitchFamily="18" charset="0"/>
              </a:rPr>
              <a:t>11. </a:t>
            </a:r>
            <a:r>
              <a:rPr lang="ru-RU" sz="2400" dirty="0" smtClean="0">
                <a:solidFill>
                  <a:srgbClr val="C00000"/>
                </a:solidFill>
                <a:latin typeface="Times New Roman" panose="02020603050405020304" pitchFamily="18" charset="0"/>
                <a:cs typeface="Times New Roman" panose="02020603050405020304" pitchFamily="18" charset="0"/>
              </a:rPr>
              <a:t>Правильный многоугольник</a:t>
            </a:r>
            <a:endParaRPr lang="ru-RU" sz="2400" dirty="0">
              <a:solidFill>
                <a:srgbClr val="C00000"/>
              </a:solidFill>
              <a:latin typeface="Times New Roman" panose="02020603050405020304" pitchFamily="18" charset="0"/>
              <a:cs typeface="Times New Roman" panose="02020603050405020304" pitchFamily="18" charset="0"/>
            </a:endParaRPr>
          </a:p>
        </p:txBody>
      </p:sp>
      <p:pic>
        <p:nvPicPr>
          <p:cNvPr id="8194" name="Picture 2" descr="Формула площади правильного многоугольни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481" y="2578124"/>
            <a:ext cx="2232248" cy="223224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p:cNvSpPr txBox="1"/>
              <p:nvPr/>
            </p:nvSpPr>
            <p:spPr>
              <a:xfrm>
                <a:off x="3131840" y="3021564"/>
                <a:ext cx="5224892" cy="1345368"/>
              </a:xfrm>
              <a:prstGeom prst="rect">
                <a:avLst/>
              </a:prstGeom>
              <a:noFill/>
              <a:ln w="28575">
                <a:solidFill>
                  <a:srgbClr val="92D050"/>
                </a:solidFill>
              </a:ln>
            </p:spPr>
            <p:txBody>
              <a:bodyPr wrap="none" rtlCol="0">
                <a:spAutoFit/>
              </a:bodyPr>
              <a:lstStyle/>
              <a:p>
                <a:pPr marL="342900" indent="-342900">
                  <a:buFont typeface="Arial" panose="020B0604020202020204" pitchFamily="34" charset="0"/>
                  <a:buChar char="•"/>
                </a:pPr>
                <a:r>
                  <a:rPr lang="en-US" sz="2400" dirty="0" smtClean="0">
                    <a:solidFill>
                      <a:schemeClr val="tx2">
                        <a:lumMod val="75000"/>
                      </a:schemeClr>
                    </a:solidFill>
                  </a:rPr>
                  <a:t>S = </a:t>
                </a:r>
                <a14:m>
                  <m:oMath xmlns:m="http://schemas.openxmlformats.org/officeDocument/2006/math">
                    <m:f>
                      <m:fPr>
                        <m:ctrlPr>
                          <a:rPr lang="en-US" sz="2400" i="1" smtClean="0">
                            <a:solidFill>
                              <a:schemeClr val="tx2">
                                <a:lumMod val="75000"/>
                              </a:schemeClr>
                            </a:solidFill>
                            <a:latin typeface="Cambria Math" panose="02040503050406030204" pitchFamily="18" charset="0"/>
                          </a:rPr>
                        </m:ctrlPr>
                      </m:fPr>
                      <m:num>
                        <m:r>
                          <a:rPr lang="en-US" sz="2400" b="0" i="1" smtClean="0">
                            <a:solidFill>
                              <a:schemeClr val="tx2">
                                <a:lumMod val="75000"/>
                              </a:schemeClr>
                            </a:solidFill>
                            <a:latin typeface="Cambria Math"/>
                          </a:rPr>
                          <m:t>𝑛</m:t>
                        </m:r>
                        <m:sSup>
                          <m:sSupPr>
                            <m:ctrlPr>
                              <a:rPr lang="en-US" sz="2400" b="0" i="1" smtClean="0">
                                <a:solidFill>
                                  <a:schemeClr val="tx2">
                                    <a:lumMod val="75000"/>
                                  </a:schemeClr>
                                </a:solidFill>
                                <a:latin typeface="Cambria Math" panose="02040503050406030204" pitchFamily="18" charset="0"/>
                              </a:rPr>
                            </m:ctrlPr>
                          </m:sSupPr>
                          <m:e>
                            <m:r>
                              <a:rPr lang="en-US" sz="2400" b="0" i="1" smtClean="0">
                                <a:solidFill>
                                  <a:schemeClr val="tx2">
                                    <a:lumMod val="75000"/>
                                  </a:schemeClr>
                                </a:solidFill>
                                <a:latin typeface="Cambria Math"/>
                              </a:rPr>
                              <m:t>𝑎</m:t>
                            </m:r>
                          </m:e>
                          <m:sup>
                            <m:r>
                              <a:rPr lang="en-US" sz="2400" b="0" i="1" smtClean="0">
                                <a:solidFill>
                                  <a:schemeClr val="tx2">
                                    <a:lumMod val="75000"/>
                                  </a:schemeClr>
                                </a:solidFill>
                                <a:latin typeface="Cambria Math"/>
                              </a:rPr>
                              <m:t>2</m:t>
                            </m:r>
                          </m:sup>
                        </m:sSup>
                      </m:num>
                      <m:den>
                        <m:r>
                          <a:rPr lang="en-US" sz="2400" b="0" i="1" smtClean="0">
                            <a:solidFill>
                              <a:schemeClr val="tx2">
                                <a:lumMod val="75000"/>
                              </a:schemeClr>
                            </a:solidFill>
                            <a:latin typeface="Cambria Math"/>
                          </a:rPr>
                          <m:t>4 </m:t>
                        </m:r>
                        <m:r>
                          <a:rPr lang="en-US" sz="2400" b="0" i="1" smtClean="0">
                            <a:solidFill>
                              <a:schemeClr val="tx2">
                                <a:lumMod val="75000"/>
                              </a:schemeClr>
                            </a:solidFill>
                            <a:latin typeface="Cambria Math"/>
                          </a:rPr>
                          <m:t>𝑡𝑔</m:t>
                        </m:r>
                        <m:r>
                          <a:rPr lang="en-US" sz="2400" b="0" i="1" smtClean="0">
                            <a:solidFill>
                              <a:schemeClr val="tx2">
                                <a:lumMod val="75000"/>
                              </a:schemeClr>
                            </a:solidFill>
                            <a:latin typeface="Cambria Math"/>
                          </a:rPr>
                          <m:t>(</m:t>
                        </m:r>
                        <m:f>
                          <m:fPr>
                            <m:ctrlPr>
                              <a:rPr lang="en-US" sz="2400" b="0" i="1" smtClean="0">
                                <a:solidFill>
                                  <a:schemeClr val="tx2">
                                    <a:lumMod val="75000"/>
                                  </a:schemeClr>
                                </a:solidFill>
                                <a:latin typeface="Cambria Math" panose="02040503050406030204" pitchFamily="18" charset="0"/>
                              </a:rPr>
                            </m:ctrlPr>
                          </m:fPr>
                          <m:num>
                            <m:r>
                              <a:rPr lang="en-US" sz="2400" b="0" i="1" smtClean="0">
                                <a:solidFill>
                                  <a:schemeClr val="tx2">
                                    <a:lumMod val="75000"/>
                                  </a:schemeClr>
                                </a:solidFill>
                                <a:latin typeface="Cambria Math"/>
                              </a:rPr>
                              <m:t>180</m:t>
                            </m:r>
                          </m:num>
                          <m:den>
                            <m:r>
                              <a:rPr lang="en-US" sz="2400" b="0" i="1" smtClean="0">
                                <a:solidFill>
                                  <a:schemeClr val="tx2">
                                    <a:lumMod val="75000"/>
                                  </a:schemeClr>
                                </a:solidFill>
                                <a:latin typeface="Cambria Math"/>
                              </a:rPr>
                              <m:t>𝑛</m:t>
                            </m:r>
                          </m:den>
                        </m:f>
                        <m:r>
                          <a:rPr lang="en-US" sz="2400" b="0" i="1" smtClean="0">
                            <a:solidFill>
                              <a:schemeClr val="tx2">
                                <a:lumMod val="75000"/>
                              </a:schemeClr>
                            </a:solidFill>
                            <a:latin typeface="Cambria Math"/>
                          </a:rPr>
                          <m:t>)</m:t>
                        </m:r>
                      </m:den>
                    </m:f>
                  </m:oMath>
                </a14:m>
                <a:endParaRPr lang="en-US" sz="2400" dirty="0" smtClean="0">
                  <a:solidFill>
                    <a:schemeClr val="tx2">
                      <a:lumMod val="75000"/>
                    </a:schemeClr>
                  </a:solidFill>
                </a:endParaRPr>
              </a:p>
              <a:p>
                <a:pPr marL="342900" indent="-342900">
                  <a:buFont typeface="Arial" panose="020B0604020202020204" pitchFamily="34" charset="0"/>
                  <a:buChar char="•"/>
                </a:pPr>
                <a:r>
                  <a:rPr lang="en-US" sz="2400" dirty="0" smtClean="0">
                    <a:solidFill>
                      <a:schemeClr val="tx2">
                        <a:lumMod val="75000"/>
                      </a:schemeClr>
                    </a:solidFill>
                  </a:rPr>
                  <a:t>S = </a:t>
                </a:r>
                <a14:m>
                  <m:oMath xmlns:m="http://schemas.openxmlformats.org/officeDocument/2006/math">
                    <m:f>
                      <m:fPr>
                        <m:ctrlPr>
                          <a:rPr lang="en-US" sz="2400" i="1" smtClean="0">
                            <a:solidFill>
                              <a:schemeClr val="tx2">
                                <a:lumMod val="75000"/>
                              </a:schemeClr>
                            </a:solidFill>
                            <a:latin typeface="Cambria Math" panose="02040503050406030204" pitchFamily="18" charset="0"/>
                          </a:rPr>
                        </m:ctrlPr>
                      </m:fPr>
                      <m:num>
                        <m:r>
                          <a:rPr lang="en-US" sz="2400" b="0" i="1" smtClean="0">
                            <a:solidFill>
                              <a:schemeClr val="tx2">
                                <a:lumMod val="75000"/>
                              </a:schemeClr>
                            </a:solidFill>
                            <a:latin typeface="Cambria Math"/>
                          </a:rPr>
                          <m:t>1</m:t>
                        </m:r>
                      </m:num>
                      <m:den>
                        <m:r>
                          <a:rPr lang="en-US" sz="2400" b="0" i="1" smtClean="0">
                            <a:solidFill>
                              <a:schemeClr val="tx2">
                                <a:lumMod val="75000"/>
                              </a:schemeClr>
                            </a:solidFill>
                            <a:latin typeface="Cambria Math"/>
                          </a:rPr>
                          <m:t>2</m:t>
                        </m:r>
                      </m:den>
                    </m:f>
                    <m:r>
                      <a:rPr lang="en-US" sz="2400" b="0" i="1" smtClean="0">
                        <a:solidFill>
                          <a:schemeClr val="tx2">
                            <a:lumMod val="75000"/>
                          </a:schemeClr>
                        </a:solidFill>
                        <a:latin typeface="Cambria Math"/>
                      </a:rPr>
                      <m:t>𝑛</m:t>
                    </m:r>
                    <m:sSup>
                      <m:sSupPr>
                        <m:ctrlPr>
                          <a:rPr lang="en-US" sz="2400" b="0" i="1" smtClean="0">
                            <a:solidFill>
                              <a:schemeClr val="tx2">
                                <a:lumMod val="75000"/>
                              </a:schemeClr>
                            </a:solidFill>
                            <a:latin typeface="Cambria Math" panose="02040503050406030204" pitchFamily="18" charset="0"/>
                          </a:rPr>
                        </m:ctrlPr>
                      </m:sSupPr>
                      <m:e>
                        <m:r>
                          <a:rPr lang="en-US" sz="2400" b="0" i="1" smtClean="0">
                            <a:solidFill>
                              <a:schemeClr val="tx2">
                                <a:lumMod val="75000"/>
                              </a:schemeClr>
                            </a:solidFill>
                            <a:latin typeface="Cambria Math"/>
                          </a:rPr>
                          <m:t>𝑅</m:t>
                        </m:r>
                      </m:e>
                      <m:sup>
                        <m:r>
                          <a:rPr lang="en-US" sz="2400" b="0" i="1" smtClean="0">
                            <a:solidFill>
                              <a:schemeClr val="tx2">
                                <a:lumMod val="75000"/>
                              </a:schemeClr>
                            </a:solidFill>
                            <a:latin typeface="Cambria Math"/>
                          </a:rPr>
                          <m:t>2</m:t>
                        </m:r>
                      </m:sup>
                    </m:sSup>
                    <m:func>
                      <m:funcPr>
                        <m:ctrlPr>
                          <a:rPr lang="en-US" sz="2400" b="0" i="1" smtClean="0">
                            <a:solidFill>
                              <a:schemeClr val="tx2">
                                <a:lumMod val="75000"/>
                              </a:schemeClr>
                            </a:solidFill>
                            <a:latin typeface="Cambria Math" panose="02040503050406030204" pitchFamily="18" charset="0"/>
                          </a:rPr>
                        </m:ctrlPr>
                      </m:funcPr>
                      <m:fName>
                        <m:r>
                          <m:rPr>
                            <m:sty m:val="p"/>
                          </m:rPr>
                          <a:rPr lang="en-US" sz="2400" b="0" i="0" smtClean="0">
                            <a:solidFill>
                              <a:schemeClr val="tx2">
                                <a:lumMod val="75000"/>
                              </a:schemeClr>
                            </a:solidFill>
                            <a:latin typeface="Cambria Math"/>
                          </a:rPr>
                          <m:t>sin</m:t>
                        </m:r>
                      </m:fName>
                      <m:e>
                        <m:f>
                          <m:fPr>
                            <m:ctrlPr>
                              <a:rPr lang="en-US" sz="2400" b="0" i="1" smtClean="0">
                                <a:solidFill>
                                  <a:schemeClr val="tx2">
                                    <a:lumMod val="75000"/>
                                  </a:schemeClr>
                                </a:solidFill>
                                <a:latin typeface="Cambria Math" panose="02040503050406030204" pitchFamily="18" charset="0"/>
                              </a:rPr>
                            </m:ctrlPr>
                          </m:fPr>
                          <m:num>
                            <m:r>
                              <a:rPr lang="en-US" sz="2400" b="0" i="1" smtClean="0">
                                <a:solidFill>
                                  <a:schemeClr val="tx2">
                                    <a:lumMod val="75000"/>
                                  </a:schemeClr>
                                </a:solidFill>
                                <a:latin typeface="Cambria Math"/>
                              </a:rPr>
                              <m:t>360</m:t>
                            </m:r>
                            <m:r>
                              <a:rPr lang="en-US" sz="2400" b="0" i="1" smtClean="0">
                                <a:solidFill>
                                  <a:schemeClr val="tx2">
                                    <a:lumMod val="75000"/>
                                  </a:schemeClr>
                                </a:solidFill>
                                <a:latin typeface="Cambria Math"/>
                                <a:ea typeface="Cambria Math"/>
                              </a:rPr>
                              <m:t>°</m:t>
                            </m:r>
                          </m:num>
                          <m:den>
                            <m:r>
                              <a:rPr lang="en-US" sz="2400" b="0" i="1" smtClean="0">
                                <a:solidFill>
                                  <a:schemeClr val="tx2">
                                    <a:lumMod val="75000"/>
                                  </a:schemeClr>
                                </a:solidFill>
                                <a:latin typeface="Cambria Math"/>
                              </a:rPr>
                              <m:t>𝑛</m:t>
                            </m:r>
                          </m:den>
                        </m:f>
                      </m:e>
                    </m:func>
                    <m:r>
                      <a:rPr lang="en-US" sz="2400" b="0" i="1" smtClean="0">
                        <a:solidFill>
                          <a:schemeClr val="tx2">
                            <a:lumMod val="75000"/>
                          </a:schemeClr>
                        </a:solidFill>
                        <a:latin typeface="Cambria Math"/>
                      </a:rPr>
                      <m:t>=</m:t>
                    </m:r>
                    <m:sSup>
                      <m:sSupPr>
                        <m:ctrlPr>
                          <a:rPr lang="en-US" sz="2400" b="0" i="1" smtClean="0">
                            <a:solidFill>
                              <a:schemeClr val="tx2">
                                <a:lumMod val="75000"/>
                              </a:schemeClr>
                            </a:solidFill>
                            <a:latin typeface="Cambria Math" panose="02040503050406030204" pitchFamily="18" charset="0"/>
                          </a:rPr>
                        </m:ctrlPr>
                      </m:sSupPr>
                      <m:e>
                        <m:r>
                          <a:rPr lang="en-US" sz="2400" b="0" i="1" smtClean="0">
                            <a:solidFill>
                              <a:schemeClr val="tx2">
                                <a:lumMod val="75000"/>
                              </a:schemeClr>
                            </a:solidFill>
                            <a:latin typeface="Cambria Math"/>
                          </a:rPr>
                          <m:t>𝑟</m:t>
                        </m:r>
                      </m:e>
                      <m:sup>
                        <m:r>
                          <a:rPr lang="en-US" sz="2400" b="0" i="1" smtClean="0">
                            <a:solidFill>
                              <a:schemeClr val="tx2">
                                <a:lumMod val="75000"/>
                              </a:schemeClr>
                            </a:solidFill>
                            <a:latin typeface="Cambria Math"/>
                          </a:rPr>
                          <m:t>2</m:t>
                        </m:r>
                      </m:sup>
                    </m:sSup>
                    <m:r>
                      <a:rPr lang="en-US" sz="2400" b="0" i="1" smtClean="0">
                        <a:solidFill>
                          <a:schemeClr val="tx2">
                            <a:lumMod val="75000"/>
                          </a:schemeClr>
                        </a:solidFill>
                        <a:latin typeface="Cambria Math"/>
                      </a:rPr>
                      <m:t>𝑛𝑡𝑔</m:t>
                    </m:r>
                    <m:f>
                      <m:fPr>
                        <m:ctrlPr>
                          <a:rPr lang="en-US" sz="2400" b="0" i="1" smtClean="0">
                            <a:solidFill>
                              <a:schemeClr val="tx2">
                                <a:lumMod val="75000"/>
                              </a:schemeClr>
                            </a:solidFill>
                            <a:latin typeface="Cambria Math" panose="02040503050406030204" pitchFamily="18" charset="0"/>
                          </a:rPr>
                        </m:ctrlPr>
                      </m:fPr>
                      <m:num>
                        <m:r>
                          <a:rPr lang="en-US" sz="2400" b="0" i="1" smtClean="0">
                            <a:solidFill>
                              <a:schemeClr val="tx2">
                                <a:lumMod val="75000"/>
                              </a:schemeClr>
                            </a:solidFill>
                            <a:latin typeface="Cambria Math"/>
                          </a:rPr>
                          <m:t>180</m:t>
                        </m:r>
                        <m:r>
                          <a:rPr lang="en-US" sz="2400" b="0" i="1" smtClean="0">
                            <a:solidFill>
                              <a:schemeClr val="tx2">
                                <a:lumMod val="75000"/>
                              </a:schemeClr>
                            </a:solidFill>
                            <a:latin typeface="Cambria Math"/>
                            <a:ea typeface="Cambria Math"/>
                          </a:rPr>
                          <m:t>°</m:t>
                        </m:r>
                      </m:num>
                      <m:den>
                        <m:r>
                          <a:rPr lang="en-US" sz="2400" b="0" i="1" smtClean="0">
                            <a:solidFill>
                              <a:schemeClr val="tx2">
                                <a:lumMod val="75000"/>
                              </a:schemeClr>
                            </a:solidFill>
                            <a:latin typeface="Cambria Math"/>
                          </a:rPr>
                          <m:t>𝑛</m:t>
                        </m:r>
                      </m:den>
                    </m:f>
                    <m:r>
                      <a:rPr lang="en-US" sz="2400" b="0" i="1" smtClean="0">
                        <a:solidFill>
                          <a:schemeClr val="tx2">
                            <a:lumMod val="75000"/>
                          </a:schemeClr>
                        </a:solidFill>
                        <a:latin typeface="Cambria Math"/>
                      </a:rPr>
                      <m:t>=</m:t>
                    </m:r>
                    <m:r>
                      <a:rPr lang="en-US" sz="2400" b="0" i="1" smtClean="0">
                        <a:solidFill>
                          <a:schemeClr val="tx2">
                            <a:lumMod val="75000"/>
                          </a:schemeClr>
                        </a:solidFill>
                        <a:latin typeface="Cambria Math"/>
                      </a:rPr>
                      <m:t>𝑝𝑟</m:t>
                    </m:r>
                  </m:oMath>
                </a14:m>
                <a:endParaRPr lang="ru-RU" sz="2400" dirty="0">
                  <a:solidFill>
                    <a:schemeClr val="tx2">
                      <a:lumMod val="75000"/>
                    </a:schemeClr>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131840" y="3021564"/>
                <a:ext cx="5224892" cy="1345368"/>
              </a:xfrm>
              <a:prstGeom prst="rect">
                <a:avLst/>
              </a:prstGeom>
              <a:blipFill rotWithShape="1">
                <a:blip r:embed="rId4"/>
                <a:stretch>
                  <a:fillRect l="-1392" b="-2667"/>
                </a:stretch>
              </a:blipFill>
              <a:ln w="28575">
                <a:solidFill>
                  <a:srgbClr val="92D050"/>
                </a:solidFill>
              </a:ln>
            </p:spPr>
            <p:txBody>
              <a:bodyPr/>
              <a:lstStyle/>
              <a:p>
                <a:r>
                  <a:rPr lang="ru-RU">
                    <a:noFill/>
                  </a:rPr>
                  <a:t> </a:t>
                </a:r>
              </a:p>
            </p:txBody>
          </p:sp>
        </mc:Fallback>
      </mc:AlternateContent>
      <p:cxnSp>
        <p:nvCxnSpPr>
          <p:cNvPr id="9" name="Прямая соединительная линия 8"/>
          <p:cNvCxnSpPr/>
          <p:nvPr/>
        </p:nvCxnSpPr>
        <p:spPr>
          <a:xfrm>
            <a:off x="1593605" y="3789040"/>
            <a:ext cx="0" cy="648072"/>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043608" y="3789040"/>
            <a:ext cx="338554" cy="369332"/>
          </a:xfrm>
          <a:prstGeom prst="rect">
            <a:avLst/>
          </a:prstGeom>
          <a:noFill/>
        </p:spPr>
        <p:txBody>
          <a:bodyPr wrap="none" rtlCol="0">
            <a:spAutoFit/>
          </a:bodyPr>
          <a:lstStyle/>
          <a:p>
            <a:r>
              <a:rPr lang="en-US" dirty="0" smtClean="0">
                <a:solidFill>
                  <a:schemeClr val="tx2">
                    <a:lumMod val="50000"/>
                  </a:schemeClr>
                </a:solidFill>
                <a:latin typeface="Times New Roman" panose="02020603050405020304" pitchFamily="18" charset="0"/>
                <a:cs typeface="Times New Roman" panose="02020603050405020304" pitchFamily="18" charset="0"/>
              </a:rPr>
              <a:t>R</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1589229" y="4083814"/>
            <a:ext cx="264816" cy="369332"/>
          </a:xfrm>
          <a:prstGeom prst="rect">
            <a:avLst/>
          </a:prstGeom>
          <a:noFill/>
        </p:spPr>
        <p:txBody>
          <a:bodyPr wrap="none" rtlCol="0">
            <a:spAutoFit/>
          </a:bodyPr>
          <a:lstStyle/>
          <a:p>
            <a:r>
              <a:rPr lang="en-US" dirty="0" smtClean="0">
                <a:solidFill>
                  <a:schemeClr val="tx2">
                    <a:lumMod val="50000"/>
                  </a:schemeClr>
                </a:solidFill>
                <a:latin typeface="Times New Roman" panose="02020603050405020304" pitchFamily="18" charset="0"/>
                <a:cs typeface="Times New Roman" panose="02020603050405020304" pitchFamily="18" charset="0"/>
              </a:rPr>
              <a:t>r</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780784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95536" y="404664"/>
            <a:ext cx="8280920" cy="707886"/>
          </a:xfrm>
          <a:prstGeom prst="rect">
            <a:avLst/>
          </a:prstGeom>
        </p:spPr>
        <p:txBody>
          <a:bodyPr wrap="square">
            <a:spAutoFit/>
          </a:bodyPr>
          <a:lstStyle/>
          <a:p>
            <a:pPr lvl="0" algn="ctr"/>
            <a:r>
              <a:rPr lang="ru-RU" sz="4000" b="1" dirty="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Площадь геометрических фигур</a:t>
            </a:r>
            <a:endParaRPr lang="ru-RU" sz="4000" dirty="0">
              <a:solidFill>
                <a:prstClr val="black"/>
              </a:solidFill>
            </a:endParaRPr>
          </a:p>
        </p:txBody>
      </p:sp>
      <p:sp>
        <p:nvSpPr>
          <p:cNvPr id="5" name="TextBox 4"/>
          <p:cNvSpPr txBox="1"/>
          <p:nvPr/>
        </p:nvSpPr>
        <p:spPr>
          <a:xfrm>
            <a:off x="467544" y="1340768"/>
            <a:ext cx="1281889" cy="461665"/>
          </a:xfrm>
          <a:prstGeom prst="rect">
            <a:avLst/>
          </a:prstGeom>
          <a:noFill/>
        </p:spPr>
        <p:txBody>
          <a:bodyPr wrap="none" rtlCol="0">
            <a:spAutoFit/>
          </a:bodyPr>
          <a:lstStyle/>
          <a:p>
            <a:r>
              <a:rPr lang="en-US" sz="2400" dirty="0" smtClean="0">
                <a:solidFill>
                  <a:srgbClr val="C00000"/>
                </a:solidFill>
                <a:latin typeface="Times New Roman" panose="02020603050405020304" pitchFamily="18" charset="0"/>
                <a:cs typeface="Times New Roman" panose="02020603050405020304" pitchFamily="18" charset="0"/>
              </a:rPr>
              <a:t>12. </a:t>
            </a:r>
            <a:r>
              <a:rPr lang="ru-RU" sz="2400" dirty="0" smtClean="0">
                <a:solidFill>
                  <a:srgbClr val="C00000"/>
                </a:solidFill>
                <a:latin typeface="Times New Roman" panose="02020603050405020304" pitchFamily="18" charset="0"/>
                <a:cs typeface="Times New Roman" panose="02020603050405020304" pitchFamily="18" charset="0"/>
              </a:rPr>
              <a:t>Круг</a:t>
            </a:r>
            <a:endParaRPr lang="ru-RU" sz="2400" dirty="0">
              <a:solidFill>
                <a:srgbClr val="C00000"/>
              </a:solidFill>
              <a:latin typeface="Times New Roman" panose="02020603050405020304" pitchFamily="18" charset="0"/>
              <a:cs typeface="Times New Roman" panose="02020603050405020304" pitchFamily="18" charset="0"/>
            </a:endParaRPr>
          </a:p>
        </p:txBody>
      </p:sp>
      <p:pic>
        <p:nvPicPr>
          <p:cNvPr id="9218" name="Picture 2" descr="Формула площади круга, диаметр"/>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957" y="1844824"/>
            <a:ext cx="1584176" cy="15841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a:off x="2555776" y="2345774"/>
                <a:ext cx="2147832" cy="582275"/>
              </a:xfrm>
              <a:prstGeom prst="rect">
                <a:avLst/>
              </a:prstGeom>
              <a:noFill/>
              <a:ln w="28575">
                <a:solidFill>
                  <a:srgbClr val="92D050"/>
                </a:solidFill>
              </a:ln>
            </p:spPr>
            <p:txBody>
              <a:bodyPr wrap="none" rtlCol="0">
                <a:spAutoFit/>
              </a:bodyPr>
              <a:lstStyle/>
              <a:p>
                <a:r>
                  <a:rPr lang="en-US" sz="2400" dirty="0" smtClean="0">
                    <a:solidFill>
                      <a:schemeClr val="tx2">
                        <a:lumMod val="75000"/>
                      </a:schemeClr>
                    </a:solidFill>
                  </a:rPr>
                  <a:t>S = </a:t>
                </a:r>
                <a14:m>
                  <m:oMath xmlns:m="http://schemas.openxmlformats.org/officeDocument/2006/math">
                    <m:r>
                      <a:rPr lang="en-US" sz="2400" i="1" smtClean="0">
                        <a:solidFill>
                          <a:schemeClr val="tx2">
                            <a:lumMod val="75000"/>
                          </a:schemeClr>
                        </a:solidFill>
                        <a:latin typeface="Cambria Math"/>
                        <a:ea typeface="Cambria Math"/>
                      </a:rPr>
                      <m:t>𝜋</m:t>
                    </m:r>
                    <m:sSup>
                      <m:sSupPr>
                        <m:ctrlPr>
                          <a:rPr lang="en-US" sz="2400" i="1" smtClean="0">
                            <a:solidFill>
                              <a:schemeClr val="tx2">
                                <a:lumMod val="75000"/>
                              </a:schemeClr>
                            </a:solidFill>
                            <a:latin typeface="Cambria Math" panose="02040503050406030204" pitchFamily="18" charset="0"/>
                            <a:ea typeface="Cambria Math"/>
                          </a:rPr>
                        </m:ctrlPr>
                      </m:sSupPr>
                      <m:e>
                        <m:r>
                          <a:rPr lang="en-US" sz="2400" b="0" i="1" smtClean="0">
                            <a:solidFill>
                              <a:schemeClr val="tx2">
                                <a:lumMod val="75000"/>
                              </a:schemeClr>
                            </a:solidFill>
                            <a:latin typeface="Cambria Math"/>
                            <a:ea typeface="Cambria Math"/>
                          </a:rPr>
                          <m:t>𝑟</m:t>
                        </m:r>
                      </m:e>
                      <m:sup>
                        <m:r>
                          <a:rPr lang="en-US" sz="2400" b="0" i="1" smtClean="0">
                            <a:solidFill>
                              <a:schemeClr val="tx2">
                                <a:lumMod val="75000"/>
                              </a:schemeClr>
                            </a:solidFill>
                            <a:latin typeface="Cambria Math"/>
                            <a:ea typeface="Cambria Math"/>
                          </a:rPr>
                          <m:t>2</m:t>
                        </m:r>
                      </m:sup>
                    </m:sSup>
                    <m:r>
                      <a:rPr lang="en-US" sz="2400" b="0" i="1" smtClean="0">
                        <a:solidFill>
                          <a:schemeClr val="tx2">
                            <a:lumMod val="75000"/>
                          </a:schemeClr>
                        </a:solidFill>
                        <a:latin typeface="Cambria Math"/>
                        <a:ea typeface="Cambria Math"/>
                      </a:rPr>
                      <m:t>= </m:t>
                    </m:r>
                    <m:f>
                      <m:fPr>
                        <m:ctrlPr>
                          <a:rPr lang="en-US" sz="2400" b="0" i="1" smtClean="0">
                            <a:solidFill>
                              <a:schemeClr val="tx2">
                                <a:lumMod val="75000"/>
                              </a:schemeClr>
                            </a:solidFill>
                            <a:latin typeface="Cambria Math" panose="02040503050406030204" pitchFamily="18" charset="0"/>
                            <a:ea typeface="Cambria Math"/>
                          </a:rPr>
                        </m:ctrlPr>
                      </m:fPr>
                      <m:num>
                        <m:r>
                          <a:rPr lang="en-US" sz="2400" b="0" i="1" smtClean="0">
                            <a:solidFill>
                              <a:schemeClr val="tx2">
                                <a:lumMod val="75000"/>
                              </a:schemeClr>
                            </a:solidFill>
                            <a:latin typeface="Cambria Math"/>
                            <a:ea typeface="Cambria Math"/>
                          </a:rPr>
                          <m:t>𝜋</m:t>
                        </m:r>
                      </m:num>
                      <m:den>
                        <m:r>
                          <a:rPr lang="en-US" sz="2400" b="0" i="1" smtClean="0">
                            <a:solidFill>
                              <a:schemeClr val="tx2">
                                <a:lumMod val="75000"/>
                              </a:schemeClr>
                            </a:solidFill>
                            <a:latin typeface="Cambria Math"/>
                            <a:ea typeface="Cambria Math"/>
                          </a:rPr>
                          <m:t>4</m:t>
                        </m:r>
                      </m:den>
                    </m:f>
                    <m:sSup>
                      <m:sSupPr>
                        <m:ctrlPr>
                          <a:rPr lang="en-US" sz="2400" b="0" i="1" smtClean="0">
                            <a:solidFill>
                              <a:schemeClr val="tx2">
                                <a:lumMod val="75000"/>
                              </a:schemeClr>
                            </a:solidFill>
                            <a:latin typeface="Cambria Math" panose="02040503050406030204" pitchFamily="18" charset="0"/>
                            <a:ea typeface="Cambria Math"/>
                          </a:rPr>
                        </m:ctrlPr>
                      </m:sSupPr>
                      <m:e>
                        <m:r>
                          <a:rPr lang="en-US" sz="2400" b="0" i="1" smtClean="0">
                            <a:solidFill>
                              <a:schemeClr val="tx2">
                                <a:lumMod val="75000"/>
                              </a:schemeClr>
                            </a:solidFill>
                            <a:latin typeface="Cambria Math"/>
                            <a:ea typeface="Cambria Math"/>
                          </a:rPr>
                          <m:t>𝐷</m:t>
                        </m:r>
                      </m:e>
                      <m:sup>
                        <m:r>
                          <a:rPr lang="en-US" sz="2400" b="0" i="1" smtClean="0">
                            <a:solidFill>
                              <a:schemeClr val="tx2">
                                <a:lumMod val="75000"/>
                              </a:schemeClr>
                            </a:solidFill>
                            <a:latin typeface="Cambria Math"/>
                            <a:ea typeface="Cambria Math"/>
                          </a:rPr>
                          <m:t>2</m:t>
                        </m:r>
                      </m:sup>
                    </m:sSup>
                  </m:oMath>
                </a14:m>
                <a:endParaRPr lang="ru-RU" sz="2400" dirty="0">
                  <a:solidFill>
                    <a:schemeClr val="tx2">
                      <a:lumMod val="75000"/>
                    </a:schemeClr>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555776" y="2345774"/>
                <a:ext cx="2147832" cy="582275"/>
              </a:xfrm>
              <a:prstGeom prst="rect">
                <a:avLst/>
              </a:prstGeom>
              <a:blipFill rotWithShape="1">
                <a:blip r:embed="rId4"/>
                <a:stretch>
                  <a:fillRect l="-3631" b="-7000"/>
                </a:stretch>
              </a:blipFill>
              <a:ln w="28575">
                <a:solidFill>
                  <a:srgbClr val="92D050"/>
                </a:solidFill>
              </a:ln>
            </p:spPr>
            <p:txBody>
              <a:bodyPr/>
              <a:lstStyle/>
              <a:p>
                <a:r>
                  <a:rPr lang="ru-RU">
                    <a:noFill/>
                  </a:rPr>
                  <a:t> </a:t>
                </a:r>
              </a:p>
            </p:txBody>
          </p:sp>
        </mc:Fallback>
      </mc:AlternateContent>
      <p:sp>
        <p:nvSpPr>
          <p:cNvPr id="7" name="TextBox 6"/>
          <p:cNvSpPr txBox="1"/>
          <p:nvPr/>
        </p:nvSpPr>
        <p:spPr>
          <a:xfrm>
            <a:off x="600150" y="3933056"/>
            <a:ext cx="1574983" cy="461665"/>
          </a:xfrm>
          <a:prstGeom prst="rect">
            <a:avLst/>
          </a:prstGeom>
          <a:noFill/>
        </p:spPr>
        <p:txBody>
          <a:bodyPr wrap="none" rtlCol="0">
            <a:spAutoFit/>
          </a:bodyPr>
          <a:lstStyle/>
          <a:p>
            <a:r>
              <a:rPr lang="ru-RU" sz="2400" dirty="0" smtClean="0">
                <a:solidFill>
                  <a:srgbClr val="C00000"/>
                </a:solidFill>
                <a:latin typeface="Times New Roman" panose="02020603050405020304" pitchFamily="18" charset="0"/>
                <a:cs typeface="Times New Roman" panose="02020603050405020304" pitchFamily="18" charset="0"/>
              </a:rPr>
              <a:t>13. Сектор</a:t>
            </a:r>
            <a:endParaRPr lang="ru-RU" sz="2400" dirty="0">
              <a:solidFill>
                <a:srgbClr val="C00000"/>
              </a:solidFill>
              <a:latin typeface="Times New Roman" panose="02020603050405020304" pitchFamily="18" charset="0"/>
              <a:cs typeface="Times New Roman" panose="02020603050405020304" pitchFamily="18" charset="0"/>
            </a:endParaRPr>
          </a:p>
        </p:txBody>
      </p:sp>
      <p:pic>
        <p:nvPicPr>
          <p:cNvPr id="9220" name="Picture 4" descr="Площадь сектора круга"/>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255" y="4613104"/>
            <a:ext cx="1428750" cy="14287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TextBox 7"/>
              <p:cNvSpPr txBox="1"/>
              <p:nvPr/>
            </p:nvSpPr>
            <p:spPr>
              <a:xfrm>
                <a:off x="2987824" y="4732348"/>
                <a:ext cx="1464696" cy="1190262"/>
              </a:xfrm>
              <a:prstGeom prst="rect">
                <a:avLst/>
              </a:prstGeom>
              <a:noFill/>
              <a:ln w="28575">
                <a:solidFill>
                  <a:srgbClr val="92D050"/>
                </a:solidFill>
              </a:ln>
            </p:spPr>
            <p:txBody>
              <a:bodyPr wrap="none" rtlCol="0">
                <a:spAutoFit/>
              </a:bodyPr>
              <a:lstStyle/>
              <a:p>
                <a:pPr marL="285750" indent="-285750">
                  <a:buFont typeface="Arial" panose="020B0604020202020204" pitchFamily="34" charset="0"/>
                  <a:buChar char="•"/>
                </a:pPr>
                <a:r>
                  <a:rPr lang="en-US" sz="2400" dirty="0" smtClean="0">
                    <a:solidFill>
                      <a:schemeClr val="tx2">
                        <a:lumMod val="75000"/>
                      </a:schemeClr>
                    </a:solidFill>
                  </a:rPr>
                  <a:t>S = </a:t>
                </a:r>
                <a14:m>
                  <m:oMath xmlns:m="http://schemas.openxmlformats.org/officeDocument/2006/math">
                    <m:f>
                      <m:fPr>
                        <m:ctrlPr>
                          <a:rPr lang="en-US" sz="2400" i="1" smtClean="0">
                            <a:solidFill>
                              <a:schemeClr val="tx2">
                                <a:lumMod val="75000"/>
                              </a:schemeClr>
                            </a:solidFill>
                            <a:latin typeface="Cambria Math" panose="02040503050406030204" pitchFamily="18" charset="0"/>
                          </a:rPr>
                        </m:ctrlPr>
                      </m:fPr>
                      <m:num>
                        <m:r>
                          <a:rPr lang="en-US" sz="2400" b="0" i="1" smtClean="0">
                            <a:solidFill>
                              <a:schemeClr val="tx2">
                                <a:lumMod val="75000"/>
                              </a:schemeClr>
                            </a:solidFill>
                            <a:latin typeface="Cambria Math"/>
                          </a:rPr>
                          <m:t>1</m:t>
                        </m:r>
                      </m:num>
                      <m:den>
                        <m:r>
                          <a:rPr lang="en-US" sz="2400" b="0" i="1" smtClean="0">
                            <a:solidFill>
                              <a:schemeClr val="tx2">
                                <a:lumMod val="75000"/>
                              </a:schemeClr>
                            </a:solidFill>
                            <a:latin typeface="Cambria Math"/>
                          </a:rPr>
                          <m:t>2</m:t>
                        </m:r>
                      </m:den>
                    </m:f>
                    <m:r>
                      <a:rPr lang="en-US" sz="2400" b="0" i="1" smtClean="0">
                        <a:solidFill>
                          <a:schemeClr val="tx2">
                            <a:lumMod val="75000"/>
                          </a:schemeClr>
                        </a:solidFill>
                        <a:latin typeface="Cambria Math"/>
                      </a:rPr>
                      <m:t>𝐿𝑟</m:t>
                    </m:r>
                  </m:oMath>
                </a14:m>
                <a:endParaRPr lang="en-US" sz="2400" b="0" dirty="0" smtClean="0">
                  <a:solidFill>
                    <a:schemeClr val="tx2">
                      <a:lumMod val="75000"/>
                    </a:schemeClr>
                  </a:solidFill>
                </a:endParaRPr>
              </a:p>
              <a:p>
                <a:pPr marL="285750" indent="-285750">
                  <a:buFont typeface="Arial" panose="020B0604020202020204" pitchFamily="34" charset="0"/>
                  <a:buChar char="•"/>
                </a:pPr>
                <a:r>
                  <a:rPr lang="en-US" sz="2400" dirty="0" smtClean="0">
                    <a:solidFill>
                      <a:schemeClr val="tx2">
                        <a:lumMod val="75000"/>
                      </a:schemeClr>
                    </a:solidFill>
                  </a:rPr>
                  <a:t>S = </a:t>
                </a:r>
                <a14:m>
                  <m:oMath xmlns:m="http://schemas.openxmlformats.org/officeDocument/2006/math">
                    <m:f>
                      <m:fPr>
                        <m:ctrlPr>
                          <a:rPr lang="en-US" sz="2400" i="1" smtClean="0">
                            <a:solidFill>
                              <a:schemeClr val="tx2">
                                <a:lumMod val="75000"/>
                              </a:schemeClr>
                            </a:solidFill>
                            <a:latin typeface="Cambria Math" panose="02040503050406030204" pitchFamily="18" charset="0"/>
                          </a:rPr>
                        </m:ctrlPr>
                      </m:fPr>
                      <m:num>
                        <m:r>
                          <a:rPr lang="en-US" sz="2400" i="1" smtClean="0">
                            <a:solidFill>
                              <a:schemeClr val="tx2">
                                <a:lumMod val="75000"/>
                              </a:schemeClr>
                            </a:solidFill>
                            <a:latin typeface="Cambria Math"/>
                            <a:ea typeface="Cambria Math"/>
                          </a:rPr>
                          <m:t>𝜋</m:t>
                        </m:r>
                        <m:sSup>
                          <m:sSupPr>
                            <m:ctrlPr>
                              <a:rPr lang="en-US" sz="2400" i="1" smtClean="0">
                                <a:solidFill>
                                  <a:schemeClr val="tx2">
                                    <a:lumMod val="75000"/>
                                  </a:schemeClr>
                                </a:solidFill>
                                <a:latin typeface="Cambria Math" panose="02040503050406030204" pitchFamily="18" charset="0"/>
                                <a:ea typeface="Cambria Math"/>
                              </a:rPr>
                            </m:ctrlPr>
                          </m:sSupPr>
                          <m:e>
                            <m:r>
                              <a:rPr lang="en-US" sz="2400" b="0" i="1" smtClean="0">
                                <a:solidFill>
                                  <a:schemeClr val="tx2">
                                    <a:lumMod val="75000"/>
                                  </a:schemeClr>
                                </a:solidFill>
                                <a:latin typeface="Cambria Math"/>
                                <a:ea typeface="Cambria Math"/>
                              </a:rPr>
                              <m:t>𝑟</m:t>
                            </m:r>
                          </m:e>
                          <m:sup>
                            <m:r>
                              <a:rPr lang="en-US" sz="2400" b="0" i="1" smtClean="0">
                                <a:solidFill>
                                  <a:schemeClr val="tx2">
                                    <a:lumMod val="75000"/>
                                  </a:schemeClr>
                                </a:solidFill>
                                <a:latin typeface="Cambria Math"/>
                                <a:ea typeface="Cambria Math"/>
                              </a:rPr>
                              <m:t>2</m:t>
                            </m:r>
                          </m:sup>
                        </m:sSup>
                        <m:r>
                          <a:rPr lang="en-US" sz="2400" i="1" smtClean="0">
                            <a:solidFill>
                              <a:schemeClr val="tx2">
                                <a:lumMod val="75000"/>
                              </a:schemeClr>
                            </a:solidFill>
                            <a:latin typeface="Cambria Math"/>
                            <a:ea typeface="Cambria Math"/>
                          </a:rPr>
                          <m:t>𝛼</m:t>
                        </m:r>
                      </m:num>
                      <m:den>
                        <m:r>
                          <a:rPr lang="en-US" sz="2400" b="0" i="1" smtClean="0">
                            <a:solidFill>
                              <a:schemeClr val="tx2">
                                <a:lumMod val="75000"/>
                              </a:schemeClr>
                            </a:solidFill>
                            <a:latin typeface="Cambria Math"/>
                          </a:rPr>
                          <m:t>360</m:t>
                        </m:r>
                        <m:r>
                          <a:rPr lang="en-US" sz="2400" b="0" i="1" smtClean="0">
                            <a:solidFill>
                              <a:schemeClr val="tx2">
                                <a:lumMod val="75000"/>
                              </a:schemeClr>
                            </a:solidFill>
                            <a:latin typeface="Cambria Math"/>
                            <a:ea typeface="Cambria Math"/>
                          </a:rPr>
                          <m:t>°</m:t>
                        </m:r>
                      </m:den>
                    </m:f>
                  </m:oMath>
                </a14:m>
                <a:endParaRPr lang="ru-RU" sz="2400" dirty="0">
                  <a:solidFill>
                    <a:schemeClr val="tx2">
                      <a:lumMod val="75000"/>
                    </a:schemeClr>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987824" y="4732348"/>
                <a:ext cx="1464696" cy="1190262"/>
              </a:xfrm>
              <a:prstGeom prst="rect">
                <a:avLst/>
              </a:prstGeom>
              <a:blipFill rotWithShape="1">
                <a:blip r:embed="rId6"/>
                <a:stretch>
                  <a:fillRect l="-4490" b="-2488"/>
                </a:stretch>
              </a:blipFill>
              <a:ln w="28575">
                <a:solidFill>
                  <a:srgbClr val="92D050"/>
                </a:solidFill>
              </a:ln>
            </p:spPr>
            <p:txBody>
              <a:bodyPr/>
              <a:lstStyle/>
              <a:p>
                <a:r>
                  <a:rPr lang="ru-RU">
                    <a:noFill/>
                  </a:rPr>
                  <a:t> </a:t>
                </a:r>
              </a:p>
            </p:txBody>
          </p:sp>
        </mc:Fallback>
      </mc:AlternateContent>
      <p:sp>
        <p:nvSpPr>
          <p:cNvPr id="9" name="TextBox 8"/>
          <p:cNvSpPr txBox="1"/>
          <p:nvPr/>
        </p:nvSpPr>
        <p:spPr>
          <a:xfrm>
            <a:off x="6012160" y="1340767"/>
            <a:ext cx="1745734" cy="461665"/>
          </a:xfrm>
          <a:prstGeom prst="rect">
            <a:avLst/>
          </a:prstGeom>
          <a:noFill/>
        </p:spPr>
        <p:txBody>
          <a:bodyPr wrap="none" rtlCol="0">
            <a:spAutoFit/>
          </a:bodyPr>
          <a:lstStyle/>
          <a:p>
            <a:r>
              <a:rPr lang="en-US" sz="2400" dirty="0" smtClean="0">
                <a:solidFill>
                  <a:srgbClr val="C00000"/>
                </a:solidFill>
                <a:latin typeface="Times New Roman" panose="02020603050405020304" pitchFamily="18" charset="0"/>
                <a:cs typeface="Times New Roman" panose="02020603050405020304" pitchFamily="18" charset="0"/>
              </a:rPr>
              <a:t>14. </a:t>
            </a:r>
            <a:r>
              <a:rPr lang="ru-RU" sz="2400" dirty="0" smtClean="0">
                <a:solidFill>
                  <a:srgbClr val="C00000"/>
                </a:solidFill>
                <a:latin typeface="Times New Roman" panose="02020603050405020304" pitchFamily="18" charset="0"/>
                <a:cs typeface="Times New Roman" panose="02020603050405020304" pitchFamily="18" charset="0"/>
              </a:rPr>
              <a:t>Сегмент</a:t>
            </a:r>
            <a:endParaRPr lang="ru-RU" sz="2400" dirty="0">
              <a:solidFill>
                <a:srgbClr val="C00000"/>
              </a:solidFill>
              <a:latin typeface="Times New Roman" panose="02020603050405020304" pitchFamily="18" charset="0"/>
              <a:cs typeface="Times New Roman" panose="02020603050405020304" pitchFamily="18" charset="0"/>
            </a:endParaRPr>
          </a:p>
        </p:txBody>
      </p:sp>
      <p:pic>
        <p:nvPicPr>
          <p:cNvPr id="9222" name="Picture 6" descr="Площадь сегмента круга"/>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0652" y="2024250"/>
            <a:ext cx="1428750" cy="14287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TextBox 9"/>
              <p:cNvSpPr txBox="1"/>
              <p:nvPr/>
            </p:nvSpPr>
            <p:spPr>
              <a:xfrm>
                <a:off x="5446364" y="3778334"/>
                <a:ext cx="2877326" cy="616387"/>
              </a:xfrm>
              <a:prstGeom prst="rect">
                <a:avLst/>
              </a:prstGeom>
              <a:noFill/>
              <a:ln w="28575">
                <a:solidFill>
                  <a:srgbClr val="92D050"/>
                </a:solidFill>
              </a:ln>
            </p:spPr>
            <p:txBody>
              <a:bodyPr wrap="none" rtlCol="0">
                <a:spAutoFit/>
              </a:bodyPr>
              <a:lstStyle/>
              <a:p>
                <a:r>
                  <a:rPr lang="en-US" sz="2400" dirty="0" smtClean="0">
                    <a:solidFill>
                      <a:schemeClr val="tx2">
                        <a:lumMod val="75000"/>
                      </a:schemeClr>
                    </a:solidFill>
                  </a:rPr>
                  <a:t>S = </a:t>
                </a:r>
                <a14:m>
                  <m:oMath xmlns:m="http://schemas.openxmlformats.org/officeDocument/2006/math">
                    <m:f>
                      <m:fPr>
                        <m:ctrlPr>
                          <a:rPr lang="en-US" sz="2400" i="1" smtClean="0">
                            <a:solidFill>
                              <a:schemeClr val="tx2">
                                <a:lumMod val="75000"/>
                              </a:schemeClr>
                            </a:solidFill>
                            <a:latin typeface="Cambria Math" panose="02040503050406030204" pitchFamily="18" charset="0"/>
                          </a:rPr>
                        </m:ctrlPr>
                      </m:fPr>
                      <m:num>
                        <m:r>
                          <a:rPr lang="en-US" sz="2400" b="0" i="1" smtClean="0">
                            <a:solidFill>
                              <a:schemeClr val="tx2">
                                <a:lumMod val="75000"/>
                              </a:schemeClr>
                            </a:solidFill>
                            <a:latin typeface="Cambria Math"/>
                          </a:rPr>
                          <m:t>1</m:t>
                        </m:r>
                      </m:num>
                      <m:den>
                        <m:r>
                          <a:rPr lang="en-US" sz="2400" b="0" i="1" smtClean="0">
                            <a:solidFill>
                              <a:schemeClr val="tx2">
                                <a:lumMod val="75000"/>
                              </a:schemeClr>
                            </a:solidFill>
                            <a:latin typeface="Cambria Math"/>
                          </a:rPr>
                          <m:t>2</m:t>
                        </m:r>
                      </m:den>
                    </m:f>
                    <m:sSup>
                      <m:sSupPr>
                        <m:ctrlPr>
                          <a:rPr lang="en-US" sz="2400" i="1" smtClean="0">
                            <a:solidFill>
                              <a:schemeClr val="tx2">
                                <a:lumMod val="75000"/>
                              </a:schemeClr>
                            </a:solidFill>
                            <a:latin typeface="Cambria Math" panose="02040503050406030204" pitchFamily="18" charset="0"/>
                          </a:rPr>
                        </m:ctrlPr>
                      </m:sSupPr>
                      <m:e>
                        <m:r>
                          <a:rPr lang="en-US" sz="2400" b="0" i="1" smtClean="0">
                            <a:solidFill>
                              <a:schemeClr val="tx2">
                                <a:lumMod val="75000"/>
                              </a:schemeClr>
                            </a:solidFill>
                            <a:latin typeface="Cambria Math"/>
                          </a:rPr>
                          <m:t>𝑅</m:t>
                        </m:r>
                      </m:e>
                      <m:sup>
                        <m:r>
                          <a:rPr lang="en-US" sz="2400" b="0" i="1" smtClean="0">
                            <a:solidFill>
                              <a:schemeClr val="tx2">
                                <a:lumMod val="75000"/>
                              </a:schemeClr>
                            </a:solidFill>
                            <a:latin typeface="Cambria Math"/>
                          </a:rPr>
                          <m:t>2</m:t>
                        </m:r>
                      </m:sup>
                    </m:sSup>
                    <m:r>
                      <a:rPr lang="en-US" sz="2400" b="0" i="1" smtClean="0">
                        <a:solidFill>
                          <a:schemeClr val="tx2">
                            <a:lumMod val="75000"/>
                          </a:schemeClr>
                        </a:solidFill>
                        <a:latin typeface="Cambria Math"/>
                      </a:rPr>
                      <m:t>(</m:t>
                    </m:r>
                    <m:f>
                      <m:fPr>
                        <m:ctrlPr>
                          <a:rPr lang="en-US" sz="2400" b="0" i="1" smtClean="0">
                            <a:solidFill>
                              <a:schemeClr val="tx2">
                                <a:lumMod val="75000"/>
                              </a:schemeClr>
                            </a:solidFill>
                            <a:latin typeface="Cambria Math" panose="02040503050406030204" pitchFamily="18" charset="0"/>
                          </a:rPr>
                        </m:ctrlPr>
                      </m:fPr>
                      <m:num>
                        <m:r>
                          <a:rPr lang="en-US" sz="2400" b="0" i="1" smtClean="0">
                            <a:solidFill>
                              <a:schemeClr val="tx2">
                                <a:lumMod val="75000"/>
                              </a:schemeClr>
                            </a:solidFill>
                            <a:latin typeface="Cambria Math"/>
                            <a:ea typeface="Cambria Math"/>
                          </a:rPr>
                          <m:t>𝜋𝛼</m:t>
                        </m:r>
                      </m:num>
                      <m:den>
                        <m:r>
                          <a:rPr lang="en-US" sz="2400" b="0" i="1" smtClean="0">
                            <a:solidFill>
                              <a:schemeClr val="tx2">
                                <a:lumMod val="75000"/>
                              </a:schemeClr>
                            </a:solidFill>
                            <a:latin typeface="Cambria Math"/>
                          </a:rPr>
                          <m:t>180</m:t>
                        </m:r>
                        <m:r>
                          <a:rPr lang="en-US" sz="2400" b="0" i="1" smtClean="0">
                            <a:solidFill>
                              <a:schemeClr val="tx2">
                                <a:lumMod val="75000"/>
                              </a:schemeClr>
                            </a:solidFill>
                            <a:latin typeface="Cambria Math"/>
                            <a:ea typeface="Cambria Math"/>
                          </a:rPr>
                          <m:t>°</m:t>
                        </m:r>
                      </m:den>
                    </m:f>
                    <m:r>
                      <a:rPr lang="en-US" sz="2400" b="0" i="1" smtClean="0">
                        <a:solidFill>
                          <a:schemeClr val="tx2">
                            <a:lumMod val="75000"/>
                          </a:schemeClr>
                        </a:solidFill>
                        <a:latin typeface="Cambria Math"/>
                      </a:rPr>
                      <m:t>−</m:t>
                    </m:r>
                    <m:func>
                      <m:funcPr>
                        <m:ctrlPr>
                          <a:rPr lang="en-US" sz="2400" b="0" i="1" smtClean="0">
                            <a:solidFill>
                              <a:schemeClr val="tx2">
                                <a:lumMod val="75000"/>
                              </a:schemeClr>
                            </a:solidFill>
                            <a:latin typeface="Cambria Math" panose="02040503050406030204" pitchFamily="18" charset="0"/>
                          </a:rPr>
                        </m:ctrlPr>
                      </m:funcPr>
                      <m:fName>
                        <m:r>
                          <m:rPr>
                            <m:sty m:val="p"/>
                          </m:rPr>
                          <a:rPr lang="en-US" sz="2400" b="0" i="0" smtClean="0">
                            <a:solidFill>
                              <a:schemeClr val="tx2">
                                <a:lumMod val="75000"/>
                              </a:schemeClr>
                            </a:solidFill>
                            <a:latin typeface="Cambria Math"/>
                          </a:rPr>
                          <m:t>sin</m:t>
                        </m:r>
                      </m:fName>
                      <m:e>
                        <m:r>
                          <a:rPr lang="en-US" sz="2400" b="0" i="1" smtClean="0">
                            <a:solidFill>
                              <a:schemeClr val="tx2">
                                <a:lumMod val="75000"/>
                              </a:schemeClr>
                            </a:solidFill>
                            <a:latin typeface="Cambria Math"/>
                            <a:ea typeface="Cambria Math"/>
                          </a:rPr>
                          <m:t>𝛼</m:t>
                        </m:r>
                      </m:e>
                    </m:func>
                    <m:r>
                      <a:rPr lang="en-US" sz="2400" b="0" i="1" smtClean="0">
                        <a:solidFill>
                          <a:schemeClr val="tx2">
                            <a:lumMod val="75000"/>
                          </a:schemeClr>
                        </a:solidFill>
                        <a:latin typeface="Cambria Math"/>
                      </a:rPr>
                      <m:t>)</m:t>
                    </m:r>
                  </m:oMath>
                </a14:m>
                <a:endParaRPr lang="ru-RU" sz="2400" dirty="0">
                  <a:solidFill>
                    <a:schemeClr val="tx2">
                      <a:lumMod val="75000"/>
                    </a:schemeClr>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446364" y="3778334"/>
                <a:ext cx="2877326" cy="616387"/>
              </a:xfrm>
              <a:prstGeom prst="rect">
                <a:avLst/>
              </a:prstGeom>
              <a:blipFill rotWithShape="1">
                <a:blip r:embed="rId8"/>
                <a:stretch>
                  <a:fillRect l="-2725" b="-6604"/>
                </a:stretch>
              </a:blipFill>
              <a:ln w="28575">
                <a:solidFill>
                  <a:srgbClr val="92D050"/>
                </a:solidFill>
              </a:ln>
            </p:spPr>
            <p:txBody>
              <a:bodyPr/>
              <a:lstStyle/>
              <a:p>
                <a:r>
                  <a:rPr lang="ru-RU">
                    <a:noFill/>
                  </a:rPr>
                  <a:t> </a:t>
                </a:r>
              </a:p>
            </p:txBody>
          </p:sp>
        </mc:Fallback>
      </mc:AlternateContent>
    </p:spTree>
    <p:extLst>
      <p:ext uri="{BB962C8B-B14F-4D97-AF65-F5344CB8AC3E}">
        <p14:creationId xmlns:p14="http://schemas.microsoft.com/office/powerpoint/2010/main" val="2698433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95536" y="1268761"/>
            <a:ext cx="8352928" cy="1723549"/>
          </a:xfrm>
          <a:prstGeom prst="rect">
            <a:avLst/>
          </a:prstGeom>
        </p:spPr>
        <p:txBody>
          <a:bodyPr wrap="square">
            <a:spAutoFit/>
          </a:bodyPr>
          <a:lstStyle/>
          <a:p>
            <a:pPr algn="ctr"/>
            <a:r>
              <a:rPr lang="ru-RU" sz="2800" b="1" dirty="0" smtClean="0">
                <a:solidFill>
                  <a:schemeClr val="tx2">
                    <a:lumMod val="50000"/>
                  </a:schemeClr>
                </a:solidFill>
                <a:latin typeface="Times New Roman" panose="02020603050405020304" pitchFamily="18" charset="0"/>
                <a:cs typeface="Times New Roman" panose="02020603050405020304" pitchFamily="18" charset="0"/>
              </a:rPr>
              <a:t>3.1.</a:t>
            </a:r>
            <a:r>
              <a:rPr lang="ru-RU" sz="2000" b="1" dirty="0" smtClean="0">
                <a:solidFill>
                  <a:srgbClr val="C00000"/>
                </a:solidFill>
                <a:latin typeface="Times New Roman" panose="02020603050405020304" pitchFamily="18" charset="0"/>
                <a:cs typeface="Times New Roman" panose="02020603050405020304" pitchFamily="18" charset="0"/>
              </a:rPr>
              <a:t>         </a:t>
            </a:r>
            <a:r>
              <a:rPr lang="ru-RU" sz="2000" b="1" dirty="0" err="1" smtClean="0">
                <a:solidFill>
                  <a:srgbClr val="C00000"/>
                </a:solidFill>
                <a:latin typeface="Times New Roman" panose="02020603050405020304" pitchFamily="18" charset="0"/>
                <a:cs typeface="Times New Roman" panose="02020603050405020304" pitchFamily="18" charset="0"/>
              </a:rPr>
              <a:t>Теле́ц</a:t>
            </a:r>
            <a:r>
              <a:rPr lang="ru-RU" sz="2000" dirty="0">
                <a:solidFill>
                  <a:srgbClr val="C00000"/>
                </a:solidFill>
                <a:latin typeface="Times New Roman" panose="02020603050405020304" pitchFamily="18" charset="0"/>
                <a:cs typeface="Times New Roman" panose="02020603050405020304" pitchFamily="18" charset="0"/>
              </a:rPr>
              <a:t> </a:t>
            </a:r>
            <a:r>
              <a:rPr lang="ru-RU" sz="2000" dirty="0">
                <a:solidFill>
                  <a:schemeClr val="tx2">
                    <a:lumMod val="50000"/>
                  </a:schemeClr>
                </a:solidFill>
                <a:latin typeface="Times New Roman" panose="02020603050405020304" pitchFamily="18" charset="0"/>
                <a:cs typeface="Times New Roman" panose="02020603050405020304" pitchFamily="18" charset="0"/>
              </a:rPr>
              <a:t>(</a:t>
            </a:r>
            <a:r>
              <a:rPr lang="ru-RU" sz="2000" dirty="0">
                <a:solidFill>
                  <a:schemeClr val="tx2">
                    <a:lumMod val="50000"/>
                  </a:schemeClr>
                </a:solidFill>
                <a:latin typeface="Times New Roman" panose="02020603050405020304" pitchFamily="18" charset="0"/>
                <a:cs typeface="Times New Roman" panose="02020603050405020304" pitchFamily="18" charset="0"/>
                <a:hlinkClick r:id="rId3" tooltip="Латинский язык"/>
              </a:rPr>
              <a:t>лат.</a:t>
            </a:r>
            <a:r>
              <a:rPr lang="ru-RU" sz="2000" dirty="0">
                <a:solidFill>
                  <a:schemeClr val="tx2">
                    <a:lumMod val="50000"/>
                  </a:schemeClr>
                </a:solidFill>
                <a:latin typeface="Times New Roman" panose="02020603050405020304" pitchFamily="18" charset="0"/>
                <a:cs typeface="Times New Roman" panose="02020603050405020304" pitchFamily="18" charset="0"/>
              </a:rPr>
              <a:t> </a:t>
            </a:r>
            <a:r>
              <a:rPr lang="la-Latn" sz="2000" dirty="0">
                <a:solidFill>
                  <a:schemeClr val="tx2">
                    <a:lumMod val="50000"/>
                  </a:schemeClr>
                </a:solidFill>
                <a:latin typeface="Times New Roman" panose="02020603050405020304" pitchFamily="18" charset="0"/>
                <a:cs typeface="Times New Roman" panose="02020603050405020304" pitchFamily="18" charset="0"/>
              </a:rPr>
              <a:t>Taurus</a:t>
            </a:r>
            <a:r>
              <a:rPr lang="ru-RU" sz="2000" dirty="0">
                <a:solidFill>
                  <a:schemeClr val="tx2">
                    <a:lumMod val="50000"/>
                  </a:schemeClr>
                </a:solidFill>
                <a:latin typeface="Times New Roman" panose="02020603050405020304" pitchFamily="18" charset="0"/>
                <a:cs typeface="Times New Roman" panose="02020603050405020304" pitchFamily="18" charset="0"/>
              </a:rPr>
              <a:t>) — </a:t>
            </a:r>
            <a:r>
              <a:rPr lang="ru-RU" sz="2000" dirty="0">
                <a:solidFill>
                  <a:schemeClr val="tx2">
                    <a:lumMod val="50000"/>
                  </a:schemeClr>
                </a:solidFill>
                <a:latin typeface="Times New Roman" panose="02020603050405020304" pitchFamily="18" charset="0"/>
                <a:cs typeface="Times New Roman" panose="02020603050405020304" pitchFamily="18" charset="0"/>
                <a:hlinkClick r:id="rId4" tooltip="Зодиакальное созвездие"/>
              </a:rPr>
              <a:t>зодиакальное созвездие</a:t>
            </a:r>
            <a:r>
              <a:rPr lang="ru-RU" sz="2000" dirty="0">
                <a:solidFill>
                  <a:schemeClr val="tx2">
                    <a:lumMod val="50000"/>
                  </a:schemeClr>
                </a:solidFill>
                <a:latin typeface="Times New Roman" panose="02020603050405020304" pitchFamily="18" charset="0"/>
                <a:cs typeface="Times New Roman" panose="02020603050405020304" pitchFamily="18" charset="0"/>
              </a:rPr>
              <a:t>, лежащее между </a:t>
            </a:r>
            <a:r>
              <a:rPr lang="ru-RU" sz="2000" dirty="0">
                <a:solidFill>
                  <a:schemeClr val="tx2">
                    <a:lumMod val="50000"/>
                  </a:schemeClr>
                </a:solidFill>
                <a:latin typeface="Times New Roman" panose="02020603050405020304" pitchFamily="18" charset="0"/>
                <a:cs typeface="Times New Roman" panose="02020603050405020304" pitchFamily="18" charset="0"/>
                <a:hlinkClick r:id="rId5" tooltip="Близнецы (созвездие)"/>
              </a:rPr>
              <a:t>Близнецами</a:t>
            </a:r>
            <a:r>
              <a:rPr lang="ru-RU" sz="2000" dirty="0">
                <a:solidFill>
                  <a:schemeClr val="tx2">
                    <a:lumMod val="50000"/>
                  </a:schemeClr>
                </a:solidFill>
                <a:latin typeface="Times New Roman" panose="02020603050405020304" pitchFamily="18" charset="0"/>
                <a:cs typeface="Times New Roman" panose="02020603050405020304" pitchFamily="18" charset="0"/>
              </a:rPr>
              <a:t> и </a:t>
            </a:r>
            <a:r>
              <a:rPr lang="ru-RU" sz="2000" dirty="0">
                <a:solidFill>
                  <a:schemeClr val="tx2">
                    <a:lumMod val="50000"/>
                  </a:schemeClr>
                </a:solidFill>
                <a:latin typeface="Times New Roman" panose="02020603050405020304" pitchFamily="18" charset="0"/>
                <a:cs typeface="Times New Roman" panose="02020603050405020304" pitchFamily="18" charset="0"/>
                <a:hlinkClick r:id="rId6" tooltip="Овен (созвездие)"/>
              </a:rPr>
              <a:t>Овном</a:t>
            </a:r>
            <a:r>
              <a:rPr lang="ru-RU" sz="2000" dirty="0">
                <a:solidFill>
                  <a:schemeClr val="tx2">
                    <a:lumMod val="50000"/>
                  </a:schemeClr>
                </a:solidFill>
                <a:latin typeface="Times New Roman" panose="02020603050405020304" pitchFamily="18" charset="0"/>
                <a:cs typeface="Times New Roman" panose="02020603050405020304" pitchFamily="18" charset="0"/>
              </a:rPr>
              <a:t>, к северо-западу от </a:t>
            </a:r>
            <a:r>
              <a:rPr lang="ru-RU" sz="2000" dirty="0">
                <a:solidFill>
                  <a:schemeClr val="tx2">
                    <a:lumMod val="50000"/>
                  </a:schemeClr>
                </a:solidFill>
                <a:latin typeface="Times New Roman" panose="02020603050405020304" pitchFamily="18" charset="0"/>
                <a:cs typeface="Times New Roman" panose="02020603050405020304" pitchFamily="18" charset="0"/>
                <a:hlinkClick r:id="rId7" tooltip="Орион (созвездие)"/>
              </a:rPr>
              <a:t>Ориона</a:t>
            </a:r>
            <a:r>
              <a:rPr lang="ru-RU" sz="2000" dirty="0">
                <a:solidFill>
                  <a:schemeClr val="tx2">
                    <a:lumMod val="50000"/>
                  </a:schemeClr>
                </a:solidFill>
                <a:latin typeface="Times New Roman" panose="02020603050405020304" pitchFamily="18" charset="0"/>
                <a:cs typeface="Times New Roman" panose="02020603050405020304" pitchFamily="18" charset="0"/>
              </a:rPr>
              <a:t>. Наиболее яркие звёзды — </a:t>
            </a:r>
            <a:r>
              <a:rPr lang="ru-RU" sz="2000" dirty="0" err="1">
                <a:solidFill>
                  <a:schemeClr val="tx2">
                    <a:lumMod val="50000"/>
                  </a:schemeClr>
                </a:solidFill>
                <a:latin typeface="Times New Roman" panose="02020603050405020304" pitchFamily="18" charset="0"/>
                <a:cs typeface="Times New Roman" panose="02020603050405020304" pitchFamily="18" charset="0"/>
                <a:hlinkClick r:id="rId8" tooltip="Альдебаран"/>
              </a:rPr>
              <a:t>Альдебаран</a:t>
            </a:r>
            <a:r>
              <a:rPr lang="ru-RU" sz="2000" dirty="0">
                <a:solidFill>
                  <a:schemeClr val="tx2">
                    <a:lumMod val="50000"/>
                  </a:schemeClr>
                </a:solidFill>
                <a:latin typeface="Times New Roman" panose="02020603050405020304" pitchFamily="18" charset="0"/>
                <a:cs typeface="Times New Roman" panose="02020603050405020304" pitchFamily="18" charset="0"/>
              </a:rPr>
              <a:t> (0,87 </a:t>
            </a:r>
            <a:r>
              <a:rPr lang="ru-RU" sz="2000" dirty="0">
                <a:solidFill>
                  <a:schemeClr val="tx2">
                    <a:lumMod val="50000"/>
                  </a:schemeClr>
                </a:solidFill>
                <a:latin typeface="Times New Roman" panose="02020603050405020304" pitchFamily="18" charset="0"/>
                <a:cs typeface="Times New Roman" panose="02020603050405020304" pitchFamily="18" charset="0"/>
                <a:hlinkClick r:id="rId9" tooltip="Видимая звёздная величина"/>
              </a:rPr>
              <a:t>видимой звёздной величины</a:t>
            </a:r>
            <a:r>
              <a:rPr lang="ru-RU" sz="2000" dirty="0">
                <a:solidFill>
                  <a:schemeClr val="tx2">
                    <a:lumMod val="50000"/>
                  </a:schemeClr>
                </a:solidFill>
                <a:latin typeface="Times New Roman" panose="02020603050405020304" pitchFamily="18" charset="0"/>
                <a:cs typeface="Times New Roman" panose="02020603050405020304" pitchFamily="18" charset="0"/>
              </a:rPr>
              <a:t>), </a:t>
            </a:r>
            <a:r>
              <a:rPr lang="ru-RU" sz="2000" dirty="0" err="1">
                <a:solidFill>
                  <a:schemeClr val="tx2">
                    <a:lumMod val="50000"/>
                  </a:schemeClr>
                </a:solidFill>
                <a:latin typeface="Times New Roman" panose="02020603050405020304" pitchFamily="18" charset="0"/>
                <a:cs typeface="Times New Roman" panose="02020603050405020304" pitchFamily="18" charset="0"/>
                <a:hlinkClick r:id="rId10" tooltip="Нат (звезда)"/>
              </a:rPr>
              <a:t>Нат</a:t>
            </a:r>
            <a:r>
              <a:rPr lang="ru-RU" sz="2000" dirty="0">
                <a:solidFill>
                  <a:schemeClr val="tx2">
                    <a:lumMod val="50000"/>
                  </a:schemeClr>
                </a:solidFill>
                <a:latin typeface="Times New Roman" panose="02020603050405020304" pitchFamily="18" charset="0"/>
                <a:cs typeface="Times New Roman" panose="02020603050405020304" pitchFamily="18" charset="0"/>
              </a:rPr>
              <a:t> (1,65), </a:t>
            </a:r>
            <a:r>
              <a:rPr lang="ru-RU" sz="2000" dirty="0" err="1">
                <a:solidFill>
                  <a:schemeClr val="tx2">
                    <a:lumMod val="50000"/>
                  </a:schemeClr>
                </a:solidFill>
                <a:latin typeface="Times New Roman" panose="02020603050405020304" pitchFamily="18" charset="0"/>
                <a:cs typeface="Times New Roman" panose="02020603050405020304" pitchFamily="18" charset="0"/>
                <a:hlinkClick r:id="rId11" tooltip="Альциона (звезда)"/>
              </a:rPr>
              <a:t>Альциона</a:t>
            </a:r>
            <a:r>
              <a:rPr lang="ru-RU" sz="2000" dirty="0">
                <a:solidFill>
                  <a:schemeClr val="tx2">
                    <a:lumMod val="50000"/>
                  </a:schemeClr>
                </a:solidFill>
                <a:latin typeface="Times New Roman" panose="02020603050405020304" pitchFamily="18" charset="0"/>
                <a:cs typeface="Times New Roman" panose="02020603050405020304" pitchFamily="18" charset="0"/>
              </a:rPr>
              <a:t> (2,85) и </a:t>
            </a:r>
            <a:r>
              <a:rPr lang="ru-RU" sz="2000" dirty="0">
                <a:solidFill>
                  <a:schemeClr val="tx2">
                    <a:lumMod val="50000"/>
                  </a:schemeClr>
                </a:solidFill>
                <a:latin typeface="Times New Roman" panose="02020603050405020304" pitchFamily="18" charset="0"/>
                <a:cs typeface="Times New Roman" panose="02020603050405020304" pitchFamily="18" charset="0"/>
                <a:hlinkClick r:id="rId12" tooltip="Дзета Тельца"/>
              </a:rPr>
              <a:t>ζ Тельца</a:t>
            </a:r>
            <a:r>
              <a:rPr lang="ru-RU" sz="2000" dirty="0">
                <a:solidFill>
                  <a:schemeClr val="tx2">
                    <a:lumMod val="50000"/>
                  </a:schemeClr>
                </a:solidFill>
                <a:latin typeface="Times New Roman" panose="02020603050405020304" pitchFamily="18" charset="0"/>
                <a:cs typeface="Times New Roman" panose="02020603050405020304" pitchFamily="18" charset="0"/>
              </a:rPr>
              <a:t>(2,97).</a:t>
            </a:r>
          </a:p>
          <a:p>
            <a:pPr algn="ctr"/>
            <a:r>
              <a:rPr lang="ru-RU" dirty="0"/>
              <a:t> </a:t>
            </a:r>
          </a:p>
        </p:txBody>
      </p:sp>
      <p:pic>
        <p:nvPicPr>
          <p:cNvPr id="5" name="Рисунок 4" descr="http://photos1.blogger.com/blogger/2261/2527/1600/toro.jpg"/>
          <p:cNvPicPr/>
          <p:nvPr/>
        </p:nvPicPr>
        <p:blipFill>
          <a:blip r:embed="rId13">
            <a:extLst>
              <a:ext uri="{28A0092B-C50C-407E-A947-70E740481C1C}">
                <a14:useLocalDpi xmlns:a14="http://schemas.microsoft.com/office/drawing/2010/main" val="0"/>
              </a:ext>
            </a:extLst>
          </a:blip>
          <a:srcRect/>
          <a:stretch>
            <a:fillRect/>
          </a:stretch>
        </p:blipFill>
        <p:spPr bwMode="auto">
          <a:xfrm>
            <a:off x="1835696" y="2780928"/>
            <a:ext cx="5544616" cy="3456383"/>
          </a:xfrm>
          <a:prstGeom prst="rect">
            <a:avLst/>
          </a:prstGeom>
          <a:noFill/>
          <a:ln>
            <a:noFill/>
          </a:ln>
        </p:spPr>
      </p:pic>
      <p:sp>
        <p:nvSpPr>
          <p:cNvPr id="6" name="Прямоугольник 5"/>
          <p:cNvSpPr/>
          <p:nvPr/>
        </p:nvSpPr>
        <p:spPr>
          <a:xfrm>
            <a:off x="323528" y="404664"/>
            <a:ext cx="8424935" cy="923330"/>
          </a:xfrm>
          <a:prstGeom prst="rect">
            <a:avLst/>
          </a:prstGeom>
          <a:noFill/>
        </p:spPr>
        <p:txBody>
          <a:bodyPr wrap="square" lIns="91440" tIns="45720" rIns="91440" bIns="45720">
            <a:spAutoFit/>
          </a:bodyPr>
          <a:lstStyle/>
          <a:p>
            <a:pPr algn="just"/>
            <a:r>
              <a:rPr lang="ru-RU" sz="5400" b="1" cap="none" spc="0" dirty="0" smtClean="0">
                <a:ln w="12700">
                  <a:solidFill>
                    <a:schemeClr val="tx2">
                      <a:satMod val="155000"/>
                    </a:schemeClr>
                  </a:solidFill>
                  <a:prstDash val="solid"/>
                </a:ln>
                <a:solidFill>
                  <a:schemeClr val="tx2">
                    <a:lumMod val="75000"/>
                  </a:schemeClr>
                </a:solidFill>
              </a:rPr>
              <a:t>3. </a:t>
            </a:r>
            <a:r>
              <a:rPr lang="ru-RU" sz="4000" b="1" cap="none" spc="0" dirty="0" smtClean="0">
                <a:ln w="12700">
                  <a:solidFill>
                    <a:schemeClr val="tx2">
                      <a:satMod val="155000"/>
                    </a:schemeClr>
                  </a:solidFill>
                  <a:prstDash val="solid"/>
                </a:ln>
                <a:solidFill>
                  <a:schemeClr val="tx2">
                    <a:lumMod val="75000"/>
                  </a:schemeClr>
                </a:solidFill>
              </a:rPr>
              <a:t>Характеристика знака зодиака </a:t>
            </a:r>
            <a:endParaRPr lang="ru-RU" sz="4000" b="1" cap="none" spc="0" dirty="0">
              <a:ln w="12700">
                <a:solidFill>
                  <a:schemeClr val="tx2">
                    <a:satMod val="155000"/>
                  </a:schemeClr>
                </a:solidFill>
                <a:prstDash val="solid"/>
              </a:ln>
              <a:solidFill>
                <a:schemeClr val="tx2">
                  <a:lumMod val="75000"/>
                </a:schemeClr>
              </a:solidFill>
            </a:endParaRPr>
          </a:p>
        </p:txBody>
      </p:sp>
      <p:sp>
        <p:nvSpPr>
          <p:cNvPr id="7" name="TextBox 6"/>
          <p:cNvSpPr txBox="1"/>
          <p:nvPr/>
        </p:nvSpPr>
        <p:spPr>
          <a:xfrm>
            <a:off x="8748464" y="6453336"/>
            <a:ext cx="301686" cy="369332"/>
          </a:xfrm>
          <a:prstGeom prst="rect">
            <a:avLst/>
          </a:prstGeom>
          <a:noFill/>
        </p:spPr>
        <p:txBody>
          <a:bodyPr wrap="none" rtlCol="0">
            <a:spAutoFit/>
          </a:bodyPr>
          <a:lstStyle/>
          <a:p>
            <a:r>
              <a:rPr lang="ru-RU" dirty="0" smtClean="0"/>
              <a:t>8</a:t>
            </a:r>
            <a:endParaRPr lang="ru-RU" dirty="0"/>
          </a:p>
        </p:txBody>
      </p:sp>
    </p:spTree>
    <p:extLst>
      <p:ext uri="{BB962C8B-B14F-4D97-AF65-F5344CB8AC3E}">
        <p14:creationId xmlns:p14="http://schemas.microsoft.com/office/powerpoint/2010/main" val="277986473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23527" y="476672"/>
            <a:ext cx="8457489" cy="461665"/>
          </a:xfrm>
          <a:prstGeom prst="rect">
            <a:avLst/>
          </a:prstGeom>
        </p:spPr>
        <p:txBody>
          <a:bodyPr wrap="square">
            <a:spAutoFit/>
          </a:bodyPr>
          <a:lstStyle/>
          <a:p>
            <a:pPr algn="ctr"/>
            <a:r>
              <a:rPr lang="en-US" sz="2400" b="1" dirty="0" smtClean="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12. </a:t>
            </a:r>
            <a:r>
              <a:rPr lang="ru-RU" sz="2400" b="1" dirty="0" smtClean="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Радиус вписанной окружности геометрических фигур</a:t>
            </a:r>
            <a:endParaRPr lang="ru-RU" sz="2400" dirty="0"/>
          </a:p>
        </p:txBody>
      </p:sp>
      <p:sp>
        <p:nvSpPr>
          <p:cNvPr id="4" name="Прямоугольник 3"/>
          <p:cNvSpPr/>
          <p:nvPr/>
        </p:nvSpPr>
        <p:spPr>
          <a:xfrm>
            <a:off x="467544" y="1340768"/>
            <a:ext cx="2147639" cy="461665"/>
          </a:xfrm>
          <a:prstGeom prst="rect">
            <a:avLst/>
          </a:prstGeom>
        </p:spPr>
        <p:txBody>
          <a:bodyPr wrap="none">
            <a:spAutoFit/>
          </a:bodyPr>
          <a:lstStyle/>
          <a:p>
            <a:pPr lvl="0"/>
            <a:r>
              <a:rPr lang="ru-RU" sz="2400" dirty="0" smtClean="0">
                <a:solidFill>
                  <a:srgbClr val="C00000"/>
                </a:solidFill>
                <a:latin typeface="Times New Roman" panose="02020603050405020304" pitchFamily="18" charset="0"/>
                <a:cs typeface="Times New Roman" panose="02020603050405020304" pitchFamily="18" charset="0"/>
              </a:rPr>
              <a:t>1. </a:t>
            </a:r>
            <a:r>
              <a:rPr lang="ru-RU" sz="2400" dirty="0">
                <a:solidFill>
                  <a:srgbClr val="C00000"/>
                </a:solidFill>
                <a:latin typeface="Times New Roman" panose="02020603050405020304" pitchFamily="18" charset="0"/>
                <a:cs typeface="Times New Roman" panose="02020603050405020304" pitchFamily="18" charset="0"/>
              </a:rPr>
              <a:t>Треугольник</a:t>
            </a:r>
          </a:p>
        </p:txBody>
      </p:sp>
      <p:pic>
        <p:nvPicPr>
          <p:cNvPr id="10242" name="Picture 2" descr="http://www-formula.ru/images/geometry/r_treugo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263" y="1802433"/>
            <a:ext cx="1800200" cy="18002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p:cNvSpPr txBox="1"/>
              <p:nvPr/>
            </p:nvSpPr>
            <p:spPr>
              <a:xfrm>
                <a:off x="2771800" y="2280590"/>
                <a:ext cx="3048976" cy="1297086"/>
              </a:xfrm>
              <a:prstGeom prst="rect">
                <a:avLst/>
              </a:prstGeom>
              <a:noFill/>
              <a:ln w="28575">
                <a:solidFill>
                  <a:srgbClr val="92D050"/>
                </a:solidFill>
              </a:ln>
            </p:spPr>
            <p:txBody>
              <a:bodyPr wrap="none" rtlCol="0">
                <a:spAutoFit/>
              </a:bodyPr>
              <a:lstStyle/>
              <a:p>
                <a:pPr marL="342900" indent="-342900">
                  <a:buFont typeface="Arial" panose="020B0604020202020204" pitchFamily="34" charset="0"/>
                  <a:buChar char="•"/>
                </a:pPr>
                <a:r>
                  <a:rPr lang="en-US" sz="2400" dirty="0" smtClean="0">
                    <a:solidFill>
                      <a:schemeClr val="tx2">
                        <a:lumMod val="75000"/>
                      </a:schemeClr>
                    </a:solidFill>
                  </a:rPr>
                  <a:t>r = </a:t>
                </a:r>
                <a14:m>
                  <m:oMath xmlns:m="http://schemas.openxmlformats.org/officeDocument/2006/math">
                    <m:rad>
                      <m:radPr>
                        <m:degHide m:val="on"/>
                        <m:ctrlPr>
                          <a:rPr lang="en-US" sz="2400" i="1" smtClean="0">
                            <a:solidFill>
                              <a:schemeClr val="tx2">
                                <a:lumMod val="75000"/>
                              </a:schemeClr>
                            </a:solidFill>
                            <a:latin typeface="Cambria Math" panose="02040503050406030204" pitchFamily="18" charset="0"/>
                          </a:rPr>
                        </m:ctrlPr>
                      </m:radPr>
                      <m:deg/>
                      <m:e>
                        <m:f>
                          <m:fPr>
                            <m:ctrlPr>
                              <a:rPr lang="en-US" sz="2400" i="1" smtClean="0">
                                <a:solidFill>
                                  <a:schemeClr val="tx2">
                                    <a:lumMod val="75000"/>
                                  </a:schemeClr>
                                </a:solidFill>
                                <a:latin typeface="Cambria Math" panose="02040503050406030204" pitchFamily="18" charset="0"/>
                              </a:rPr>
                            </m:ctrlPr>
                          </m:fPr>
                          <m:num>
                            <m:r>
                              <a:rPr lang="en-US" sz="2400" b="0" i="1" smtClean="0">
                                <a:solidFill>
                                  <a:schemeClr val="tx2">
                                    <a:lumMod val="75000"/>
                                  </a:schemeClr>
                                </a:solidFill>
                                <a:latin typeface="Cambria Math"/>
                              </a:rPr>
                              <m:t>(</m:t>
                            </m:r>
                            <m:r>
                              <a:rPr lang="en-US" sz="2400" b="0" i="1" smtClean="0">
                                <a:solidFill>
                                  <a:schemeClr val="tx2">
                                    <a:lumMod val="75000"/>
                                  </a:schemeClr>
                                </a:solidFill>
                                <a:latin typeface="Cambria Math"/>
                              </a:rPr>
                              <m:t>𝑝</m:t>
                            </m:r>
                            <m:r>
                              <a:rPr lang="en-US" sz="2400" b="0" i="1" smtClean="0">
                                <a:solidFill>
                                  <a:schemeClr val="tx2">
                                    <a:lumMod val="75000"/>
                                  </a:schemeClr>
                                </a:solidFill>
                                <a:latin typeface="Cambria Math"/>
                              </a:rPr>
                              <m:t>−</m:t>
                            </m:r>
                            <m:r>
                              <a:rPr lang="en-US" sz="2400" b="0" i="1" smtClean="0">
                                <a:solidFill>
                                  <a:schemeClr val="tx2">
                                    <a:lumMod val="75000"/>
                                  </a:schemeClr>
                                </a:solidFill>
                                <a:latin typeface="Cambria Math"/>
                              </a:rPr>
                              <m:t>𝑎</m:t>
                            </m:r>
                            <m:r>
                              <a:rPr lang="en-US" sz="2400" b="0" i="1" smtClean="0">
                                <a:solidFill>
                                  <a:schemeClr val="tx2">
                                    <a:lumMod val="75000"/>
                                  </a:schemeClr>
                                </a:solidFill>
                                <a:latin typeface="Cambria Math"/>
                              </a:rPr>
                              <m:t>)(</m:t>
                            </m:r>
                            <m:r>
                              <a:rPr lang="en-US" sz="2400" b="0" i="1" smtClean="0">
                                <a:solidFill>
                                  <a:schemeClr val="tx2">
                                    <a:lumMod val="75000"/>
                                  </a:schemeClr>
                                </a:solidFill>
                                <a:latin typeface="Cambria Math"/>
                              </a:rPr>
                              <m:t>𝑝</m:t>
                            </m:r>
                            <m:r>
                              <a:rPr lang="en-US" sz="2400" b="0" i="1" smtClean="0">
                                <a:solidFill>
                                  <a:schemeClr val="tx2">
                                    <a:lumMod val="75000"/>
                                  </a:schemeClr>
                                </a:solidFill>
                                <a:latin typeface="Cambria Math"/>
                              </a:rPr>
                              <m:t>−</m:t>
                            </m:r>
                            <m:r>
                              <a:rPr lang="en-US" sz="2400" b="0" i="1" smtClean="0">
                                <a:solidFill>
                                  <a:schemeClr val="tx2">
                                    <a:lumMod val="75000"/>
                                  </a:schemeClr>
                                </a:solidFill>
                                <a:latin typeface="Cambria Math"/>
                              </a:rPr>
                              <m:t>𝑏</m:t>
                            </m:r>
                            <m:r>
                              <a:rPr lang="en-US" sz="2400" b="0" i="1" smtClean="0">
                                <a:solidFill>
                                  <a:schemeClr val="tx2">
                                    <a:lumMod val="75000"/>
                                  </a:schemeClr>
                                </a:solidFill>
                                <a:latin typeface="Cambria Math"/>
                              </a:rPr>
                              <m:t>)(</m:t>
                            </m:r>
                            <m:r>
                              <a:rPr lang="en-US" sz="2400" b="0" i="1" smtClean="0">
                                <a:solidFill>
                                  <a:schemeClr val="tx2">
                                    <a:lumMod val="75000"/>
                                  </a:schemeClr>
                                </a:solidFill>
                                <a:latin typeface="Cambria Math"/>
                              </a:rPr>
                              <m:t>𝑝</m:t>
                            </m:r>
                            <m:r>
                              <a:rPr lang="en-US" sz="2400" b="0" i="1" smtClean="0">
                                <a:solidFill>
                                  <a:schemeClr val="tx2">
                                    <a:lumMod val="75000"/>
                                  </a:schemeClr>
                                </a:solidFill>
                                <a:latin typeface="Cambria Math"/>
                              </a:rPr>
                              <m:t>−</m:t>
                            </m:r>
                            <m:r>
                              <a:rPr lang="en-US" sz="2400" b="0" i="1" smtClean="0">
                                <a:solidFill>
                                  <a:schemeClr val="tx2">
                                    <a:lumMod val="75000"/>
                                  </a:schemeClr>
                                </a:solidFill>
                                <a:latin typeface="Cambria Math"/>
                              </a:rPr>
                              <m:t>𝑐</m:t>
                            </m:r>
                            <m:r>
                              <a:rPr lang="en-US" sz="2400" b="0" i="1" smtClean="0">
                                <a:solidFill>
                                  <a:schemeClr val="tx2">
                                    <a:lumMod val="75000"/>
                                  </a:schemeClr>
                                </a:solidFill>
                                <a:latin typeface="Cambria Math"/>
                              </a:rPr>
                              <m:t>)</m:t>
                            </m:r>
                          </m:num>
                          <m:den>
                            <m:r>
                              <a:rPr lang="en-US" sz="2400" b="0" i="1" smtClean="0">
                                <a:solidFill>
                                  <a:schemeClr val="tx2">
                                    <a:lumMod val="75000"/>
                                  </a:schemeClr>
                                </a:solidFill>
                                <a:latin typeface="Cambria Math"/>
                              </a:rPr>
                              <m:t>𝑝</m:t>
                            </m:r>
                          </m:den>
                        </m:f>
                      </m:e>
                    </m:rad>
                  </m:oMath>
                </a14:m>
                <a:endParaRPr lang="en-US" sz="2400" dirty="0" smtClean="0">
                  <a:solidFill>
                    <a:schemeClr val="tx2">
                      <a:lumMod val="75000"/>
                    </a:schemeClr>
                  </a:solidFill>
                </a:endParaRPr>
              </a:p>
              <a:p>
                <a:pPr marL="342900" indent="-342900">
                  <a:buFont typeface="Arial" panose="020B0604020202020204" pitchFamily="34" charset="0"/>
                  <a:buChar char="•"/>
                </a:pPr>
                <a:r>
                  <a:rPr lang="en-US" sz="2400" dirty="0">
                    <a:solidFill>
                      <a:schemeClr val="tx2">
                        <a:lumMod val="75000"/>
                      </a:schemeClr>
                    </a:solidFill>
                  </a:rPr>
                  <a:t>r</a:t>
                </a:r>
                <a:r>
                  <a:rPr lang="en-US" sz="2400" dirty="0" smtClean="0">
                    <a:solidFill>
                      <a:schemeClr val="tx2">
                        <a:lumMod val="75000"/>
                      </a:schemeClr>
                    </a:solidFill>
                  </a:rPr>
                  <a:t> = </a:t>
                </a:r>
                <a14:m>
                  <m:oMath xmlns:m="http://schemas.openxmlformats.org/officeDocument/2006/math">
                    <m:box>
                      <m:boxPr>
                        <m:ctrlPr>
                          <a:rPr lang="en-US" sz="2400" i="1" smtClean="0">
                            <a:solidFill>
                              <a:schemeClr val="tx2">
                                <a:lumMod val="75000"/>
                              </a:schemeClr>
                            </a:solidFill>
                            <a:latin typeface="Cambria Math" panose="02040503050406030204" pitchFamily="18" charset="0"/>
                          </a:rPr>
                        </m:ctrlPr>
                      </m:boxPr>
                      <m:e>
                        <m:argPr>
                          <m:argSz m:val="-1"/>
                        </m:argPr>
                        <m:f>
                          <m:fPr>
                            <m:ctrlPr>
                              <a:rPr lang="en-US" sz="2400" i="1" smtClean="0">
                                <a:solidFill>
                                  <a:schemeClr val="tx2">
                                    <a:lumMod val="75000"/>
                                  </a:schemeClr>
                                </a:solidFill>
                                <a:latin typeface="Cambria Math" panose="02040503050406030204" pitchFamily="18" charset="0"/>
                              </a:rPr>
                            </m:ctrlPr>
                          </m:fPr>
                          <m:num>
                            <m:r>
                              <a:rPr lang="en-US" sz="2400" b="0" i="1" smtClean="0">
                                <a:solidFill>
                                  <a:schemeClr val="tx2">
                                    <a:lumMod val="75000"/>
                                  </a:schemeClr>
                                </a:solidFill>
                                <a:latin typeface="Cambria Math"/>
                              </a:rPr>
                              <m:t>𝑆</m:t>
                            </m:r>
                          </m:num>
                          <m:den>
                            <m:r>
                              <a:rPr lang="en-US" sz="2400" b="0" i="1" smtClean="0">
                                <a:solidFill>
                                  <a:schemeClr val="tx2">
                                    <a:lumMod val="75000"/>
                                  </a:schemeClr>
                                </a:solidFill>
                                <a:latin typeface="Cambria Math"/>
                              </a:rPr>
                              <m:t>𝑝</m:t>
                            </m:r>
                          </m:den>
                        </m:f>
                      </m:e>
                    </m:box>
                  </m:oMath>
                </a14:m>
                <a:r>
                  <a:rPr lang="en-US" sz="2400" dirty="0" smtClean="0">
                    <a:solidFill>
                      <a:schemeClr val="tx2">
                        <a:lumMod val="75000"/>
                      </a:schemeClr>
                    </a:solidFill>
                  </a:rPr>
                  <a:t> </a:t>
                </a:r>
                <a:endParaRPr lang="ru-RU" sz="2400" dirty="0">
                  <a:solidFill>
                    <a:schemeClr val="tx2">
                      <a:lumMod val="75000"/>
                    </a:schemeClr>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771800" y="2280590"/>
                <a:ext cx="3048976" cy="1297086"/>
              </a:xfrm>
              <a:prstGeom prst="rect">
                <a:avLst/>
              </a:prstGeom>
              <a:blipFill rotWithShape="1">
                <a:blip r:embed="rId4"/>
                <a:stretch>
                  <a:fillRect l="-2376" b="-2752"/>
                </a:stretch>
              </a:blipFill>
              <a:ln w="28575">
                <a:solidFill>
                  <a:srgbClr val="92D050"/>
                </a:solidFill>
              </a:ln>
            </p:spPr>
            <p:txBody>
              <a:bodyPr/>
              <a:lstStyle/>
              <a:p>
                <a:r>
                  <a:rPr lang="ru-RU">
                    <a:noFill/>
                  </a:rPr>
                  <a:t> </a:t>
                </a:r>
              </a:p>
            </p:txBody>
          </p:sp>
        </mc:Fallback>
      </mc:AlternateContent>
      <p:sp>
        <p:nvSpPr>
          <p:cNvPr id="6" name="Прямоугольник 5"/>
          <p:cNvSpPr/>
          <p:nvPr/>
        </p:nvSpPr>
        <p:spPr>
          <a:xfrm>
            <a:off x="641263" y="3946431"/>
            <a:ext cx="4356514" cy="461665"/>
          </a:xfrm>
          <a:prstGeom prst="rect">
            <a:avLst/>
          </a:prstGeom>
        </p:spPr>
        <p:txBody>
          <a:bodyPr wrap="none">
            <a:spAutoFit/>
          </a:bodyPr>
          <a:lstStyle/>
          <a:p>
            <a:pPr lvl="0"/>
            <a:r>
              <a:rPr lang="en-US" sz="2400" dirty="0" smtClean="0">
                <a:solidFill>
                  <a:srgbClr val="C00000"/>
                </a:solidFill>
                <a:latin typeface="Times New Roman" panose="02020603050405020304" pitchFamily="18" charset="0"/>
                <a:cs typeface="Times New Roman" panose="02020603050405020304" pitchFamily="18" charset="0"/>
              </a:rPr>
              <a:t>2</a:t>
            </a:r>
            <a:r>
              <a:rPr lang="ru-RU" sz="2400" dirty="0" smtClean="0">
                <a:solidFill>
                  <a:srgbClr val="C00000"/>
                </a:solidFill>
                <a:latin typeface="Times New Roman" panose="02020603050405020304" pitchFamily="18" charset="0"/>
                <a:cs typeface="Times New Roman" panose="02020603050405020304" pitchFamily="18" charset="0"/>
              </a:rPr>
              <a:t>. Равносторонний треугольник</a:t>
            </a:r>
            <a:endParaRPr lang="ru-RU" sz="2400" dirty="0">
              <a:solidFill>
                <a:srgbClr val="C00000"/>
              </a:solidFill>
              <a:latin typeface="Times New Roman" panose="02020603050405020304" pitchFamily="18" charset="0"/>
              <a:cs typeface="Times New Roman" panose="02020603050405020304" pitchFamily="18" charset="0"/>
            </a:endParaRPr>
          </a:p>
        </p:txBody>
      </p:sp>
      <p:pic>
        <p:nvPicPr>
          <p:cNvPr id="10244" name="Picture 4" descr="http://www-formula.ru/images/geometry/r_pravel_treugol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728" y="4653136"/>
            <a:ext cx="1550870" cy="155087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p:cNvSpPr txBox="1"/>
              <p:nvPr/>
            </p:nvSpPr>
            <p:spPr>
              <a:xfrm>
                <a:off x="3646192" y="5124545"/>
                <a:ext cx="1076641" cy="682174"/>
              </a:xfrm>
              <a:prstGeom prst="rect">
                <a:avLst/>
              </a:prstGeom>
              <a:noFill/>
              <a:ln w="28575">
                <a:solidFill>
                  <a:srgbClr val="92D050"/>
                </a:solidFill>
              </a:ln>
            </p:spPr>
            <p:txBody>
              <a:bodyPr wrap="none" rtlCol="0">
                <a:spAutoFit/>
              </a:bodyPr>
              <a:lstStyle/>
              <a:p>
                <a:r>
                  <a:rPr lang="en-US" sz="2400" dirty="0" smtClean="0">
                    <a:solidFill>
                      <a:schemeClr val="tx2">
                        <a:lumMod val="75000"/>
                      </a:schemeClr>
                    </a:solidFill>
                  </a:rPr>
                  <a:t>r</a:t>
                </a:r>
                <a:r>
                  <a:rPr lang="ru-RU" sz="2400" dirty="0" smtClean="0">
                    <a:solidFill>
                      <a:schemeClr val="tx2">
                        <a:lumMod val="75000"/>
                      </a:schemeClr>
                    </a:solidFill>
                  </a:rPr>
                  <a:t> =</a:t>
                </a:r>
                <a:r>
                  <a:rPr lang="en-US" sz="2400" dirty="0" smtClean="0">
                    <a:solidFill>
                      <a:schemeClr val="tx2">
                        <a:lumMod val="75000"/>
                      </a:schemeClr>
                    </a:solidFill>
                  </a:rPr>
                  <a:t> </a:t>
                </a:r>
                <a14:m>
                  <m:oMath xmlns:m="http://schemas.openxmlformats.org/officeDocument/2006/math">
                    <m:f>
                      <m:fPr>
                        <m:ctrlPr>
                          <a:rPr lang="en-US" sz="2400" i="1" smtClean="0">
                            <a:solidFill>
                              <a:schemeClr val="tx2">
                                <a:lumMod val="75000"/>
                              </a:schemeClr>
                            </a:solidFill>
                            <a:latin typeface="Cambria Math" panose="02040503050406030204" pitchFamily="18" charset="0"/>
                          </a:rPr>
                        </m:ctrlPr>
                      </m:fPr>
                      <m:num>
                        <m:r>
                          <a:rPr lang="en-US" sz="2400" b="0" i="1" smtClean="0">
                            <a:solidFill>
                              <a:schemeClr val="tx2">
                                <a:lumMod val="75000"/>
                              </a:schemeClr>
                            </a:solidFill>
                            <a:latin typeface="Cambria Math"/>
                          </a:rPr>
                          <m:t>𝑎</m:t>
                        </m:r>
                        <m:rad>
                          <m:radPr>
                            <m:degHide m:val="on"/>
                            <m:ctrlPr>
                              <a:rPr lang="en-US" sz="2400" b="0" i="1" smtClean="0">
                                <a:solidFill>
                                  <a:schemeClr val="tx2">
                                    <a:lumMod val="75000"/>
                                  </a:schemeClr>
                                </a:solidFill>
                                <a:latin typeface="Cambria Math" panose="02040503050406030204" pitchFamily="18" charset="0"/>
                              </a:rPr>
                            </m:ctrlPr>
                          </m:radPr>
                          <m:deg/>
                          <m:e>
                            <m:r>
                              <a:rPr lang="en-US" sz="2400" b="0" i="1" smtClean="0">
                                <a:solidFill>
                                  <a:schemeClr val="tx2">
                                    <a:lumMod val="75000"/>
                                  </a:schemeClr>
                                </a:solidFill>
                                <a:latin typeface="Cambria Math"/>
                              </a:rPr>
                              <m:t>3</m:t>
                            </m:r>
                          </m:e>
                        </m:rad>
                      </m:num>
                      <m:den>
                        <m:r>
                          <a:rPr lang="en-US" sz="2400" b="0" i="1" smtClean="0">
                            <a:solidFill>
                              <a:schemeClr val="tx2">
                                <a:lumMod val="75000"/>
                              </a:schemeClr>
                            </a:solidFill>
                            <a:latin typeface="Cambria Math"/>
                          </a:rPr>
                          <m:t>6</m:t>
                        </m:r>
                      </m:den>
                    </m:f>
                  </m:oMath>
                </a14:m>
                <a:r>
                  <a:rPr lang="ru-RU" sz="2400" dirty="0" smtClean="0">
                    <a:solidFill>
                      <a:schemeClr val="tx2">
                        <a:lumMod val="75000"/>
                      </a:schemeClr>
                    </a:solidFill>
                  </a:rPr>
                  <a:t> </a:t>
                </a:r>
                <a:endParaRPr lang="ru-RU" sz="2400" dirty="0">
                  <a:solidFill>
                    <a:schemeClr val="tx2">
                      <a:lumMod val="75000"/>
                    </a:schemeClr>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646192" y="5124545"/>
                <a:ext cx="1076641" cy="682174"/>
              </a:xfrm>
              <a:prstGeom prst="rect">
                <a:avLst/>
              </a:prstGeom>
              <a:blipFill rotWithShape="1">
                <a:blip r:embed="rId6"/>
                <a:stretch>
                  <a:fillRect l="-7143" b="-5128"/>
                </a:stretch>
              </a:blipFill>
              <a:ln w="28575">
                <a:solidFill>
                  <a:srgbClr val="92D050"/>
                </a:solidFill>
              </a:ln>
            </p:spPr>
            <p:txBody>
              <a:bodyPr/>
              <a:lstStyle/>
              <a:p>
                <a:r>
                  <a:rPr lang="ru-RU">
                    <a:noFill/>
                  </a:rPr>
                  <a:t> </a:t>
                </a:r>
              </a:p>
            </p:txBody>
          </p:sp>
        </mc:Fallback>
      </mc:AlternateContent>
    </p:spTree>
    <p:extLst>
      <p:ext uri="{BB962C8B-B14F-4D97-AF65-F5344CB8AC3E}">
        <p14:creationId xmlns:p14="http://schemas.microsoft.com/office/powerpoint/2010/main" val="15075420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23528" y="404664"/>
            <a:ext cx="8352928" cy="492443"/>
          </a:xfrm>
          <a:prstGeom prst="rect">
            <a:avLst/>
          </a:prstGeom>
        </p:spPr>
        <p:txBody>
          <a:bodyPr wrap="square">
            <a:spAutoFit/>
          </a:bodyPr>
          <a:lstStyle/>
          <a:p>
            <a:pPr lvl="0" algn="ctr"/>
            <a:r>
              <a:rPr lang="ru-RU" sz="2600" b="1" dirty="0" smtClean="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Радиус </a:t>
            </a:r>
            <a:r>
              <a:rPr lang="ru-RU" sz="2600" b="1" dirty="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вписанной окружности геометрических фигур</a:t>
            </a:r>
            <a:endParaRPr lang="ru-RU" sz="2600" dirty="0">
              <a:solidFill>
                <a:prstClr val="black"/>
              </a:solidFill>
            </a:endParaRPr>
          </a:p>
        </p:txBody>
      </p:sp>
      <p:sp>
        <p:nvSpPr>
          <p:cNvPr id="4" name="Прямоугольник 3"/>
          <p:cNvSpPr/>
          <p:nvPr/>
        </p:nvSpPr>
        <p:spPr>
          <a:xfrm>
            <a:off x="467544" y="1340768"/>
            <a:ext cx="4394473" cy="461665"/>
          </a:xfrm>
          <a:prstGeom prst="rect">
            <a:avLst/>
          </a:prstGeom>
        </p:spPr>
        <p:txBody>
          <a:bodyPr wrap="none">
            <a:spAutoFit/>
          </a:bodyPr>
          <a:lstStyle/>
          <a:p>
            <a:pPr lvl="0"/>
            <a:r>
              <a:rPr lang="en-US" sz="2400" dirty="0" smtClean="0">
                <a:solidFill>
                  <a:srgbClr val="C00000"/>
                </a:solidFill>
                <a:latin typeface="Times New Roman" panose="02020603050405020304" pitchFamily="18" charset="0"/>
                <a:cs typeface="Times New Roman" panose="02020603050405020304" pitchFamily="18" charset="0"/>
              </a:rPr>
              <a:t>3</a:t>
            </a:r>
            <a:r>
              <a:rPr lang="ru-RU" sz="2400" dirty="0" smtClean="0">
                <a:solidFill>
                  <a:srgbClr val="C00000"/>
                </a:solidFill>
                <a:latin typeface="Times New Roman" panose="02020603050405020304" pitchFamily="18" charset="0"/>
                <a:cs typeface="Times New Roman" panose="02020603050405020304" pitchFamily="18" charset="0"/>
              </a:rPr>
              <a:t>. </a:t>
            </a:r>
            <a:r>
              <a:rPr lang="ru-RU" sz="2400" dirty="0">
                <a:solidFill>
                  <a:srgbClr val="C00000"/>
                </a:solidFill>
                <a:latin typeface="Times New Roman" panose="02020603050405020304" pitchFamily="18" charset="0"/>
                <a:cs typeface="Times New Roman" panose="02020603050405020304" pitchFamily="18" charset="0"/>
              </a:rPr>
              <a:t>Равнобедренный треугольник</a:t>
            </a:r>
          </a:p>
        </p:txBody>
      </p:sp>
      <p:pic>
        <p:nvPicPr>
          <p:cNvPr id="11266" name="Picture 2" descr="http://www-formula.ru/images/geometry/r_rav_treugo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850825"/>
            <a:ext cx="1788790" cy="17887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14800" y="2822448"/>
            <a:ext cx="184731" cy="369332"/>
          </a:xfrm>
          <a:prstGeom prst="rect">
            <a:avLst/>
          </a:prstGeom>
          <a:noFill/>
        </p:spPr>
        <p:txBody>
          <a:bodyPr wrap="none" rtlCol="0">
            <a:spAutoFit/>
          </a:bodyPr>
          <a:lstStyle/>
          <a:p>
            <a:endParaRPr lang="ru-RU" dirty="0"/>
          </a:p>
        </p:txBody>
      </p:sp>
      <mc:AlternateContent xmlns:mc="http://schemas.openxmlformats.org/markup-compatibility/2006" xmlns:a14="http://schemas.microsoft.com/office/drawing/2010/main">
        <mc:Choice Requires="a14">
          <p:sp>
            <p:nvSpPr>
              <p:cNvPr id="6" name="TextBox 5"/>
              <p:cNvSpPr txBox="1"/>
              <p:nvPr/>
            </p:nvSpPr>
            <p:spPr>
              <a:xfrm>
                <a:off x="3321153" y="2323277"/>
                <a:ext cx="1587294" cy="843885"/>
              </a:xfrm>
              <a:prstGeom prst="rect">
                <a:avLst/>
              </a:prstGeom>
              <a:noFill/>
              <a:ln w="28575">
                <a:solidFill>
                  <a:srgbClr val="92D050"/>
                </a:solidFill>
              </a:ln>
            </p:spPr>
            <p:txBody>
              <a:bodyPr wrap="none" rtlCol="0">
                <a:spAutoFit/>
              </a:bodyPr>
              <a:lstStyle/>
              <a:p>
                <a:r>
                  <a:rPr lang="en-US" sz="2400" dirty="0" smtClean="0">
                    <a:solidFill>
                      <a:schemeClr val="tx2">
                        <a:lumMod val="75000"/>
                      </a:schemeClr>
                    </a:solidFill>
                  </a:rPr>
                  <a:t>r = </a:t>
                </a:r>
                <a14:m>
                  <m:oMath xmlns:m="http://schemas.openxmlformats.org/officeDocument/2006/math">
                    <m:f>
                      <m:fPr>
                        <m:ctrlPr>
                          <a:rPr lang="en-US" sz="2400" i="1" smtClean="0">
                            <a:solidFill>
                              <a:schemeClr val="tx2">
                                <a:lumMod val="75000"/>
                              </a:schemeClr>
                            </a:solidFill>
                            <a:latin typeface="Cambria Math" panose="02040503050406030204" pitchFamily="18" charset="0"/>
                          </a:rPr>
                        </m:ctrlPr>
                      </m:fPr>
                      <m:num>
                        <m:r>
                          <a:rPr lang="en-US" sz="2400" b="0" i="1" smtClean="0">
                            <a:solidFill>
                              <a:schemeClr val="tx2">
                                <a:lumMod val="75000"/>
                              </a:schemeClr>
                            </a:solidFill>
                            <a:latin typeface="Cambria Math"/>
                          </a:rPr>
                          <m:t>𝑏</m:t>
                        </m:r>
                      </m:num>
                      <m:den>
                        <m:r>
                          <a:rPr lang="en-US" sz="2400" b="0" i="1" smtClean="0">
                            <a:solidFill>
                              <a:schemeClr val="tx2">
                                <a:lumMod val="75000"/>
                              </a:schemeClr>
                            </a:solidFill>
                            <a:latin typeface="Cambria Math"/>
                          </a:rPr>
                          <m:t>2</m:t>
                        </m:r>
                      </m:den>
                    </m:f>
                    <m:rad>
                      <m:radPr>
                        <m:degHide m:val="on"/>
                        <m:ctrlPr>
                          <a:rPr lang="en-US" sz="2400" i="1" smtClean="0">
                            <a:solidFill>
                              <a:schemeClr val="tx2">
                                <a:lumMod val="75000"/>
                              </a:schemeClr>
                            </a:solidFill>
                            <a:latin typeface="Cambria Math" panose="02040503050406030204" pitchFamily="18" charset="0"/>
                          </a:rPr>
                        </m:ctrlPr>
                      </m:radPr>
                      <m:deg/>
                      <m:e>
                        <m:f>
                          <m:fPr>
                            <m:ctrlPr>
                              <a:rPr lang="en-US" sz="2400" i="1" smtClean="0">
                                <a:solidFill>
                                  <a:schemeClr val="tx2">
                                    <a:lumMod val="75000"/>
                                  </a:schemeClr>
                                </a:solidFill>
                                <a:latin typeface="Cambria Math" panose="02040503050406030204" pitchFamily="18" charset="0"/>
                              </a:rPr>
                            </m:ctrlPr>
                          </m:fPr>
                          <m:num>
                            <m:r>
                              <a:rPr lang="en-US" sz="2400" b="0" i="1" smtClean="0">
                                <a:solidFill>
                                  <a:schemeClr val="tx2">
                                    <a:lumMod val="75000"/>
                                  </a:schemeClr>
                                </a:solidFill>
                                <a:latin typeface="Cambria Math"/>
                              </a:rPr>
                              <m:t>2</m:t>
                            </m:r>
                            <m:r>
                              <a:rPr lang="en-US" sz="2400" b="0" i="1" smtClean="0">
                                <a:solidFill>
                                  <a:schemeClr val="tx2">
                                    <a:lumMod val="75000"/>
                                  </a:schemeClr>
                                </a:solidFill>
                                <a:latin typeface="Cambria Math"/>
                              </a:rPr>
                              <m:t>𝑎</m:t>
                            </m:r>
                            <m:r>
                              <a:rPr lang="en-US" sz="2400" b="0" i="1" smtClean="0">
                                <a:solidFill>
                                  <a:schemeClr val="tx2">
                                    <a:lumMod val="75000"/>
                                  </a:schemeClr>
                                </a:solidFill>
                                <a:latin typeface="Cambria Math"/>
                              </a:rPr>
                              <m:t>−</m:t>
                            </m:r>
                            <m:r>
                              <a:rPr lang="en-US" sz="2400" b="0" i="1" smtClean="0">
                                <a:solidFill>
                                  <a:schemeClr val="tx2">
                                    <a:lumMod val="75000"/>
                                  </a:schemeClr>
                                </a:solidFill>
                                <a:latin typeface="Cambria Math"/>
                              </a:rPr>
                              <m:t>𝑏</m:t>
                            </m:r>
                          </m:num>
                          <m:den>
                            <m:r>
                              <a:rPr lang="en-US" sz="2400" b="0" i="1" smtClean="0">
                                <a:solidFill>
                                  <a:schemeClr val="tx2">
                                    <a:lumMod val="75000"/>
                                  </a:schemeClr>
                                </a:solidFill>
                                <a:latin typeface="Cambria Math"/>
                              </a:rPr>
                              <m:t>2</m:t>
                            </m:r>
                            <m:r>
                              <a:rPr lang="en-US" sz="2400" b="0" i="1" smtClean="0">
                                <a:solidFill>
                                  <a:schemeClr val="tx2">
                                    <a:lumMod val="75000"/>
                                  </a:schemeClr>
                                </a:solidFill>
                                <a:latin typeface="Cambria Math"/>
                              </a:rPr>
                              <m:t>𝑎</m:t>
                            </m:r>
                            <m:r>
                              <a:rPr lang="en-US" sz="2400" b="0" i="1" smtClean="0">
                                <a:solidFill>
                                  <a:schemeClr val="tx2">
                                    <a:lumMod val="75000"/>
                                  </a:schemeClr>
                                </a:solidFill>
                                <a:latin typeface="Cambria Math"/>
                              </a:rPr>
                              <m:t>+</m:t>
                            </m:r>
                            <m:r>
                              <a:rPr lang="en-US" sz="2400" b="0" i="1" smtClean="0">
                                <a:solidFill>
                                  <a:schemeClr val="tx2">
                                    <a:lumMod val="75000"/>
                                  </a:schemeClr>
                                </a:solidFill>
                                <a:latin typeface="Cambria Math"/>
                              </a:rPr>
                              <m:t>𝑏</m:t>
                            </m:r>
                          </m:den>
                        </m:f>
                      </m:e>
                    </m:rad>
                  </m:oMath>
                </a14:m>
                <a:endParaRPr lang="ru-RU" sz="2400" dirty="0">
                  <a:solidFill>
                    <a:schemeClr val="tx2">
                      <a:lumMod val="75000"/>
                    </a:schemeClr>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321153" y="2323277"/>
                <a:ext cx="1587294" cy="843885"/>
              </a:xfrm>
              <a:prstGeom prst="rect">
                <a:avLst/>
              </a:prstGeom>
              <a:blipFill rotWithShape="1">
                <a:blip r:embed="rId4"/>
                <a:stretch>
                  <a:fillRect l="-5283"/>
                </a:stretch>
              </a:blipFill>
              <a:ln w="28575">
                <a:solidFill>
                  <a:srgbClr val="92D050"/>
                </a:solidFill>
              </a:ln>
            </p:spPr>
            <p:txBody>
              <a:bodyPr/>
              <a:lstStyle/>
              <a:p>
                <a:r>
                  <a:rPr lang="ru-RU">
                    <a:noFill/>
                  </a:rPr>
                  <a:t> </a:t>
                </a:r>
              </a:p>
            </p:txBody>
          </p:sp>
        </mc:Fallback>
      </mc:AlternateContent>
      <p:sp>
        <p:nvSpPr>
          <p:cNvPr id="7" name="Прямоугольник 6"/>
          <p:cNvSpPr/>
          <p:nvPr/>
        </p:nvSpPr>
        <p:spPr>
          <a:xfrm>
            <a:off x="461136" y="3801803"/>
            <a:ext cx="4297330" cy="461665"/>
          </a:xfrm>
          <a:prstGeom prst="rect">
            <a:avLst/>
          </a:prstGeom>
        </p:spPr>
        <p:txBody>
          <a:bodyPr wrap="none">
            <a:spAutoFit/>
          </a:bodyPr>
          <a:lstStyle/>
          <a:p>
            <a:pPr lvl="0"/>
            <a:r>
              <a:rPr lang="en-US" sz="2400" dirty="0" smtClean="0">
                <a:solidFill>
                  <a:srgbClr val="C00000"/>
                </a:solidFill>
                <a:latin typeface="Times New Roman" panose="02020603050405020304" pitchFamily="18" charset="0"/>
                <a:cs typeface="Times New Roman" panose="02020603050405020304" pitchFamily="18" charset="0"/>
              </a:rPr>
              <a:t>4</a:t>
            </a:r>
            <a:r>
              <a:rPr lang="ru-RU" sz="2400" dirty="0" smtClean="0">
                <a:solidFill>
                  <a:srgbClr val="C00000"/>
                </a:solidFill>
                <a:latin typeface="Times New Roman" panose="02020603050405020304" pitchFamily="18" charset="0"/>
                <a:cs typeface="Times New Roman" panose="02020603050405020304" pitchFamily="18" charset="0"/>
              </a:rPr>
              <a:t>. </a:t>
            </a:r>
            <a:r>
              <a:rPr lang="ru-RU" sz="2400" dirty="0">
                <a:solidFill>
                  <a:srgbClr val="C00000"/>
                </a:solidFill>
                <a:latin typeface="Times New Roman" panose="02020603050405020304" pitchFamily="18" charset="0"/>
                <a:cs typeface="Times New Roman" panose="02020603050405020304" pitchFamily="18" charset="0"/>
              </a:rPr>
              <a:t>Прямоугольный треугольник</a:t>
            </a:r>
          </a:p>
        </p:txBody>
      </p:sp>
      <p:pic>
        <p:nvPicPr>
          <p:cNvPr id="11270" name="Picture 6" descr="http://www-formula.ru/images/geometry/r_pryamo_treugol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847" y="4581128"/>
            <a:ext cx="1656184" cy="165618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TextBox 7"/>
              <p:cNvSpPr txBox="1"/>
              <p:nvPr/>
            </p:nvSpPr>
            <p:spPr>
              <a:xfrm>
                <a:off x="2980034" y="5097083"/>
                <a:ext cx="2454262" cy="624273"/>
              </a:xfrm>
              <a:prstGeom prst="rect">
                <a:avLst/>
              </a:prstGeom>
              <a:noFill/>
              <a:ln w="28575">
                <a:solidFill>
                  <a:srgbClr val="92D050"/>
                </a:solidFill>
              </a:ln>
            </p:spPr>
            <p:txBody>
              <a:bodyPr wrap="none" rtlCol="0">
                <a:spAutoFit/>
              </a:bodyPr>
              <a:lstStyle/>
              <a:p>
                <a:r>
                  <a:rPr lang="en-US" sz="2400" dirty="0" smtClean="0">
                    <a:solidFill>
                      <a:schemeClr val="tx2">
                        <a:lumMod val="75000"/>
                      </a:schemeClr>
                    </a:solidFill>
                  </a:rPr>
                  <a:t>r = </a:t>
                </a:r>
                <a14:m>
                  <m:oMath xmlns:m="http://schemas.openxmlformats.org/officeDocument/2006/math">
                    <m:f>
                      <m:fPr>
                        <m:ctrlPr>
                          <a:rPr lang="en-US" sz="2400" i="1" smtClean="0">
                            <a:solidFill>
                              <a:schemeClr val="tx2">
                                <a:lumMod val="75000"/>
                              </a:schemeClr>
                            </a:solidFill>
                            <a:latin typeface="Cambria Math" panose="02040503050406030204" pitchFamily="18" charset="0"/>
                          </a:rPr>
                        </m:ctrlPr>
                      </m:fPr>
                      <m:num>
                        <m:r>
                          <a:rPr lang="en-US" sz="2400" b="0" i="1" smtClean="0">
                            <a:solidFill>
                              <a:schemeClr val="tx2">
                                <a:lumMod val="75000"/>
                              </a:schemeClr>
                            </a:solidFill>
                            <a:latin typeface="Cambria Math"/>
                          </a:rPr>
                          <m:t>𝑎𝑏</m:t>
                        </m:r>
                      </m:num>
                      <m:den>
                        <m:r>
                          <a:rPr lang="en-US" sz="2400" b="0" i="1" smtClean="0">
                            <a:solidFill>
                              <a:schemeClr val="tx2">
                                <a:lumMod val="75000"/>
                              </a:schemeClr>
                            </a:solidFill>
                            <a:latin typeface="Cambria Math"/>
                          </a:rPr>
                          <m:t>𝑎</m:t>
                        </m:r>
                        <m:r>
                          <a:rPr lang="en-US" sz="2400" b="0" i="1" smtClean="0">
                            <a:solidFill>
                              <a:schemeClr val="tx2">
                                <a:lumMod val="75000"/>
                              </a:schemeClr>
                            </a:solidFill>
                            <a:latin typeface="Cambria Math"/>
                          </a:rPr>
                          <m:t>+</m:t>
                        </m:r>
                        <m:r>
                          <a:rPr lang="en-US" sz="2400" b="0" i="1" smtClean="0">
                            <a:solidFill>
                              <a:schemeClr val="tx2">
                                <a:lumMod val="75000"/>
                              </a:schemeClr>
                            </a:solidFill>
                            <a:latin typeface="Cambria Math"/>
                          </a:rPr>
                          <m:t>𝑏</m:t>
                        </m:r>
                        <m:r>
                          <a:rPr lang="en-US" sz="2400" b="0" i="1" smtClean="0">
                            <a:solidFill>
                              <a:schemeClr val="tx2">
                                <a:lumMod val="75000"/>
                              </a:schemeClr>
                            </a:solidFill>
                            <a:latin typeface="Cambria Math"/>
                          </a:rPr>
                          <m:t>+</m:t>
                        </m:r>
                        <m:r>
                          <a:rPr lang="en-US" sz="2400" b="0" i="1" smtClean="0">
                            <a:solidFill>
                              <a:schemeClr val="tx2">
                                <a:lumMod val="75000"/>
                              </a:schemeClr>
                            </a:solidFill>
                            <a:latin typeface="Cambria Math"/>
                          </a:rPr>
                          <m:t>𝑐</m:t>
                        </m:r>
                      </m:den>
                    </m:f>
                    <m:r>
                      <a:rPr lang="en-US" sz="2400" b="0" i="1" smtClean="0">
                        <a:solidFill>
                          <a:schemeClr val="tx2">
                            <a:lumMod val="75000"/>
                          </a:schemeClr>
                        </a:solidFill>
                        <a:latin typeface="Cambria Math"/>
                      </a:rPr>
                      <m:t>=</m:t>
                    </m:r>
                    <m:f>
                      <m:fPr>
                        <m:ctrlPr>
                          <a:rPr lang="en-US" sz="2400" b="0" i="1" smtClean="0">
                            <a:solidFill>
                              <a:schemeClr val="tx2">
                                <a:lumMod val="75000"/>
                              </a:schemeClr>
                            </a:solidFill>
                            <a:latin typeface="Cambria Math" panose="02040503050406030204" pitchFamily="18" charset="0"/>
                          </a:rPr>
                        </m:ctrlPr>
                      </m:fPr>
                      <m:num>
                        <m:r>
                          <a:rPr lang="en-US" sz="2400" b="0" i="1" smtClean="0">
                            <a:solidFill>
                              <a:schemeClr val="tx2">
                                <a:lumMod val="75000"/>
                              </a:schemeClr>
                            </a:solidFill>
                            <a:latin typeface="Cambria Math"/>
                          </a:rPr>
                          <m:t>𝑎</m:t>
                        </m:r>
                        <m:r>
                          <a:rPr lang="en-US" sz="2400" b="0" i="1" smtClean="0">
                            <a:solidFill>
                              <a:schemeClr val="tx2">
                                <a:lumMod val="75000"/>
                              </a:schemeClr>
                            </a:solidFill>
                            <a:latin typeface="Cambria Math"/>
                          </a:rPr>
                          <m:t>+</m:t>
                        </m:r>
                        <m:r>
                          <a:rPr lang="en-US" sz="2400" b="0" i="1" smtClean="0">
                            <a:solidFill>
                              <a:schemeClr val="tx2">
                                <a:lumMod val="75000"/>
                              </a:schemeClr>
                            </a:solidFill>
                            <a:latin typeface="Cambria Math"/>
                          </a:rPr>
                          <m:t>𝑏</m:t>
                        </m:r>
                        <m:r>
                          <a:rPr lang="en-US" sz="2400" b="0" i="1" smtClean="0">
                            <a:solidFill>
                              <a:schemeClr val="tx2">
                                <a:lumMod val="75000"/>
                              </a:schemeClr>
                            </a:solidFill>
                            <a:latin typeface="Cambria Math"/>
                          </a:rPr>
                          <m:t>−</m:t>
                        </m:r>
                        <m:r>
                          <a:rPr lang="en-US" sz="2400" b="0" i="1" smtClean="0">
                            <a:solidFill>
                              <a:schemeClr val="tx2">
                                <a:lumMod val="75000"/>
                              </a:schemeClr>
                            </a:solidFill>
                            <a:latin typeface="Cambria Math"/>
                          </a:rPr>
                          <m:t>𝑐</m:t>
                        </m:r>
                      </m:num>
                      <m:den>
                        <m:r>
                          <a:rPr lang="en-US" sz="2400" b="0" i="1" smtClean="0">
                            <a:solidFill>
                              <a:schemeClr val="tx2">
                                <a:lumMod val="75000"/>
                              </a:schemeClr>
                            </a:solidFill>
                            <a:latin typeface="Cambria Math"/>
                          </a:rPr>
                          <m:t>2</m:t>
                        </m:r>
                      </m:den>
                    </m:f>
                  </m:oMath>
                </a14:m>
                <a:endParaRPr lang="ru-RU" sz="2400" dirty="0">
                  <a:solidFill>
                    <a:schemeClr val="tx2">
                      <a:lumMod val="75000"/>
                    </a:schemeClr>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980034" y="5097083"/>
                <a:ext cx="2454262" cy="624273"/>
              </a:xfrm>
              <a:prstGeom prst="rect">
                <a:avLst/>
              </a:prstGeom>
              <a:blipFill rotWithShape="1">
                <a:blip r:embed="rId6"/>
                <a:stretch>
                  <a:fillRect l="-3440" b="-5556"/>
                </a:stretch>
              </a:blipFill>
              <a:ln w="28575">
                <a:solidFill>
                  <a:srgbClr val="92D050"/>
                </a:solidFill>
              </a:ln>
            </p:spPr>
            <p:txBody>
              <a:bodyPr/>
              <a:lstStyle/>
              <a:p>
                <a:r>
                  <a:rPr lang="ru-RU">
                    <a:noFill/>
                  </a:rPr>
                  <a:t> </a:t>
                </a:r>
              </a:p>
            </p:txBody>
          </p:sp>
        </mc:Fallback>
      </mc:AlternateContent>
    </p:spTree>
    <p:extLst>
      <p:ext uri="{BB962C8B-B14F-4D97-AF65-F5344CB8AC3E}">
        <p14:creationId xmlns:p14="http://schemas.microsoft.com/office/powerpoint/2010/main" val="149985758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95536" y="404664"/>
            <a:ext cx="8352928" cy="492443"/>
          </a:xfrm>
          <a:prstGeom prst="rect">
            <a:avLst/>
          </a:prstGeom>
        </p:spPr>
        <p:txBody>
          <a:bodyPr wrap="square">
            <a:spAutoFit/>
          </a:bodyPr>
          <a:lstStyle/>
          <a:p>
            <a:pPr lvl="0" algn="ctr"/>
            <a:r>
              <a:rPr lang="ru-RU" sz="2600" b="1" dirty="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Радиус вписанной окружности геометрических фигур</a:t>
            </a:r>
            <a:endParaRPr lang="ru-RU" sz="2600" dirty="0">
              <a:solidFill>
                <a:prstClr val="black"/>
              </a:solidFill>
            </a:endParaRPr>
          </a:p>
        </p:txBody>
      </p:sp>
      <p:pic>
        <p:nvPicPr>
          <p:cNvPr id="12290" name="Picture 2" descr="http://www-formula.ru/images/geometry/r_kvadrata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132856"/>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13448" y="1340768"/>
            <a:ext cx="1549655" cy="461665"/>
          </a:xfrm>
          <a:prstGeom prst="rect">
            <a:avLst/>
          </a:prstGeom>
        </p:spPr>
        <p:txBody>
          <a:bodyPr wrap="none">
            <a:spAutoFit/>
          </a:bodyPr>
          <a:lstStyle/>
          <a:p>
            <a:pPr lvl="0"/>
            <a:r>
              <a:rPr lang="en-US" sz="2400" dirty="0" smtClean="0">
                <a:solidFill>
                  <a:srgbClr val="C00000"/>
                </a:solidFill>
                <a:latin typeface="Times New Roman" panose="02020603050405020304" pitchFamily="18" charset="0"/>
                <a:cs typeface="Times New Roman" panose="02020603050405020304" pitchFamily="18" charset="0"/>
              </a:rPr>
              <a:t>5</a:t>
            </a:r>
            <a:r>
              <a:rPr lang="ru-RU" sz="2400" dirty="0" smtClean="0">
                <a:solidFill>
                  <a:srgbClr val="C00000"/>
                </a:solidFill>
                <a:latin typeface="Times New Roman" panose="02020603050405020304" pitchFamily="18" charset="0"/>
                <a:cs typeface="Times New Roman" panose="02020603050405020304" pitchFamily="18" charset="0"/>
              </a:rPr>
              <a:t>. </a:t>
            </a:r>
            <a:r>
              <a:rPr lang="ru-RU" sz="2400" dirty="0">
                <a:solidFill>
                  <a:srgbClr val="C00000"/>
                </a:solidFill>
                <a:latin typeface="Times New Roman" panose="02020603050405020304" pitchFamily="18" charset="0"/>
                <a:cs typeface="Times New Roman" panose="02020603050405020304" pitchFamily="18" charset="0"/>
              </a:rPr>
              <a:t>Квадрат</a:t>
            </a:r>
          </a:p>
        </p:txBody>
      </p:sp>
      <mc:AlternateContent xmlns:mc="http://schemas.openxmlformats.org/markup-compatibility/2006" xmlns:a14="http://schemas.microsoft.com/office/drawing/2010/main">
        <mc:Choice Requires="a14">
          <p:sp>
            <p:nvSpPr>
              <p:cNvPr id="7" name="TextBox 6"/>
              <p:cNvSpPr txBox="1"/>
              <p:nvPr/>
            </p:nvSpPr>
            <p:spPr>
              <a:xfrm>
                <a:off x="2555776" y="2564904"/>
                <a:ext cx="799258" cy="584584"/>
              </a:xfrm>
              <a:prstGeom prst="rect">
                <a:avLst/>
              </a:prstGeom>
              <a:noFill/>
              <a:ln w="28575">
                <a:solidFill>
                  <a:srgbClr val="92D050"/>
                </a:solidFill>
              </a:ln>
            </p:spPr>
            <p:txBody>
              <a:bodyPr wrap="none" rtlCol="0">
                <a:spAutoFit/>
              </a:bodyPr>
              <a:lstStyle/>
              <a:p>
                <a:r>
                  <a:rPr lang="en-US" sz="2400" dirty="0" smtClean="0">
                    <a:solidFill>
                      <a:schemeClr val="accent1">
                        <a:lumMod val="75000"/>
                      </a:schemeClr>
                    </a:solidFill>
                  </a:rPr>
                  <a:t>r = </a:t>
                </a:r>
                <a14:m>
                  <m:oMath xmlns:m="http://schemas.openxmlformats.org/officeDocument/2006/math">
                    <m:f>
                      <m:fPr>
                        <m:ctrlPr>
                          <a:rPr lang="en-US" sz="2400" i="1" smtClean="0">
                            <a:solidFill>
                              <a:schemeClr val="accent1">
                                <a:lumMod val="75000"/>
                              </a:schemeClr>
                            </a:solidFill>
                            <a:latin typeface="Cambria Math" panose="02040503050406030204" pitchFamily="18" charset="0"/>
                          </a:rPr>
                        </m:ctrlPr>
                      </m:fPr>
                      <m:num>
                        <m:r>
                          <a:rPr lang="en-US" sz="2400" b="0" i="1" smtClean="0">
                            <a:solidFill>
                              <a:schemeClr val="accent1">
                                <a:lumMod val="75000"/>
                              </a:schemeClr>
                            </a:solidFill>
                            <a:latin typeface="Cambria Math"/>
                          </a:rPr>
                          <m:t>𝑎</m:t>
                        </m:r>
                      </m:num>
                      <m:den>
                        <m:r>
                          <a:rPr lang="en-US" sz="2400" b="0" i="1" smtClean="0">
                            <a:solidFill>
                              <a:schemeClr val="accent1">
                                <a:lumMod val="75000"/>
                              </a:schemeClr>
                            </a:solidFill>
                            <a:latin typeface="Cambria Math"/>
                          </a:rPr>
                          <m:t>2</m:t>
                        </m:r>
                      </m:den>
                    </m:f>
                  </m:oMath>
                </a14:m>
                <a:r>
                  <a:rPr lang="en-US" sz="2400" dirty="0" smtClean="0">
                    <a:solidFill>
                      <a:schemeClr val="accent1">
                        <a:lumMod val="75000"/>
                      </a:schemeClr>
                    </a:solidFill>
                  </a:rPr>
                  <a:t> </a:t>
                </a:r>
                <a:endParaRPr lang="ru-RU" sz="2400" dirty="0">
                  <a:solidFill>
                    <a:schemeClr val="accent1">
                      <a:lumMod val="75000"/>
                    </a:schemeClr>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555776" y="2564904"/>
                <a:ext cx="799258" cy="584584"/>
              </a:xfrm>
              <a:prstGeom prst="rect">
                <a:avLst/>
              </a:prstGeom>
              <a:blipFill rotWithShape="1">
                <a:blip r:embed="rId4"/>
                <a:stretch>
                  <a:fillRect l="-9559" b="-6931"/>
                </a:stretch>
              </a:blipFill>
              <a:ln w="28575">
                <a:solidFill>
                  <a:srgbClr val="92D050"/>
                </a:solidFill>
              </a:ln>
            </p:spPr>
            <p:txBody>
              <a:bodyPr/>
              <a:lstStyle/>
              <a:p>
                <a:r>
                  <a:rPr lang="ru-RU">
                    <a:noFill/>
                  </a:rPr>
                  <a:t> </a:t>
                </a:r>
              </a:p>
            </p:txBody>
          </p:sp>
        </mc:Fallback>
      </mc:AlternateContent>
      <p:sp>
        <p:nvSpPr>
          <p:cNvPr id="8" name="Прямоугольник 7"/>
          <p:cNvSpPr/>
          <p:nvPr/>
        </p:nvSpPr>
        <p:spPr>
          <a:xfrm>
            <a:off x="413448" y="3887759"/>
            <a:ext cx="1156983" cy="461665"/>
          </a:xfrm>
          <a:prstGeom prst="rect">
            <a:avLst/>
          </a:prstGeom>
        </p:spPr>
        <p:txBody>
          <a:bodyPr wrap="none">
            <a:spAutoFit/>
          </a:bodyPr>
          <a:lstStyle/>
          <a:p>
            <a:pPr lvl="0"/>
            <a:r>
              <a:rPr lang="en-US" sz="2400" dirty="0">
                <a:solidFill>
                  <a:srgbClr val="C00000"/>
                </a:solidFill>
                <a:latin typeface="Times New Roman" panose="02020603050405020304" pitchFamily="18" charset="0"/>
                <a:cs typeface="Times New Roman" panose="02020603050405020304" pitchFamily="18" charset="0"/>
              </a:rPr>
              <a:t>6</a:t>
            </a:r>
            <a:r>
              <a:rPr lang="ru-RU" sz="2400" dirty="0" smtClean="0">
                <a:solidFill>
                  <a:srgbClr val="C00000"/>
                </a:solidFill>
                <a:latin typeface="Times New Roman" panose="02020603050405020304" pitchFamily="18" charset="0"/>
                <a:cs typeface="Times New Roman" panose="02020603050405020304" pitchFamily="18" charset="0"/>
              </a:rPr>
              <a:t>. </a:t>
            </a:r>
            <a:r>
              <a:rPr lang="ru-RU" sz="2400" dirty="0">
                <a:solidFill>
                  <a:srgbClr val="C00000"/>
                </a:solidFill>
                <a:latin typeface="Times New Roman" panose="02020603050405020304" pitchFamily="18" charset="0"/>
                <a:cs typeface="Times New Roman" panose="02020603050405020304" pitchFamily="18" charset="0"/>
              </a:rPr>
              <a:t>Ромб</a:t>
            </a:r>
          </a:p>
        </p:txBody>
      </p:sp>
      <p:pic>
        <p:nvPicPr>
          <p:cNvPr id="12292" name="Picture 4" descr="http://www-formula.ru/images/geometry/circle_in_rhombu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130" y="4349423"/>
            <a:ext cx="2293017" cy="229301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TextBox 8"/>
              <p:cNvSpPr txBox="1"/>
              <p:nvPr/>
            </p:nvSpPr>
            <p:spPr>
              <a:xfrm>
                <a:off x="2636147" y="5068504"/>
                <a:ext cx="1509772" cy="624273"/>
              </a:xfrm>
              <a:prstGeom prst="rect">
                <a:avLst/>
              </a:prstGeom>
              <a:noFill/>
              <a:ln w="28575">
                <a:solidFill>
                  <a:srgbClr val="92D050"/>
                </a:solidFill>
              </a:ln>
            </p:spPr>
            <p:txBody>
              <a:bodyPr wrap="none" rtlCol="0">
                <a:spAutoFit/>
              </a:bodyPr>
              <a:lstStyle/>
              <a:p>
                <a:r>
                  <a:rPr lang="en-US" sz="2400" dirty="0" smtClean="0">
                    <a:solidFill>
                      <a:schemeClr val="accent1">
                        <a:lumMod val="75000"/>
                      </a:schemeClr>
                    </a:solidFill>
                  </a:rPr>
                  <a:t>r = </a:t>
                </a:r>
                <a14:m>
                  <m:oMath xmlns:m="http://schemas.openxmlformats.org/officeDocument/2006/math">
                    <m:f>
                      <m:fPr>
                        <m:ctrlPr>
                          <a:rPr lang="en-US" sz="2400" i="1" smtClean="0">
                            <a:solidFill>
                              <a:schemeClr val="accent1">
                                <a:lumMod val="75000"/>
                              </a:schemeClr>
                            </a:solidFill>
                            <a:latin typeface="Cambria Math" panose="02040503050406030204" pitchFamily="18" charset="0"/>
                          </a:rPr>
                        </m:ctrlPr>
                      </m:fPr>
                      <m:num>
                        <m:r>
                          <a:rPr lang="en-US" sz="2400" b="0" i="1" smtClean="0">
                            <a:solidFill>
                              <a:schemeClr val="accent1">
                                <a:lumMod val="75000"/>
                              </a:schemeClr>
                            </a:solidFill>
                            <a:latin typeface="Cambria Math"/>
                          </a:rPr>
                          <m:t>𝐷𝑑</m:t>
                        </m:r>
                      </m:num>
                      <m:den>
                        <m:r>
                          <a:rPr lang="en-US" sz="2400" b="0" i="1" smtClean="0">
                            <a:solidFill>
                              <a:schemeClr val="accent1">
                                <a:lumMod val="75000"/>
                              </a:schemeClr>
                            </a:solidFill>
                            <a:latin typeface="Cambria Math"/>
                          </a:rPr>
                          <m:t>4</m:t>
                        </m:r>
                        <m:r>
                          <a:rPr lang="en-US" sz="2400" b="0" i="1" smtClean="0">
                            <a:solidFill>
                              <a:schemeClr val="accent1">
                                <a:lumMod val="75000"/>
                              </a:schemeClr>
                            </a:solidFill>
                            <a:latin typeface="Cambria Math"/>
                          </a:rPr>
                          <m:t>𝑎</m:t>
                        </m:r>
                      </m:den>
                    </m:f>
                    <m:r>
                      <a:rPr lang="en-US" sz="2400" b="0" i="1" smtClean="0">
                        <a:solidFill>
                          <a:schemeClr val="accent1">
                            <a:lumMod val="75000"/>
                          </a:schemeClr>
                        </a:solidFill>
                        <a:latin typeface="Cambria Math"/>
                      </a:rPr>
                      <m:t>=</m:t>
                    </m:r>
                    <m:f>
                      <m:fPr>
                        <m:ctrlPr>
                          <a:rPr lang="en-US" sz="2400" b="0" i="1" smtClean="0">
                            <a:solidFill>
                              <a:schemeClr val="accent1">
                                <a:lumMod val="75000"/>
                              </a:schemeClr>
                            </a:solidFill>
                            <a:latin typeface="Cambria Math" panose="02040503050406030204" pitchFamily="18" charset="0"/>
                          </a:rPr>
                        </m:ctrlPr>
                      </m:fPr>
                      <m:num>
                        <m:r>
                          <a:rPr lang="en-US" sz="2400" b="0" i="1" smtClean="0">
                            <a:solidFill>
                              <a:schemeClr val="accent1">
                                <a:lumMod val="75000"/>
                              </a:schemeClr>
                            </a:solidFill>
                            <a:latin typeface="Cambria Math"/>
                          </a:rPr>
                          <m:t>h</m:t>
                        </m:r>
                      </m:num>
                      <m:den>
                        <m:r>
                          <a:rPr lang="en-US" sz="2400" b="0" i="1" smtClean="0">
                            <a:solidFill>
                              <a:schemeClr val="accent1">
                                <a:lumMod val="75000"/>
                              </a:schemeClr>
                            </a:solidFill>
                            <a:latin typeface="Cambria Math"/>
                          </a:rPr>
                          <m:t>2</m:t>
                        </m:r>
                      </m:den>
                    </m:f>
                  </m:oMath>
                </a14:m>
                <a:r>
                  <a:rPr lang="en-US" sz="2400" dirty="0" smtClean="0">
                    <a:solidFill>
                      <a:schemeClr val="accent1">
                        <a:lumMod val="75000"/>
                      </a:schemeClr>
                    </a:solidFill>
                  </a:rPr>
                  <a:t> </a:t>
                </a:r>
                <a:endParaRPr lang="ru-RU" sz="2400" dirty="0">
                  <a:solidFill>
                    <a:schemeClr val="accent1">
                      <a:lumMod val="75000"/>
                    </a:schemeClr>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36147" y="5068504"/>
                <a:ext cx="1509772" cy="624273"/>
              </a:xfrm>
              <a:prstGeom prst="rect">
                <a:avLst/>
              </a:prstGeom>
              <a:blipFill rotWithShape="1">
                <a:blip r:embed="rId6"/>
                <a:stretch>
                  <a:fillRect l="-5138" b="-5556"/>
                </a:stretch>
              </a:blipFill>
              <a:ln w="28575">
                <a:solidFill>
                  <a:srgbClr val="92D050"/>
                </a:solidFill>
              </a:ln>
            </p:spPr>
            <p:txBody>
              <a:bodyPr/>
              <a:lstStyle/>
              <a:p>
                <a:r>
                  <a:rPr lang="ru-RU">
                    <a:noFill/>
                  </a:rPr>
                  <a:t> </a:t>
                </a:r>
              </a:p>
            </p:txBody>
          </p:sp>
        </mc:Fallback>
      </mc:AlternateContent>
      <p:sp>
        <p:nvSpPr>
          <p:cNvPr id="10" name="Прямоугольник 9"/>
          <p:cNvSpPr/>
          <p:nvPr/>
        </p:nvSpPr>
        <p:spPr>
          <a:xfrm>
            <a:off x="4763253" y="1340768"/>
            <a:ext cx="1727011" cy="461665"/>
          </a:xfrm>
          <a:prstGeom prst="rect">
            <a:avLst/>
          </a:prstGeom>
        </p:spPr>
        <p:txBody>
          <a:bodyPr wrap="none">
            <a:spAutoFit/>
          </a:bodyPr>
          <a:lstStyle/>
          <a:p>
            <a:pPr lvl="0"/>
            <a:r>
              <a:rPr lang="en-US" sz="2400" dirty="0">
                <a:solidFill>
                  <a:srgbClr val="C00000"/>
                </a:solidFill>
                <a:latin typeface="Times New Roman" panose="02020603050405020304" pitchFamily="18" charset="0"/>
                <a:cs typeface="Times New Roman" panose="02020603050405020304" pitchFamily="18" charset="0"/>
              </a:rPr>
              <a:t>7</a:t>
            </a:r>
            <a:r>
              <a:rPr lang="en-US" sz="2400" dirty="0" smtClean="0">
                <a:solidFill>
                  <a:srgbClr val="C00000"/>
                </a:solidFill>
                <a:latin typeface="Times New Roman" panose="02020603050405020304" pitchFamily="18" charset="0"/>
                <a:cs typeface="Times New Roman" panose="02020603050405020304" pitchFamily="18" charset="0"/>
              </a:rPr>
              <a:t>. </a:t>
            </a:r>
            <a:r>
              <a:rPr lang="ru-RU" sz="2400" dirty="0">
                <a:solidFill>
                  <a:srgbClr val="C00000"/>
                </a:solidFill>
                <a:latin typeface="Times New Roman" panose="02020603050405020304" pitchFamily="18" charset="0"/>
                <a:cs typeface="Times New Roman" panose="02020603050405020304" pitchFamily="18" charset="0"/>
              </a:rPr>
              <a:t>Трапеция</a:t>
            </a:r>
          </a:p>
        </p:txBody>
      </p:sp>
      <p:pic>
        <p:nvPicPr>
          <p:cNvPr id="12294" name="Picture 6" descr="http://www-formula.ru/images/geometry/formula/r_trapesii.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5469" y="1998929"/>
            <a:ext cx="1716533" cy="171653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TextBox 10"/>
              <p:cNvSpPr txBox="1"/>
              <p:nvPr/>
            </p:nvSpPr>
            <p:spPr>
              <a:xfrm>
                <a:off x="6660232" y="2515371"/>
                <a:ext cx="1531188" cy="683649"/>
              </a:xfrm>
              <a:prstGeom prst="rect">
                <a:avLst/>
              </a:prstGeom>
              <a:noFill/>
              <a:ln w="28575">
                <a:solidFill>
                  <a:srgbClr val="92D050"/>
                </a:solidFill>
              </a:ln>
            </p:spPr>
            <p:txBody>
              <a:bodyPr wrap="none" rtlCol="0">
                <a:spAutoFit/>
              </a:bodyPr>
              <a:lstStyle/>
              <a:p>
                <a:r>
                  <a:rPr lang="en-US" sz="2400" dirty="0" smtClean="0">
                    <a:solidFill>
                      <a:schemeClr val="accent1">
                        <a:lumMod val="75000"/>
                      </a:schemeClr>
                    </a:solidFill>
                  </a:rPr>
                  <a:t>r = </a:t>
                </a:r>
                <a14:m>
                  <m:oMath xmlns:m="http://schemas.openxmlformats.org/officeDocument/2006/math">
                    <m:f>
                      <m:fPr>
                        <m:ctrlPr>
                          <a:rPr lang="en-US" sz="2400" i="1" smtClean="0">
                            <a:solidFill>
                              <a:schemeClr val="accent1">
                                <a:lumMod val="75000"/>
                              </a:schemeClr>
                            </a:solidFill>
                            <a:latin typeface="Cambria Math" panose="02040503050406030204" pitchFamily="18" charset="0"/>
                          </a:rPr>
                        </m:ctrlPr>
                      </m:fPr>
                      <m:num>
                        <m:r>
                          <a:rPr lang="en-US" sz="2400" b="0" i="1" smtClean="0">
                            <a:solidFill>
                              <a:schemeClr val="accent1">
                                <a:lumMod val="75000"/>
                              </a:schemeClr>
                            </a:solidFill>
                            <a:latin typeface="Cambria Math"/>
                          </a:rPr>
                          <m:t>h</m:t>
                        </m:r>
                      </m:num>
                      <m:den>
                        <m:r>
                          <a:rPr lang="en-US" sz="2400" b="0" i="1" smtClean="0">
                            <a:solidFill>
                              <a:schemeClr val="accent1">
                                <a:lumMod val="75000"/>
                              </a:schemeClr>
                            </a:solidFill>
                            <a:latin typeface="Cambria Math"/>
                          </a:rPr>
                          <m:t>2</m:t>
                        </m:r>
                      </m:den>
                    </m:f>
                    <m:r>
                      <a:rPr lang="en-US" sz="2400" b="0" i="1" smtClean="0">
                        <a:solidFill>
                          <a:schemeClr val="accent1">
                            <a:lumMod val="75000"/>
                          </a:schemeClr>
                        </a:solidFill>
                        <a:latin typeface="Cambria Math"/>
                      </a:rPr>
                      <m:t>=</m:t>
                    </m:r>
                    <m:f>
                      <m:fPr>
                        <m:ctrlPr>
                          <a:rPr lang="en-US" sz="2400" b="0" i="1" smtClean="0">
                            <a:solidFill>
                              <a:schemeClr val="accent1">
                                <a:lumMod val="75000"/>
                              </a:schemeClr>
                            </a:solidFill>
                            <a:latin typeface="Cambria Math" panose="02040503050406030204" pitchFamily="18" charset="0"/>
                          </a:rPr>
                        </m:ctrlPr>
                      </m:fPr>
                      <m:num>
                        <m:rad>
                          <m:radPr>
                            <m:degHide m:val="on"/>
                            <m:ctrlPr>
                              <a:rPr lang="en-US" sz="2400" b="0" i="1" smtClean="0">
                                <a:solidFill>
                                  <a:schemeClr val="accent1">
                                    <a:lumMod val="75000"/>
                                  </a:schemeClr>
                                </a:solidFill>
                                <a:latin typeface="Cambria Math" panose="02040503050406030204" pitchFamily="18" charset="0"/>
                              </a:rPr>
                            </m:ctrlPr>
                          </m:radPr>
                          <m:deg/>
                          <m:e>
                            <m:r>
                              <a:rPr lang="en-US" sz="2400" b="0" i="1" smtClean="0">
                                <a:solidFill>
                                  <a:schemeClr val="accent1">
                                    <a:lumMod val="75000"/>
                                  </a:schemeClr>
                                </a:solidFill>
                                <a:latin typeface="Cambria Math"/>
                              </a:rPr>
                              <m:t>𝑐𝑏</m:t>
                            </m:r>
                          </m:e>
                        </m:rad>
                      </m:num>
                      <m:den>
                        <m:r>
                          <a:rPr lang="en-US" sz="2400" b="0" i="1" smtClean="0">
                            <a:solidFill>
                              <a:schemeClr val="accent1">
                                <a:lumMod val="75000"/>
                              </a:schemeClr>
                            </a:solidFill>
                            <a:latin typeface="Cambria Math"/>
                          </a:rPr>
                          <m:t>2</m:t>
                        </m:r>
                      </m:den>
                    </m:f>
                  </m:oMath>
                </a14:m>
                <a:endParaRPr lang="ru-RU" sz="2400" dirty="0">
                  <a:solidFill>
                    <a:schemeClr val="accent1">
                      <a:lumMod val="75000"/>
                    </a:schemeClr>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6660232" y="2515371"/>
                <a:ext cx="1531188" cy="683649"/>
              </a:xfrm>
              <a:prstGeom prst="rect">
                <a:avLst/>
              </a:prstGeom>
              <a:blipFill rotWithShape="1">
                <a:blip r:embed="rId8"/>
                <a:stretch>
                  <a:fillRect l="-5469" b="-5983"/>
                </a:stretch>
              </a:blipFill>
              <a:ln w="28575">
                <a:solidFill>
                  <a:srgbClr val="92D050"/>
                </a:solidFill>
              </a:ln>
            </p:spPr>
            <p:txBody>
              <a:bodyPr/>
              <a:lstStyle/>
              <a:p>
                <a:r>
                  <a:rPr lang="ru-RU">
                    <a:noFill/>
                  </a:rPr>
                  <a:t> </a:t>
                </a:r>
              </a:p>
            </p:txBody>
          </p:sp>
        </mc:Fallback>
      </mc:AlternateContent>
      <p:sp>
        <p:nvSpPr>
          <p:cNvPr id="12" name="Прямоугольник 11"/>
          <p:cNvSpPr/>
          <p:nvPr/>
        </p:nvSpPr>
        <p:spPr>
          <a:xfrm>
            <a:off x="4391324" y="3887758"/>
            <a:ext cx="4197880" cy="461665"/>
          </a:xfrm>
          <a:prstGeom prst="rect">
            <a:avLst/>
          </a:prstGeom>
        </p:spPr>
        <p:txBody>
          <a:bodyPr wrap="none">
            <a:spAutoFit/>
          </a:bodyPr>
          <a:lstStyle/>
          <a:p>
            <a:pPr lvl="0"/>
            <a:r>
              <a:rPr lang="en-US" sz="2400" dirty="0">
                <a:solidFill>
                  <a:srgbClr val="C00000"/>
                </a:solidFill>
                <a:latin typeface="Times New Roman" panose="02020603050405020304" pitchFamily="18" charset="0"/>
                <a:cs typeface="Times New Roman" panose="02020603050405020304" pitchFamily="18" charset="0"/>
              </a:rPr>
              <a:t>8</a:t>
            </a:r>
            <a:r>
              <a:rPr lang="en-US" sz="2400" dirty="0" smtClean="0">
                <a:solidFill>
                  <a:srgbClr val="C00000"/>
                </a:solidFill>
                <a:latin typeface="Times New Roman" panose="02020603050405020304" pitchFamily="18" charset="0"/>
                <a:cs typeface="Times New Roman" panose="02020603050405020304" pitchFamily="18" charset="0"/>
              </a:rPr>
              <a:t>. </a:t>
            </a:r>
            <a:r>
              <a:rPr lang="ru-RU" sz="2400" dirty="0">
                <a:solidFill>
                  <a:srgbClr val="C00000"/>
                </a:solidFill>
                <a:latin typeface="Times New Roman" panose="02020603050405020304" pitchFamily="18" charset="0"/>
                <a:cs typeface="Times New Roman" panose="02020603050405020304" pitchFamily="18" charset="0"/>
              </a:rPr>
              <a:t>Правильный многоугольник</a:t>
            </a:r>
          </a:p>
        </p:txBody>
      </p:sp>
      <p:pic>
        <p:nvPicPr>
          <p:cNvPr id="12296" name="Picture 8" descr="http://www-formula.ru/images/geometry/r_mnogougol3.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2207" y="4559112"/>
            <a:ext cx="1643055" cy="164305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3" name="TextBox 12"/>
              <p:cNvSpPr txBox="1"/>
              <p:nvPr/>
            </p:nvSpPr>
            <p:spPr>
              <a:xfrm>
                <a:off x="6643432" y="5010249"/>
                <a:ext cx="1655261" cy="740780"/>
              </a:xfrm>
              <a:prstGeom prst="rect">
                <a:avLst/>
              </a:prstGeom>
              <a:noFill/>
              <a:ln w="28575">
                <a:solidFill>
                  <a:srgbClr val="92D050"/>
                </a:solidFill>
              </a:ln>
            </p:spPr>
            <p:txBody>
              <a:bodyPr wrap="none" rtlCol="0">
                <a:spAutoFit/>
              </a:bodyPr>
              <a:lstStyle/>
              <a:p>
                <a:r>
                  <a:rPr lang="en-US" sz="2400" dirty="0" smtClean="0">
                    <a:solidFill>
                      <a:schemeClr val="accent1">
                        <a:lumMod val="75000"/>
                      </a:schemeClr>
                    </a:solidFill>
                  </a:rPr>
                  <a:t>r = </a:t>
                </a:r>
                <a14:m>
                  <m:oMath xmlns:m="http://schemas.openxmlformats.org/officeDocument/2006/math">
                    <m:f>
                      <m:fPr>
                        <m:ctrlPr>
                          <a:rPr lang="en-US" sz="2400" i="1" smtClean="0">
                            <a:solidFill>
                              <a:schemeClr val="accent1">
                                <a:lumMod val="75000"/>
                              </a:schemeClr>
                            </a:solidFill>
                            <a:latin typeface="Cambria Math" panose="02040503050406030204" pitchFamily="18" charset="0"/>
                          </a:rPr>
                        </m:ctrlPr>
                      </m:fPr>
                      <m:num>
                        <m:r>
                          <a:rPr lang="en-US" sz="2400" b="0" i="1" smtClean="0">
                            <a:solidFill>
                              <a:schemeClr val="accent1">
                                <a:lumMod val="75000"/>
                              </a:schemeClr>
                            </a:solidFill>
                            <a:latin typeface="Cambria Math"/>
                          </a:rPr>
                          <m:t>𝑎</m:t>
                        </m:r>
                      </m:num>
                      <m:den>
                        <m:r>
                          <a:rPr lang="en-US" sz="2400" b="0" i="1" smtClean="0">
                            <a:solidFill>
                              <a:schemeClr val="accent1">
                                <a:lumMod val="75000"/>
                              </a:schemeClr>
                            </a:solidFill>
                            <a:latin typeface="Cambria Math"/>
                          </a:rPr>
                          <m:t>2</m:t>
                        </m:r>
                        <m:r>
                          <a:rPr lang="en-US" sz="2400" b="0" i="1" smtClean="0">
                            <a:solidFill>
                              <a:schemeClr val="accent1">
                                <a:lumMod val="75000"/>
                              </a:schemeClr>
                            </a:solidFill>
                            <a:latin typeface="Cambria Math"/>
                          </a:rPr>
                          <m:t> </m:t>
                        </m:r>
                        <m:r>
                          <a:rPr lang="en-US" sz="2400" b="0" i="1" smtClean="0">
                            <a:solidFill>
                              <a:schemeClr val="accent1">
                                <a:lumMod val="75000"/>
                              </a:schemeClr>
                            </a:solidFill>
                            <a:latin typeface="Cambria Math"/>
                          </a:rPr>
                          <m:t>𝑡𝑔</m:t>
                        </m:r>
                        <m:r>
                          <a:rPr lang="en-US" sz="2400" b="0" i="1" smtClean="0">
                            <a:solidFill>
                              <a:schemeClr val="accent1">
                                <a:lumMod val="75000"/>
                              </a:schemeClr>
                            </a:solidFill>
                            <a:latin typeface="Cambria Math"/>
                          </a:rPr>
                          <m:t>(</m:t>
                        </m:r>
                        <m:f>
                          <m:fPr>
                            <m:ctrlPr>
                              <a:rPr lang="en-US" sz="2400" b="0" i="1" smtClean="0">
                                <a:solidFill>
                                  <a:schemeClr val="accent1">
                                    <a:lumMod val="75000"/>
                                  </a:schemeClr>
                                </a:solidFill>
                                <a:latin typeface="Cambria Math" panose="02040503050406030204" pitchFamily="18" charset="0"/>
                              </a:rPr>
                            </m:ctrlPr>
                          </m:fPr>
                          <m:num>
                            <m:r>
                              <a:rPr lang="en-US" sz="2400" b="0" i="1" smtClean="0">
                                <a:solidFill>
                                  <a:schemeClr val="accent1">
                                    <a:lumMod val="75000"/>
                                  </a:schemeClr>
                                </a:solidFill>
                                <a:latin typeface="Cambria Math"/>
                              </a:rPr>
                              <m:t>180</m:t>
                            </m:r>
                            <m:r>
                              <a:rPr lang="en-US" sz="2400" b="0" i="1" smtClean="0">
                                <a:solidFill>
                                  <a:schemeClr val="accent1">
                                    <a:lumMod val="75000"/>
                                  </a:schemeClr>
                                </a:solidFill>
                                <a:latin typeface="Cambria Math"/>
                                <a:ea typeface="Cambria Math"/>
                              </a:rPr>
                              <m:t>°</m:t>
                            </m:r>
                          </m:num>
                          <m:den>
                            <m:r>
                              <a:rPr lang="en-US" sz="2400" b="0" i="1" smtClean="0">
                                <a:solidFill>
                                  <a:schemeClr val="accent1">
                                    <a:lumMod val="75000"/>
                                  </a:schemeClr>
                                </a:solidFill>
                                <a:latin typeface="Cambria Math"/>
                              </a:rPr>
                              <m:t>𝑁</m:t>
                            </m:r>
                          </m:den>
                        </m:f>
                        <m:r>
                          <a:rPr lang="en-US" sz="2400" b="0" i="1" smtClean="0">
                            <a:solidFill>
                              <a:schemeClr val="accent1">
                                <a:lumMod val="75000"/>
                              </a:schemeClr>
                            </a:solidFill>
                            <a:latin typeface="Cambria Math"/>
                          </a:rPr>
                          <m:t>)</m:t>
                        </m:r>
                      </m:den>
                    </m:f>
                  </m:oMath>
                </a14:m>
                <a:r>
                  <a:rPr lang="en-US" dirty="0" smtClean="0"/>
                  <a:t> </a:t>
                </a:r>
                <a:endParaRPr lang="ru-RU" dirty="0"/>
              </a:p>
            </p:txBody>
          </p:sp>
        </mc:Choice>
        <mc:Fallback xmlns="">
          <p:sp>
            <p:nvSpPr>
              <p:cNvPr id="13" name="TextBox 12"/>
              <p:cNvSpPr txBox="1">
                <a:spLocks noRot="1" noChangeAspect="1" noMove="1" noResize="1" noEditPoints="1" noAdjustHandles="1" noChangeArrowheads="1" noChangeShapeType="1" noTextEdit="1"/>
              </p:cNvSpPr>
              <p:nvPr/>
            </p:nvSpPr>
            <p:spPr>
              <a:xfrm>
                <a:off x="6643432" y="5010249"/>
                <a:ext cx="1655261" cy="740780"/>
              </a:xfrm>
              <a:prstGeom prst="rect">
                <a:avLst/>
              </a:prstGeom>
              <a:blipFill rotWithShape="1">
                <a:blip r:embed="rId10"/>
                <a:stretch>
                  <a:fillRect l="-5072"/>
                </a:stretch>
              </a:blipFill>
              <a:ln w="28575">
                <a:solidFill>
                  <a:srgbClr val="92D050"/>
                </a:solidFill>
              </a:ln>
            </p:spPr>
            <p:txBody>
              <a:bodyPr/>
              <a:lstStyle/>
              <a:p>
                <a:r>
                  <a:rPr lang="ru-RU">
                    <a:noFill/>
                  </a:rPr>
                  <a:t> </a:t>
                </a:r>
              </a:p>
            </p:txBody>
          </p:sp>
        </mc:Fallback>
      </mc:AlternateContent>
    </p:spTree>
    <p:extLst>
      <p:ext uri="{BB962C8B-B14F-4D97-AF65-F5344CB8AC3E}">
        <p14:creationId xmlns:p14="http://schemas.microsoft.com/office/powerpoint/2010/main" val="43646702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95536" y="404664"/>
            <a:ext cx="8352928" cy="492443"/>
          </a:xfrm>
          <a:prstGeom prst="rect">
            <a:avLst/>
          </a:prstGeom>
        </p:spPr>
        <p:txBody>
          <a:bodyPr wrap="square">
            <a:spAutoFit/>
          </a:bodyPr>
          <a:lstStyle/>
          <a:p>
            <a:pPr lvl="0" algn="ctr"/>
            <a:r>
              <a:rPr lang="ru-RU" sz="2600" b="1" dirty="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Радиус вписанной окружности геометрических фигур</a:t>
            </a:r>
            <a:endParaRPr lang="ru-RU" sz="2600" dirty="0">
              <a:solidFill>
                <a:prstClr val="black"/>
              </a:solidFill>
            </a:endParaRPr>
          </a:p>
        </p:txBody>
      </p:sp>
      <p:sp>
        <p:nvSpPr>
          <p:cNvPr id="4" name="Прямоугольник 3"/>
          <p:cNvSpPr/>
          <p:nvPr/>
        </p:nvSpPr>
        <p:spPr>
          <a:xfrm>
            <a:off x="2452285" y="1484784"/>
            <a:ext cx="4239430" cy="461665"/>
          </a:xfrm>
          <a:prstGeom prst="rect">
            <a:avLst/>
          </a:prstGeom>
        </p:spPr>
        <p:txBody>
          <a:bodyPr wrap="none">
            <a:spAutoFit/>
          </a:bodyPr>
          <a:lstStyle/>
          <a:p>
            <a:pPr lvl="0"/>
            <a:r>
              <a:rPr lang="en-US" sz="2400" dirty="0" smtClean="0">
                <a:solidFill>
                  <a:srgbClr val="C00000"/>
                </a:solidFill>
                <a:latin typeface="Times New Roman" panose="02020603050405020304" pitchFamily="18" charset="0"/>
                <a:cs typeface="Times New Roman" panose="02020603050405020304" pitchFamily="18" charset="0"/>
              </a:rPr>
              <a:t>9</a:t>
            </a:r>
            <a:r>
              <a:rPr lang="ru-RU" sz="2400" dirty="0" smtClean="0">
                <a:solidFill>
                  <a:srgbClr val="C00000"/>
                </a:solidFill>
                <a:latin typeface="Times New Roman" panose="02020603050405020304" pitchFamily="18" charset="0"/>
                <a:cs typeface="Times New Roman" panose="02020603050405020304" pitchFamily="18" charset="0"/>
              </a:rPr>
              <a:t>. </a:t>
            </a:r>
            <a:r>
              <a:rPr lang="ru-RU" sz="2400" dirty="0">
                <a:solidFill>
                  <a:srgbClr val="C00000"/>
                </a:solidFill>
                <a:latin typeface="Times New Roman" panose="02020603050405020304" pitchFamily="18" charset="0"/>
                <a:cs typeface="Times New Roman" panose="02020603050405020304" pitchFamily="18" charset="0"/>
              </a:rPr>
              <a:t>Правильный шестиугольник</a:t>
            </a:r>
          </a:p>
        </p:txBody>
      </p:sp>
      <p:pic>
        <p:nvPicPr>
          <p:cNvPr id="13314" name="Picture 2" descr="http://www-formula.ru/images/geometry/r_shestiugo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9852" y="2096852"/>
            <a:ext cx="2664296" cy="266429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p:cNvSpPr txBox="1"/>
              <p:nvPr/>
            </p:nvSpPr>
            <p:spPr>
              <a:xfrm>
                <a:off x="3874020" y="5157192"/>
                <a:ext cx="1395960" cy="875753"/>
              </a:xfrm>
              <a:prstGeom prst="rect">
                <a:avLst/>
              </a:prstGeom>
              <a:noFill/>
              <a:ln w="28575">
                <a:solidFill>
                  <a:srgbClr val="92D050"/>
                </a:solidFill>
              </a:ln>
            </p:spPr>
            <p:txBody>
              <a:bodyPr wrap="none" rtlCol="0">
                <a:spAutoFit/>
              </a:bodyPr>
              <a:lstStyle/>
              <a:p>
                <a:r>
                  <a:rPr lang="en-US" sz="3200" dirty="0" smtClean="0">
                    <a:solidFill>
                      <a:schemeClr val="accent1">
                        <a:lumMod val="75000"/>
                      </a:schemeClr>
                    </a:solidFill>
                  </a:rPr>
                  <a:t>r = </a:t>
                </a:r>
                <a14:m>
                  <m:oMath xmlns:m="http://schemas.openxmlformats.org/officeDocument/2006/math">
                    <m:f>
                      <m:fPr>
                        <m:ctrlPr>
                          <a:rPr lang="en-US" sz="3200" i="1" smtClean="0">
                            <a:solidFill>
                              <a:schemeClr val="accent1">
                                <a:lumMod val="75000"/>
                              </a:schemeClr>
                            </a:solidFill>
                            <a:latin typeface="Cambria Math" panose="02040503050406030204" pitchFamily="18" charset="0"/>
                          </a:rPr>
                        </m:ctrlPr>
                      </m:fPr>
                      <m:num>
                        <m:rad>
                          <m:radPr>
                            <m:degHide m:val="on"/>
                            <m:ctrlPr>
                              <a:rPr lang="en-US" sz="3200" i="1" smtClean="0">
                                <a:solidFill>
                                  <a:schemeClr val="accent1">
                                    <a:lumMod val="75000"/>
                                  </a:schemeClr>
                                </a:solidFill>
                                <a:latin typeface="Cambria Math" panose="02040503050406030204" pitchFamily="18" charset="0"/>
                              </a:rPr>
                            </m:ctrlPr>
                          </m:radPr>
                          <m:deg/>
                          <m:e>
                            <m:r>
                              <a:rPr lang="en-US" sz="3200" b="0" i="1" smtClean="0">
                                <a:solidFill>
                                  <a:schemeClr val="accent1">
                                    <a:lumMod val="75000"/>
                                  </a:schemeClr>
                                </a:solidFill>
                                <a:latin typeface="Cambria Math"/>
                              </a:rPr>
                              <m:t>3</m:t>
                            </m:r>
                          </m:e>
                        </m:rad>
                      </m:num>
                      <m:den>
                        <m:r>
                          <a:rPr lang="en-US" sz="3200" b="0" i="1" smtClean="0">
                            <a:solidFill>
                              <a:schemeClr val="accent1">
                                <a:lumMod val="75000"/>
                              </a:schemeClr>
                            </a:solidFill>
                            <a:latin typeface="Cambria Math"/>
                          </a:rPr>
                          <m:t>2</m:t>
                        </m:r>
                      </m:den>
                    </m:f>
                    <m:r>
                      <a:rPr lang="en-US" sz="3200" b="0" i="1" smtClean="0">
                        <a:solidFill>
                          <a:schemeClr val="accent1">
                            <a:lumMod val="75000"/>
                          </a:schemeClr>
                        </a:solidFill>
                        <a:latin typeface="Cambria Math"/>
                      </a:rPr>
                      <m:t>𝑎</m:t>
                    </m:r>
                  </m:oMath>
                </a14:m>
                <a:endParaRPr lang="ru-RU" sz="3200" dirty="0">
                  <a:solidFill>
                    <a:schemeClr val="accent1">
                      <a:lumMod val="75000"/>
                    </a:schemeClr>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874020" y="5157192"/>
                <a:ext cx="1395960" cy="875753"/>
              </a:xfrm>
              <a:prstGeom prst="rect">
                <a:avLst/>
              </a:prstGeom>
              <a:blipFill rotWithShape="1">
                <a:blip r:embed="rId4"/>
                <a:stretch>
                  <a:fillRect l="-10300" b="-8725"/>
                </a:stretch>
              </a:blipFill>
              <a:ln w="28575">
                <a:solidFill>
                  <a:srgbClr val="92D050"/>
                </a:solidFill>
              </a:ln>
            </p:spPr>
            <p:txBody>
              <a:bodyPr/>
              <a:lstStyle/>
              <a:p>
                <a:r>
                  <a:rPr lang="ru-RU">
                    <a:noFill/>
                  </a:rPr>
                  <a:t> </a:t>
                </a:r>
              </a:p>
            </p:txBody>
          </p:sp>
        </mc:Fallback>
      </mc:AlternateContent>
    </p:spTree>
    <p:extLst>
      <p:ext uri="{BB962C8B-B14F-4D97-AF65-F5344CB8AC3E}">
        <p14:creationId xmlns:p14="http://schemas.microsoft.com/office/powerpoint/2010/main" val="89223699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23528" y="404664"/>
            <a:ext cx="8424936" cy="461665"/>
          </a:xfrm>
          <a:prstGeom prst="rect">
            <a:avLst/>
          </a:prstGeom>
        </p:spPr>
        <p:txBody>
          <a:bodyPr wrap="square">
            <a:spAutoFit/>
          </a:bodyPr>
          <a:lstStyle/>
          <a:p>
            <a:pPr lvl="0" algn="ctr"/>
            <a:r>
              <a:rPr lang="ru-RU" sz="2400" b="1" dirty="0" smtClean="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13. Радиус </a:t>
            </a:r>
            <a:r>
              <a:rPr lang="ru-RU" sz="2400" b="1" dirty="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о</a:t>
            </a:r>
            <a:r>
              <a:rPr lang="ru-RU" sz="2400" b="1" dirty="0" smtClean="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писанной </a:t>
            </a:r>
            <a:r>
              <a:rPr lang="ru-RU" sz="2400" b="1" dirty="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окружности геометрических фигур</a:t>
            </a:r>
            <a:endParaRPr lang="ru-RU" sz="2400" dirty="0">
              <a:solidFill>
                <a:prstClr val="black"/>
              </a:solidFill>
            </a:endParaRPr>
          </a:p>
        </p:txBody>
      </p:sp>
      <p:sp>
        <p:nvSpPr>
          <p:cNvPr id="4" name="Прямоугольник 3"/>
          <p:cNvSpPr/>
          <p:nvPr/>
        </p:nvSpPr>
        <p:spPr>
          <a:xfrm>
            <a:off x="467544" y="1340768"/>
            <a:ext cx="1822615" cy="400110"/>
          </a:xfrm>
          <a:prstGeom prst="rect">
            <a:avLst/>
          </a:prstGeom>
        </p:spPr>
        <p:txBody>
          <a:bodyPr wrap="none">
            <a:spAutoFit/>
          </a:bodyPr>
          <a:lstStyle/>
          <a:p>
            <a:pPr lvl="0"/>
            <a:r>
              <a:rPr lang="ru-RU" sz="2000" dirty="0">
                <a:solidFill>
                  <a:srgbClr val="C00000"/>
                </a:solidFill>
                <a:latin typeface="Times New Roman" panose="02020603050405020304" pitchFamily="18" charset="0"/>
                <a:cs typeface="Times New Roman" panose="02020603050405020304" pitchFamily="18" charset="0"/>
              </a:rPr>
              <a:t>1. Треугольник</a:t>
            </a:r>
          </a:p>
        </p:txBody>
      </p:sp>
      <p:pic>
        <p:nvPicPr>
          <p:cNvPr id="14338" name="Picture 2" descr="http://www-formula.ru/images/geometry/r_treugo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956" y="1802433"/>
            <a:ext cx="2004814" cy="200481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p:cNvSpPr txBox="1"/>
              <p:nvPr/>
            </p:nvSpPr>
            <p:spPr>
              <a:xfrm>
                <a:off x="2987824" y="2245392"/>
                <a:ext cx="1643783" cy="1118896"/>
              </a:xfrm>
              <a:prstGeom prst="rect">
                <a:avLst/>
              </a:prstGeom>
              <a:noFill/>
              <a:ln w="28575">
                <a:solidFill>
                  <a:srgbClr val="92D050"/>
                </a:solidFill>
              </a:ln>
            </p:spPr>
            <p:txBody>
              <a:bodyPr wrap="none" rtlCol="0">
                <a:spAutoFit/>
              </a:bodyPr>
              <a:lstStyle/>
              <a:p>
                <a:pPr marL="285750" indent="-285750">
                  <a:buFont typeface="Arial" panose="020B0604020202020204" pitchFamily="34" charset="0"/>
                  <a:buChar char="•"/>
                </a:pPr>
                <a:r>
                  <a:rPr lang="en-US" sz="2400" dirty="0" smtClean="0">
                    <a:solidFill>
                      <a:schemeClr val="accent1">
                        <a:lumMod val="75000"/>
                      </a:schemeClr>
                    </a:solidFill>
                  </a:rPr>
                  <a:t>R = </a:t>
                </a:r>
                <a14:m>
                  <m:oMath xmlns:m="http://schemas.openxmlformats.org/officeDocument/2006/math">
                    <m:f>
                      <m:fPr>
                        <m:ctrlPr>
                          <a:rPr lang="en-US" sz="2400" i="1" smtClean="0">
                            <a:solidFill>
                              <a:schemeClr val="accent1">
                                <a:lumMod val="75000"/>
                              </a:schemeClr>
                            </a:solidFill>
                            <a:latin typeface="Cambria Math" panose="02040503050406030204" pitchFamily="18" charset="0"/>
                          </a:rPr>
                        </m:ctrlPr>
                      </m:fPr>
                      <m:num>
                        <m:r>
                          <a:rPr lang="en-US" sz="2400" b="0" i="1" smtClean="0">
                            <a:solidFill>
                              <a:schemeClr val="accent1">
                                <a:lumMod val="75000"/>
                              </a:schemeClr>
                            </a:solidFill>
                            <a:latin typeface="Cambria Math"/>
                          </a:rPr>
                          <m:t>𝑎𝑏𝑐</m:t>
                        </m:r>
                      </m:num>
                      <m:den>
                        <m:r>
                          <a:rPr lang="en-US" sz="2400" b="0" i="1" smtClean="0">
                            <a:solidFill>
                              <a:schemeClr val="accent1">
                                <a:lumMod val="75000"/>
                              </a:schemeClr>
                            </a:solidFill>
                            <a:latin typeface="Cambria Math"/>
                          </a:rPr>
                          <m:t>4</m:t>
                        </m:r>
                        <m:r>
                          <a:rPr lang="en-US" sz="2400" b="0" i="1" smtClean="0">
                            <a:solidFill>
                              <a:schemeClr val="accent1">
                                <a:lumMod val="75000"/>
                              </a:schemeClr>
                            </a:solidFill>
                            <a:latin typeface="Cambria Math"/>
                          </a:rPr>
                          <m:t>𝑆</m:t>
                        </m:r>
                      </m:den>
                    </m:f>
                  </m:oMath>
                </a14:m>
                <a:endParaRPr lang="en-US" sz="2400" dirty="0" smtClean="0">
                  <a:solidFill>
                    <a:schemeClr val="accent1">
                      <a:lumMod val="75000"/>
                    </a:schemeClr>
                  </a:solidFill>
                </a:endParaRPr>
              </a:p>
              <a:p>
                <a:pPr marL="285750" indent="-285750">
                  <a:buFont typeface="Arial" panose="020B0604020202020204" pitchFamily="34" charset="0"/>
                  <a:buChar char="•"/>
                </a:pPr>
                <a:r>
                  <a:rPr lang="en-US" sz="2400" dirty="0" smtClean="0">
                    <a:solidFill>
                      <a:schemeClr val="accent1">
                        <a:lumMod val="75000"/>
                      </a:schemeClr>
                    </a:solidFill>
                  </a:rPr>
                  <a:t>R = </a:t>
                </a:r>
                <a14:m>
                  <m:oMath xmlns:m="http://schemas.openxmlformats.org/officeDocument/2006/math">
                    <m:f>
                      <m:fPr>
                        <m:ctrlPr>
                          <a:rPr lang="en-US" sz="2400" i="1" smtClean="0">
                            <a:solidFill>
                              <a:schemeClr val="accent1">
                                <a:lumMod val="75000"/>
                              </a:schemeClr>
                            </a:solidFill>
                            <a:latin typeface="Cambria Math" panose="02040503050406030204" pitchFamily="18" charset="0"/>
                          </a:rPr>
                        </m:ctrlPr>
                      </m:fPr>
                      <m:num>
                        <m:r>
                          <a:rPr lang="en-US" sz="2400" b="0" i="1" smtClean="0">
                            <a:solidFill>
                              <a:schemeClr val="accent1">
                                <a:lumMod val="75000"/>
                              </a:schemeClr>
                            </a:solidFill>
                            <a:latin typeface="Cambria Math"/>
                          </a:rPr>
                          <m:t>𝑎</m:t>
                        </m:r>
                      </m:num>
                      <m:den>
                        <m:r>
                          <a:rPr lang="en-US" sz="2400" b="0" i="1" smtClean="0">
                            <a:solidFill>
                              <a:schemeClr val="accent1">
                                <a:lumMod val="75000"/>
                              </a:schemeClr>
                            </a:solidFill>
                            <a:latin typeface="Cambria Math"/>
                          </a:rPr>
                          <m:t>2</m:t>
                        </m:r>
                        <m:func>
                          <m:funcPr>
                            <m:ctrlPr>
                              <a:rPr lang="en-US" sz="2400" b="0" i="1" smtClean="0">
                                <a:solidFill>
                                  <a:schemeClr val="accent1">
                                    <a:lumMod val="75000"/>
                                  </a:schemeClr>
                                </a:solidFill>
                                <a:latin typeface="Cambria Math" panose="02040503050406030204" pitchFamily="18" charset="0"/>
                              </a:rPr>
                            </m:ctrlPr>
                          </m:funcPr>
                          <m:fName>
                            <m:r>
                              <m:rPr>
                                <m:sty m:val="p"/>
                              </m:rPr>
                              <a:rPr lang="en-US" sz="2400" b="0" i="0" smtClean="0">
                                <a:solidFill>
                                  <a:schemeClr val="accent1">
                                    <a:lumMod val="75000"/>
                                  </a:schemeClr>
                                </a:solidFill>
                                <a:latin typeface="Cambria Math"/>
                              </a:rPr>
                              <m:t>sin</m:t>
                            </m:r>
                          </m:fName>
                          <m:e>
                            <m:r>
                              <a:rPr lang="en-US" sz="2400" b="0" i="1" smtClean="0">
                                <a:solidFill>
                                  <a:schemeClr val="accent1">
                                    <a:lumMod val="75000"/>
                                  </a:schemeClr>
                                </a:solidFill>
                                <a:latin typeface="Cambria Math"/>
                                <a:ea typeface="Cambria Math"/>
                              </a:rPr>
                              <m:t>𝛼</m:t>
                            </m:r>
                          </m:e>
                        </m:func>
                      </m:den>
                    </m:f>
                  </m:oMath>
                </a14:m>
                <a:endParaRPr lang="ru-RU" sz="2400" dirty="0">
                  <a:solidFill>
                    <a:schemeClr val="accent1">
                      <a:lumMod val="75000"/>
                    </a:schemeClr>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987824" y="2245392"/>
                <a:ext cx="1643783" cy="1118896"/>
              </a:xfrm>
              <a:prstGeom prst="rect">
                <a:avLst/>
              </a:prstGeom>
              <a:blipFill rotWithShape="1">
                <a:blip r:embed="rId4"/>
                <a:stretch>
                  <a:fillRect l="-4000" b="-2646"/>
                </a:stretch>
              </a:blipFill>
              <a:ln w="28575">
                <a:solidFill>
                  <a:srgbClr val="92D050"/>
                </a:solidFill>
              </a:ln>
            </p:spPr>
            <p:txBody>
              <a:bodyPr/>
              <a:lstStyle/>
              <a:p>
                <a:r>
                  <a:rPr lang="ru-RU">
                    <a:noFill/>
                  </a:rPr>
                  <a:t> </a:t>
                </a:r>
              </a:p>
            </p:txBody>
          </p:sp>
        </mc:Fallback>
      </mc:AlternateContent>
      <p:sp>
        <p:nvSpPr>
          <p:cNvPr id="6" name="Прямоугольник 5"/>
          <p:cNvSpPr/>
          <p:nvPr/>
        </p:nvSpPr>
        <p:spPr>
          <a:xfrm>
            <a:off x="538956" y="4005064"/>
            <a:ext cx="3664336" cy="400110"/>
          </a:xfrm>
          <a:prstGeom prst="rect">
            <a:avLst/>
          </a:prstGeom>
        </p:spPr>
        <p:txBody>
          <a:bodyPr wrap="none">
            <a:spAutoFit/>
          </a:bodyPr>
          <a:lstStyle/>
          <a:p>
            <a:pPr lvl="0"/>
            <a:r>
              <a:rPr lang="en-US" sz="2000" dirty="0">
                <a:solidFill>
                  <a:srgbClr val="C00000"/>
                </a:solidFill>
                <a:latin typeface="Times New Roman" panose="02020603050405020304" pitchFamily="18" charset="0"/>
                <a:cs typeface="Times New Roman" panose="02020603050405020304" pitchFamily="18" charset="0"/>
              </a:rPr>
              <a:t>2</a:t>
            </a:r>
            <a:r>
              <a:rPr lang="ru-RU" sz="2000" dirty="0">
                <a:solidFill>
                  <a:srgbClr val="C00000"/>
                </a:solidFill>
                <a:latin typeface="Times New Roman" panose="02020603050405020304" pitchFamily="18" charset="0"/>
                <a:cs typeface="Times New Roman" panose="02020603050405020304" pitchFamily="18" charset="0"/>
              </a:rPr>
              <a:t>. Равносторонний треугольник</a:t>
            </a:r>
          </a:p>
        </p:txBody>
      </p:sp>
      <p:pic>
        <p:nvPicPr>
          <p:cNvPr id="14340" name="Picture 4" descr="http://www-formula.ru/images/geometry/r_ravstor_treugo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956" y="4462168"/>
            <a:ext cx="1998513" cy="199851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p:cNvSpPr txBox="1"/>
              <p:nvPr/>
            </p:nvSpPr>
            <p:spPr>
              <a:xfrm>
                <a:off x="2987824" y="5120561"/>
                <a:ext cx="1067023" cy="681725"/>
              </a:xfrm>
              <a:prstGeom prst="rect">
                <a:avLst/>
              </a:prstGeom>
              <a:noFill/>
              <a:ln w="28575">
                <a:solidFill>
                  <a:srgbClr val="92D050"/>
                </a:solidFill>
              </a:ln>
            </p:spPr>
            <p:txBody>
              <a:bodyPr wrap="none" rtlCol="0">
                <a:spAutoFit/>
              </a:bodyPr>
              <a:lstStyle/>
              <a:p>
                <a:r>
                  <a:rPr lang="en-US" sz="2400" dirty="0" smtClean="0">
                    <a:solidFill>
                      <a:schemeClr val="accent1">
                        <a:lumMod val="75000"/>
                      </a:schemeClr>
                    </a:solidFill>
                  </a:rPr>
                  <a:t>R = </a:t>
                </a:r>
                <a14:m>
                  <m:oMath xmlns:m="http://schemas.openxmlformats.org/officeDocument/2006/math">
                    <m:f>
                      <m:fPr>
                        <m:ctrlPr>
                          <a:rPr lang="en-US" sz="2400" i="1" smtClean="0">
                            <a:solidFill>
                              <a:schemeClr val="accent1">
                                <a:lumMod val="75000"/>
                              </a:schemeClr>
                            </a:solidFill>
                            <a:latin typeface="Cambria Math" panose="02040503050406030204" pitchFamily="18" charset="0"/>
                          </a:rPr>
                        </m:ctrlPr>
                      </m:fPr>
                      <m:num>
                        <m:r>
                          <a:rPr lang="en-US" sz="2400" b="0" i="1" smtClean="0">
                            <a:solidFill>
                              <a:schemeClr val="accent1">
                                <a:lumMod val="75000"/>
                              </a:schemeClr>
                            </a:solidFill>
                            <a:latin typeface="Cambria Math"/>
                          </a:rPr>
                          <m:t>𝑎</m:t>
                        </m:r>
                        <m:rad>
                          <m:radPr>
                            <m:degHide m:val="on"/>
                            <m:ctrlPr>
                              <a:rPr lang="en-US" sz="2400" b="0" i="1" smtClean="0">
                                <a:solidFill>
                                  <a:schemeClr val="accent1">
                                    <a:lumMod val="75000"/>
                                  </a:schemeClr>
                                </a:solidFill>
                                <a:latin typeface="Cambria Math" panose="02040503050406030204" pitchFamily="18" charset="0"/>
                              </a:rPr>
                            </m:ctrlPr>
                          </m:radPr>
                          <m:deg/>
                          <m:e>
                            <m:r>
                              <a:rPr lang="en-US" sz="2400" b="0" i="1" smtClean="0">
                                <a:solidFill>
                                  <a:schemeClr val="accent1">
                                    <a:lumMod val="75000"/>
                                  </a:schemeClr>
                                </a:solidFill>
                                <a:latin typeface="Cambria Math"/>
                              </a:rPr>
                              <m:t>3</m:t>
                            </m:r>
                          </m:e>
                        </m:rad>
                      </m:num>
                      <m:den>
                        <m:r>
                          <a:rPr lang="en-US" sz="2400" b="0" i="1" smtClean="0">
                            <a:solidFill>
                              <a:schemeClr val="accent1">
                                <a:lumMod val="75000"/>
                              </a:schemeClr>
                            </a:solidFill>
                            <a:latin typeface="Cambria Math"/>
                          </a:rPr>
                          <m:t>3</m:t>
                        </m:r>
                      </m:den>
                    </m:f>
                  </m:oMath>
                </a14:m>
                <a:endParaRPr lang="ru-RU" sz="2400" dirty="0">
                  <a:solidFill>
                    <a:schemeClr val="accent1">
                      <a:lumMod val="75000"/>
                    </a:schemeClr>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987824" y="5120561"/>
                <a:ext cx="1067023" cy="681725"/>
              </a:xfrm>
              <a:prstGeom prst="rect">
                <a:avLst/>
              </a:prstGeom>
              <a:blipFill rotWithShape="1">
                <a:blip r:embed="rId6"/>
                <a:stretch>
                  <a:fillRect l="-7222" b="-5128"/>
                </a:stretch>
              </a:blipFill>
              <a:ln w="28575">
                <a:solidFill>
                  <a:srgbClr val="92D050"/>
                </a:solidFill>
              </a:ln>
            </p:spPr>
            <p:txBody>
              <a:bodyPr/>
              <a:lstStyle/>
              <a:p>
                <a:r>
                  <a:rPr lang="ru-RU">
                    <a:noFill/>
                  </a:rPr>
                  <a:t> </a:t>
                </a:r>
              </a:p>
            </p:txBody>
          </p:sp>
        </mc:Fallback>
      </mc:AlternateContent>
      <p:sp>
        <p:nvSpPr>
          <p:cNvPr id="8" name="Прямоугольник 7"/>
          <p:cNvSpPr/>
          <p:nvPr/>
        </p:nvSpPr>
        <p:spPr>
          <a:xfrm>
            <a:off x="4211960" y="1340767"/>
            <a:ext cx="3694601" cy="400110"/>
          </a:xfrm>
          <a:prstGeom prst="rect">
            <a:avLst/>
          </a:prstGeom>
        </p:spPr>
        <p:txBody>
          <a:bodyPr wrap="none">
            <a:spAutoFit/>
          </a:bodyPr>
          <a:lstStyle/>
          <a:p>
            <a:pPr lvl="0"/>
            <a:r>
              <a:rPr lang="en-US" sz="2000" dirty="0">
                <a:solidFill>
                  <a:srgbClr val="C00000"/>
                </a:solidFill>
                <a:latin typeface="Times New Roman" panose="02020603050405020304" pitchFamily="18" charset="0"/>
                <a:cs typeface="Times New Roman" panose="02020603050405020304" pitchFamily="18" charset="0"/>
              </a:rPr>
              <a:t>3</a:t>
            </a:r>
            <a:r>
              <a:rPr lang="ru-RU" sz="2000" dirty="0">
                <a:solidFill>
                  <a:srgbClr val="C00000"/>
                </a:solidFill>
                <a:latin typeface="Times New Roman" panose="02020603050405020304" pitchFamily="18" charset="0"/>
                <a:cs typeface="Times New Roman" panose="02020603050405020304" pitchFamily="18" charset="0"/>
              </a:rPr>
              <a:t>. Равнобедренный треугольник</a:t>
            </a:r>
          </a:p>
        </p:txBody>
      </p:sp>
      <p:pic>
        <p:nvPicPr>
          <p:cNvPr id="14342" name="Picture 6" descr="http://www-formula.ru/images/geometry/r_ravbedr_treugo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5470" y="1802433"/>
            <a:ext cx="1818407" cy="181840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TextBox 8"/>
              <p:cNvSpPr txBox="1"/>
              <p:nvPr/>
            </p:nvSpPr>
            <p:spPr>
              <a:xfrm>
                <a:off x="6824024" y="2462598"/>
                <a:ext cx="1611018" cy="684483"/>
              </a:xfrm>
              <a:prstGeom prst="rect">
                <a:avLst/>
              </a:prstGeom>
              <a:noFill/>
              <a:ln w="28575">
                <a:solidFill>
                  <a:srgbClr val="92D050"/>
                </a:solidFill>
              </a:ln>
            </p:spPr>
            <p:txBody>
              <a:bodyPr wrap="none" rtlCol="0">
                <a:spAutoFit/>
              </a:bodyPr>
              <a:lstStyle/>
              <a:p>
                <a:r>
                  <a:rPr lang="en-US" sz="2400" dirty="0" smtClean="0">
                    <a:solidFill>
                      <a:schemeClr val="accent1">
                        <a:lumMod val="75000"/>
                      </a:schemeClr>
                    </a:solidFill>
                  </a:rPr>
                  <a:t>R = </a:t>
                </a:r>
                <a14:m>
                  <m:oMath xmlns:m="http://schemas.openxmlformats.org/officeDocument/2006/math">
                    <m:f>
                      <m:fPr>
                        <m:ctrlPr>
                          <a:rPr lang="en-US" sz="2400" i="1" smtClean="0">
                            <a:solidFill>
                              <a:schemeClr val="accent1">
                                <a:lumMod val="75000"/>
                              </a:schemeClr>
                            </a:solidFill>
                            <a:latin typeface="Cambria Math" panose="02040503050406030204" pitchFamily="18" charset="0"/>
                          </a:rPr>
                        </m:ctrlPr>
                      </m:fPr>
                      <m:num>
                        <m:sSup>
                          <m:sSupPr>
                            <m:ctrlPr>
                              <a:rPr lang="en-US" sz="2400" i="1" smtClean="0">
                                <a:solidFill>
                                  <a:schemeClr val="accent1">
                                    <a:lumMod val="75000"/>
                                  </a:schemeClr>
                                </a:solidFill>
                                <a:latin typeface="Cambria Math" panose="02040503050406030204" pitchFamily="18" charset="0"/>
                              </a:rPr>
                            </m:ctrlPr>
                          </m:sSupPr>
                          <m:e>
                            <m:r>
                              <a:rPr lang="en-US" sz="2400" b="0" i="1" smtClean="0">
                                <a:solidFill>
                                  <a:schemeClr val="accent1">
                                    <a:lumMod val="75000"/>
                                  </a:schemeClr>
                                </a:solidFill>
                                <a:latin typeface="Cambria Math"/>
                              </a:rPr>
                              <m:t>𝑎</m:t>
                            </m:r>
                          </m:e>
                          <m:sup>
                            <m:r>
                              <a:rPr lang="en-US" sz="2400" b="0" i="1" smtClean="0">
                                <a:solidFill>
                                  <a:schemeClr val="accent1">
                                    <a:lumMod val="75000"/>
                                  </a:schemeClr>
                                </a:solidFill>
                                <a:latin typeface="Cambria Math"/>
                              </a:rPr>
                              <m:t>2</m:t>
                            </m:r>
                          </m:sup>
                        </m:sSup>
                      </m:num>
                      <m:den>
                        <m:rad>
                          <m:radPr>
                            <m:degHide m:val="on"/>
                            <m:ctrlPr>
                              <a:rPr lang="en-US" sz="2400" i="1" smtClean="0">
                                <a:solidFill>
                                  <a:schemeClr val="accent1">
                                    <a:lumMod val="75000"/>
                                  </a:schemeClr>
                                </a:solidFill>
                                <a:latin typeface="Cambria Math" panose="02040503050406030204" pitchFamily="18" charset="0"/>
                              </a:rPr>
                            </m:ctrlPr>
                          </m:radPr>
                          <m:deg/>
                          <m:e>
                            <m:r>
                              <a:rPr lang="en-US" sz="2400" b="0" i="1" smtClean="0">
                                <a:solidFill>
                                  <a:schemeClr val="accent1">
                                    <a:lumMod val="75000"/>
                                  </a:schemeClr>
                                </a:solidFill>
                                <a:latin typeface="Cambria Math"/>
                              </a:rPr>
                              <m:t>4</m:t>
                            </m:r>
                            <m:sSup>
                              <m:sSupPr>
                                <m:ctrlPr>
                                  <a:rPr lang="en-US" sz="2400" b="0" i="1" smtClean="0">
                                    <a:solidFill>
                                      <a:schemeClr val="accent1">
                                        <a:lumMod val="75000"/>
                                      </a:schemeClr>
                                    </a:solidFill>
                                    <a:latin typeface="Cambria Math" panose="02040503050406030204" pitchFamily="18" charset="0"/>
                                  </a:rPr>
                                </m:ctrlPr>
                              </m:sSupPr>
                              <m:e>
                                <m:r>
                                  <a:rPr lang="en-US" sz="2400" b="0" i="1" smtClean="0">
                                    <a:solidFill>
                                      <a:schemeClr val="accent1">
                                        <a:lumMod val="75000"/>
                                      </a:schemeClr>
                                    </a:solidFill>
                                    <a:latin typeface="Cambria Math"/>
                                  </a:rPr>
                                  <m:t>𝑎</m:t>
                                </m:r>
                              </m:e>
                              <m:sup>
                                <m:r>
                                  <a:rPr lang="en-US" sz="2400" b="0" i="1" smtClean="0">
                                    <a:solidFill>
                                      <a:schemeClr val="accent1">
                                        <a:lumMod val="75000"/>
                                      </a:schemeClr>
                                    </a:solidFill>
                                    <a:latin typeface="Cambria Math"/>
                                  </a:rPr>
                                  <m:t>2</m:t>
                                </m:r>
                              </m:sup>
                            </m:sSup>
                            <m:r>
                              <a:rPr lang="en-US" sz="2400" b="0" i="1" smtClean="0">
                                <a:solidFill>
                                  <a:schemeClr val="accent1">
                                    <a:lumMod val="75000"/>
                                  </a:schemeClr>
                                </a:solidFill>
                                <a:latin typeface="Cambria Math"/>
                              </a:rPr>
                              <m:t>−</m:t>
                            </m:r>
                            <m:sSup>
                              <m:sSupPr>
                                <m:ctrlPr>
                                  <a:rPr lang="en-US" sz="2400" b="0" i="1" smtClean="0">
                                    <a:solidFill>
                                      <a:schemeClr val="accent1">
                                        <a:lumMod val="75000"/>
                                      </a:schemeClr>
                                    </a:solidFill>
                                    <a:latin typeface="Cambria Math" panose="02040503050406030204" pitchFamily="18" charset="0"/>
                                  </a:rPr>
                                </m:ctrlPr>
                              </m:sSupPr>
                              <m:e>
                                <m:r>
                                  <a:rPr lang="en-US" sz="2400" b="0" i="1" smtClean="0">
                                    <a:solidFill>
                                      <a:schemeClr val="accent1">
                                        <a:lumMod val="75000"/>
                                      </a:schemeClr>
                                    </a:solidFill>
                                    <a:latin typeface="Cambria Math"/>
                                  </a:rPr>
                                  <m:t>𝑏</m:t>
                                </m:r>
                              </m:e>
                              <m:sup>
                                <m:r>
                                  <a:rPr lang="en-US" sz="2400" b="0" i="1" smtClean="0">
                                    <a:solidFill>
                                      <a:schemeClr val="accent1">
                                        <a:lumMod val="75000"/>
                                      </a:schemeClr>
                                    </a:solidFill>
                                    <a:latin typeface="Cambria Math"/>
                                  </a:rPr>
                                  <m:t>2</m:t>
                                </m:r>
                              </m:sup>
                            </m:sSup>
                          </m:e>
                        </m:rad>
                      </m:den>
                    </m:f>
                  </m:oMath>
                </a14:m>
                <a:endParaRPr lang="ru-RU" sz="2400" dirty="0">
                  <a:solidFill>
                    <a:schemeClr val="accent1">
                      <a:lumMod val="75000"/>
                    </a:schemeClr>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824024" y="2462598"/>
                <a:ext cx="1611018" cy="684483"/>
              </a:xfrm>
              <a:prstGeom prst="rect">
                <a:avLst/>
              </a:prstGeom>
              <a:blipFill rotWithShape="1">
                <a:blip r:embed="rId8"/>
                <a:stretch>
                  <a:fillRect l="-4815" b="-3419"/>
                </a:stretch>
              </a:blipFill>
              <a:ln w="28575">
                <a:solidFill>
                  <a:srgbClr val="92D050"/>
                </a:solidFill>
              </a:ln>
            </p:spPr>
            <p:txBody>
              <a:bodyPr/>
              <a:lstStyle/>
              <a:p>
                <a:r>
                  <a:rPr lang="ru-RU">
                    <a:noFill/>
                  </a:rPr>
                  <a:t> </a:t>
                </a:r>
              </a:p>
            </p:txBody>
          </p:sp>
        </mc:Fallback>
      </mc:AlternateContent>
      <p:sp>
        <p:nvSpPr>
          <p:cNvPr id="11" name="Прямоугольник 10"/>
          <p:cNvSpPr/>
          <p:nvPr/>
        </p:nvSpPr>
        <p:spPr>
          <a:xfrm>
            <a:off x="4767046" y="4005064"/>
            <a:ext cx="3614516" cy="400110"/>
          </a:xfrm>
          <a:prstGeom prst="rect">
            <a:avLst/>
          </a:prstGeom>
        </p:spPr>
        <p:txBody>
          <a:bodyPr wrap="none">
            <a:spAutoFit/>
          </a:bodyPr>
          <a:lstStyle/>
          <a:p>
            <a:pPr lvl="0"/>
            <a:r>
              <a:rPr lang="en-US" sz="2000" dirty="0">
                <a:solidFill>
                  <a:srgbClr val="C00000"/>
                </a:solidFill>
                <a:latin typeface="Times New Roman" panose="02020603050405020304" pitchFamily="18" charset="0"/>
                <a:cs typeface="Times New Roman" panose="02020603050405020304" pitchFamily="18" charset="0"/>
              </a:rPr>
              <a:t>4</a:t>
            </a:r>
            <a:r>
              <a:rPr lang="ru-RU" sz="2000" dirty="0">
                <a:solidFill>
                  <a:srgbClr val="C00000"/>
                </a:solidFill>
                <a:latin typeface="Times New Roman" panose="02020603050405020304" pitchFamily="18" charset="0"/>
                <a:cs typeface="Times New Roman" panose="02020603050405020304" pitchFamily="18" charset="0"/>
              </a:rPr>
              <a:t>. Прямоугольный треугольник</a:t>
            </a:r>
          </a:p>
        </p:txBody>
      </p:sp>
      <p:pic>
        <p:nvPicPr>
          <p:cNvPr id="14344" name="Picture 8" descr="http://www-formula.ru/images/geometry/r_pryam_treugol.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06619" y="4516365"/>
            <a:ext cx="1807258" cy="180725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p:cNvSpPr txBox="1"/>
              <p:nvPr/>
            </p:nvSpPr>
            <p:spPr>
              <a:xfrm>
                <a:off x="7243048" y="5169131"/>
                <a:ext cx="772969" cy="584584"/>
              </a:xfrm>
              <a:prstGeom prst="rect">
                <a:avLst/>
              </a:prstGeom>
              <a:noFill/>
              <a:ln w="28575">
                <a:solidFill>
                  <a:srgbClr val="92D050"/>
                </a:solidFill>
              </a:ln>
            </p:spPr>
            <p:txBody>
              <a:bodyPr wrap="none" rtlCol="0">
                <a:spAutoFit/>
              </a:bodyPr>
              <a:lstStyle/>
              <a:p>
                <a:r>
                  <a:rPr lang="en-US" sz="2400" dirty="0" smtClean="0">
                    <a:solidFill>
                      <a:schemeClr val="accent1">
                        <a:lumMod val="75000"/>
                      </a:schemeClr>
                    </a:solidFill>
                  </a:rPr>
                  <a:t>R = </a:t>
                </a:r>
                <a14:m>
                  <m:oMath xmlns:m="http://schemas.openxmlformats.org/officeDocument/2006/math">
                    <m:f>
                      <m:fPr>
                        <m:ctrlPr>
                          <a:rPr lang="en-US" sz="2400" i="1" smtClean="0">
                            <a:solidFill>
                              <a:schemeClr val="accent1">
                                <a:lumMod val="75000"/>
                              </a:schemeClr>
                            </a:solidFill>
                            <a:latin typeface="Cambria Math" panose="02040503050406030204" pitchFamily="18" charset="0"/>
                          </a:rPr>
                        </m:ctrlPr>
                      </m:fPr>
                      <m:num>
                        <m:r>
                          <a:rPr lang="en-US" sz="2400" b="0" i="1" smtClean="0">
                            <a:solidFill>
                              <a:schemeClr val="accent1">
                                <a:lumMod val="75000"/>
                              </a:schemeClr>
                            </a:solidFill>
                            <a:latin typeface="Cambria Math"/>
                          </a:rPr>
                          <m:t>𝑐</m:t>
                        </m:r>
                      </m:num>
                      <m:den>
                        <m:r>
                          <a:rPr lang="en-US" sz="2400" b="0" i="1" smtClean="0">
                            <a:solidFill>
                              <a:schemeClr val="accent1">
                                <a:lumMod val="75000"/>
                              </a:schemeClr>
                            </a:solidFill>
                            <a:latin typeface="Cambria Math"/>
                          </a:rPr>
                          <m:t>2</m:t>
                        </m:r>
                      </m:den>
                    </m:f>
                  </m:oMath>
                </a14:m>
                <a:endParaRPr lang="ru-RU" sz="2400" dirty="0">
                  <a:solidFill>
                    <a:schemeClr val="accent1">
                      <a:lumMod val="75000"/>
                    </a:schemeClr>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7243048" y="5169131"/>
                <a:ext cx="772969" cy="584584"/>
              </a:xfrm>
              <a:prstGeom prst="rect">
                <a:avLst/>
              </a:prstGeom>
              <a:blipFill rotWithShape="1">
                <a:blip r:embed="rId10"/>
                <a:stretch>
                  <a:fillRect l="-9848" b="-6931"/>
                </a:stretch>
              </a:blipFill>
              <a:ln w="28575">
                <a:solidFill>
                  <a:srgbClr val="92D050"/>
                </a:solidFill>
              </a:ln>
            </p:spPr>
            <p:txBody>
              <a:bodyPr/>
              <a:lstStyle/>
              <a:p>
                <a:r>
                  <a:rPr lang="ru-RU">
                    <a:noFill/>
                  </a:rPr>
                  <a:t> </a:t>
                </a:r>
              </a:p>
            </p:txBody>
          </p:sp>
        </mc:Fallback>
      </mc:AlternateContent>
    </p:spTree>
    <p:extLst>
      <p:ext uri="{BB962C8B-B14F-4D97-AF65-F5344CB8AC3E}">
        <p14:creationId xmlns:p14="http://schemas.microsoft.com/office/powerpoint/2010/main" val="278491937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95536" y="404664"/>
            <a:ext cx="8352928" cy="492443"/>
          </a:xfrm>
          <a:prstGeom prst="rect">
            <a:avLst/>
          </a:prstGeom>
        </p:spPr>
        <p:txBody>
          <a:bodyPr wrap="square">
            <a:spAutoFit/>
          </a:bodyPr>
          <a:lstStyle/>
          <a:p>
            <a:pPr lvl="0" algn="ctr"/>
            <a:r>
              <a:rPr lang="ru-RU" sz="2600" b="1" dirty="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Радиус описанной окружности геометрических фигур</a:t>
            </a:r>
            <a:endParaRPr lang="ru-RU" sz="2600" dirty="0">
              <a:solidFill>
                <a:prstClr val="black"/>
              </a:solidFill>
            </a:endParaRPr>
          </a:p>
        </p:txBody>
      </p:sp>
      <p:sp>
        <p:nvSpPr>
          <p:cNvPr id="4" name="Прямоугольник 3"/>
          <p:cNvSpPr/>
          <p:nvPr/>
        </p:nvSpPr>
        <p:spPr>
          <a:xfrm>
            <a:off x="467544" y="1268760"/>
            <a:ext cx="1549655" cy="461665"/>
          </a:xfrm>
          <a:prstGeom prst="rect">
            <a:avLst/>
          </a:prstGeom>
        </p:spPr>
        <p:txBody>
          <a:bodyPr wrap="none">
            <a:spAutoFit/>
          </a:bodyPr>
          <a:lstStyle/>
          <a:p>
            <a:pPr lvl="0"/>
            <a:r>
              <a:rPr lang="en-US" sz="2400" dirty="0">
                <a:solidFill>
                  <a:srgbClr val="C00000"/>
                </a:solidFill>
                <a:latin typeface="Times New Roman" panose="02020603050405020304" pitchFamily="18" charset="0"/>
                <a:cs typeface="Times New Roman" panose="02020603050405020304" pitchFamily="18" charset="0"/>
              </a:rPr>
              <a:t>5</a:t>
            </a:r>
            <a:r>
              <a:rPr lang="ru-RU" sz="2400" dirty="0">
                <a:solidFill>
                  <a:srgbClr val="C00000"/>
                </a:solidFill>
                <a:latin typeface="Times New Roman" panose="02020603050405020304" pitchFamily="18" charset="0"/>
                <a:cs typeface="Times New Roman" panose="02020603050405020304" pitchFamily="18" charset="0"/>
              </a:rPr>
              <a:t>. Квадрат</a:t>
            </a:r>
          </a:p>
        </p:txBody>
      </p:sp>
      <p:pic>
        <p:nvPicPr>
          <p:cNvPr id="15362" name="Picture 2" descr="http://www-formula.ru/images/geometry/r_kvadra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168" y="1916832"/>
            <a:ext cx="1770584" cy="177058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p:cNvSpPr txBox="1"/>
              <p:nvPr/>
            </p:nvSpPr>
            <p:spPr>
              <a:xfrm>
                <a:off x="2699792" y="2492896"/>
                <a:ext cx="1618585" cy="680827"/>
              </a:xfrm>
              <a:prstGeom prst="rect">
                <a:avLst/>
              </a:prstGeom>
              <a:noFill/>
              <a:ln w="28575">
                <a:solidFill>
                  <a:srgbClr val="92D050"/>
                </a:solidFill>
              </a:ln>
            </p:spPr>
            <p:txBody>
              <a:bodyPr wrap="none" rtlCol="0">
                <a:spAutoFit/>
              </a:bodyPr>
              <a:lstStyle/>
              <a:p>
                <a:r>
                  <a:rPr lang="en-US" sz="2400" dirty="0" smtClean="0">
                    <a:solidFill>
                      <a:schemeClr val="accent1">
                        <a:lumMod val="75000"/>
                      </a:schemeClr>
                    </a:solidFill>
                  </a:rPr>
                  <a:t>R = </a:t>
                </a:r>
                <a14:m>
                  <m:oMath xmlns:m="http://schemas.openxmlformats.org/officeDocument/2006/math">
                    <m:f>
                      <m:fPr>
                        <m:ctrlPr>
                          <a:rPr lang="en-US" sz="2400" i="1" smtClean="0">
                            <a:solidFill>
                              <a:schemeClr val="accent1">
                                <a:lumMod val="75000"/>
                              </a:schemeClr>
                            </a:solidFill>
                            <a:latin typeface="Cambria Math" panose="02040503050406030204" pitchFamily="18" charset="0"/>
                          </a:rPr>
                        </m:ctrlPr>
                      </m:fPr>
                      <m:num>
                        <m:r>
                          <a:rPr lang="en-US" sz="2400" b="0" i="1" smtClean="0">
                            <a:solidFill>
                              <a:schemeClr val="accent1">
                                <a:lumMod val="75000"/>
                              </a:schemeClr>
                            </a:solidFill>
                            <a:latin typeface="Cambria Math"/>
                          </a:rPr>
                          <m:t>𝑎</m:t>
                        </m:r>
                        <m:rad>
                          <m:radPr>
                            <m:degHide m:val="on"/>
                            <m:ctrlPr>
                              <a:rPr lang="en-US" sz="2400" b="0" i="1" smtClean="0">
                                <a:solidFill>
                                  <a:schemeClr val="accent1">
                                    <a:lumMod val="75000"/>
                                  </a:schemeClr>
                                </a:solidFill>
                                <a:latin typeface="Cambria Math" panose="02040503050406030204" pitchFamily="18" charset="0"/>
                              </a:rPr>
                            </m:ctrlPr>
                          </m:radPr>
                          <m:deg/>
                          <m:e>
                            <m:r>
                              <a:rPr lang="en-US" sz="2400" b="0" i="1" smtClean="0">
                                <a:solidFill>
                                  <a:schemeClr val="accent1">
                                    <a:lumMod val="75000"/>
                                  </a:schemeClr>
                                </a:solidFill>
                                <a:latin typeface="Cambria Math"/>
                              </a:rPr>
                              <m:t>2</m:t>
                            </m:r>
                          </m:e>
                        </m:rad>
                      </m:num>
                      <m:den>
                        <m:r>
                          <a:rPr lang="en-US" sz="2400" b="0" i="1" smtClean="0">
                            <a:solidFill>
                              <a:schemeClr val="accent1">
                                <a:lumMod val="75000"/>
                              </a:schemeClr>
                            </a:solidFill>
                            <a:latin typeface="Cambria Math"/>
                          </a:rPr>
                          <m:t>2</m:t>
                        </m:r>
                      </m:den>
                    </m:f>
                    <m:r>
                      <a:rPr lang="en-US" sz="2400" b="0" i="1" smtClean="0">
                        <a:solidFill>
                          <a:schemeClr val="accent1">
                            <a:lumMod val="75000"/>
                          </a:schemeClr>
                        </a:solidFill>
                        <a:latin typeface="Cambria Math"/>
                      </a:rPr>
                      <m:t>=</m:t>
                    </m:r>
                    <m:f>
                      <m:fPr>
                        <m:ctrlPr>
                          <a:rPr lang="en-US" sz="2400" b="0" i="1" smtClean="0">
                            <a:solidFill>
                              <a:schemeClr val="accent1">
                                <a:lumMod val="75000"/>
                              </a:schemeClr>
                            </a:solidFill>
                            <a:latin typeface="Cambria Math" panose="02040503050406030204" pitchFamily="18" charset="0"/>
                          </a:rPr>
                        </m:ctrlPr>
                      </m:fPr>
                      <m:num>
                        <m:r>
                          <a:rPr lang="en-US" sz="2400" b="0" i="1" smtClean="0">
                            <a:solidFill>
                              <a:schemeClr val="accent1">
                                <a:lumMod val="75000"/>
                              </a:schemeClr>
                            </a:solidFill>
                            <a:latin typeface="Cambria Math"/>
                          </a:rPr>
                          <m:t>𝑑</m:t>
                        </m:r>
                      </m:num>
                      <m:den>
                        <m:r>
                          <a:rPr lang="en-US" sz="2400" b="0" i="1" smtClean="0">
                            <a:solidFill>
                              <a:schemeClr val="accent1">
                                <a:lumMod val="75000"/>
                              </a:schemeClr>
                            </a:solidFill>
                            <a:latin typeface="Cambria Math"/>
                          </a:rPr>
                          <m:t>2</m:t>
                        </m:r>
                      </m:den>
                    </m:f>
                  </m:oMath>
                </a14:m>
                <a:endParaRPr lang="ru-RU" sz="2400" dirty="0">
                  <a:solidFill>
                    <a:schemeClr val="accent1">
                      <a:lumMod val="75000"/>
                    </a:schemeClr>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699792" y="2492896"/>
                <a:ext cx="1618585" cy="680827"/>
              </a:xfrm>
              <a:prstGeom prst="rect">
                <a:avLst/>
              </a:prstGeom>
              <a:blipFill rotWithShape="1">
                <a:blip r:embed="rId4"/>
                <a:stretch>
                  <a:fillRect l="-5185" b="-5128"/>
                </a:stretch>
              </a:blipFill>
              <a:ln w="28575">
                <a:solidFill>
                  <a:srgbClr val="92D050"/>
                </a:solidFill>
              </a:ln>
            </p:spPr>
            <p:txBody>
              <a:bodyPr/>
              <a:lstStyle/>
              <a:p>
                <a:r>
                  <a:rPr lang="ru-RU">
                    <a:noFill/>
                  </a:rPr>
                  <a:t> </a:t>
                </a:r>
              </a:p>
            </p:txBody>
          </p:sp>
        </mc:Fallback>
      </mc:AlternateContent>
      <p:sp>
        <p:nvSpPr>
          <p:cNvPr id="6" name="TextBox 5"/>
          <p:cNvSpPr txBox="1"/>
          <p:nvPr/>
        </p:nvSpPr>
        <p:spPr>
          <a:xfrm>
            <a:off x="467544" y="3918247"/>
            <a:ext cx="2544864" cy="461665"/>
          </a:xfrm>
          <a:prstGeom prst="rect">
            <a:avLst/>
          </a:prstGeom>
          <a:noFill/>
        </p:spPr>
        <p:txBody>
          <a:bodyPr wrap="none" rtlCol="0">
            <a:spAutoFit/>
          </a:bodyPr>
          <a:lstStyle/>
          <a:p>
            <a:r>
              <a:rPr lang="ru-RU" sz="2400" dirty="0">
                <a:solidFill>
                  <a:srgbClr val="C00000"/>
                </a:solidFill>
                <a:latin typeface="Times New Roman" panose="02020603050405020304" pitchFamily="18" charset="0"/>
                <a:cs typeface="Times New Roman" panose="02020603050405020304" pitchFamily="18" charset="0"/>
              </a:rPr>
              <a:t>6</a:t>
            </a:r>
            <a:r>
              <a:rPr lang="en-US" sz="2400" dirty="0" smtClean="0">
                <a:solidFill>
                  <a:srgbClr val="C00000"/>
                </a:solidFill>
                <a:latin typeface="Times New Roman" panose="02020603050405020304" pitchFamily="18" charset="0"/>
                <a:cs typeface="Times New Roman" panose="02020603050405020304" pitchFamily="18" charset="0"/>
              </a:rPr>
              <a:t>. </a:t>
            </a:r>
            <a:r>
              <a:rPr lang="ru-RU" sz="2400" dirty="0" smtClean="0">
                <a:solidFill>
                  <a:srgbClr val="C00000"/>
                </a:solidFill>
                <a:latin typeface="Times New Roman" panose="02020603050405020304" pitchFamily="18" charset="0"/>
                <a:cs typeface="Times New Roman" panose="02020603050405020304" pitchFamily="18" charset="0"/>
              </a:rPr>
              <a:t>Прямоугольник</a:t>
            </a:r>
            <a:endParaRPr lang="ru-RU" sz="2400" dirty="0">
              <a:solidFill>
                <a:srgbClr val="C00000"/>
              </a:solidFill>
              <a:latin typeface="Times New Roman" panose="02020603050405020304" pitchFamily="18" charset="0"/>
              <a:cs typeface="Times New Roman" panose="02020603050405020304" pitchFamily="18" charset="0"/>
            </a:endParaRPr>
          </a:p>
        </p:txBody>
      </p:sp>
      <p:pic>
        <p:nvPicPr>
          <p:cNvPr id="15364" name="Picture 4" descr="http://www-formula.ru/images/geometry/r_pryamou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361" y="4610743"/>
            <a:ext cx="1647391" cy="164739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p:cNvSpPr txBox="1"/>
              <p:nvPr/>
            </p:nvSpPr>
            <p:spPr>
              <a:xfrm>
                <a:off x="3012408" y="5157192"/>
                <a:ext cx="794513" cy="622286"/>
              </a:xfrm>
              <a:prstGeom prst="rect">
                <a:avLst/>
              </a:prstGeom>
              <a:noFill/>
              <a:ln w="28575">
                <a:solidFill>
                  <a:srgbClr val="92D050"/>
                </a:solidFill>
              </a:ln>
            </p:spPr>
            <p:txBody>
              <a:bodyPr wrap="none" rtlCol="0">
                <a:spAutoFit/>
              </a:bodyPr>
              <a:lstStyle/>
              <a:p>
                <a:r>
                  <a:rPr lang="en-US" sz="2400" dirty="0" smtClean="0">
                    <a:solidFill>
                      <a:schemeClr val="tx2">
                        <a:lumMod val="75000"/>
                      </a:schemeClr>
                    </a:solidFill>
                  </a:rPr>
                  <a:t>R = </a:t>
                </a:r>
                <a14:m>
                  <m:oMath xmlns:m="http://schemas.openxmlformats.org/officeDocument/2006/math">
                    <m:f>
                      <m:fPr>
                        <m:ctrlPr>
                          <a:rPr lang="en-US" sz="2400" i="1" smtClean="0">
                            <a:solidFill>
                              <a:schemeClr val="tx2">
                                <a:lumMod val="75000"/>
                              </a:schemeClr>
                            </a:solidFill>
                            <a:latin typeface="Cambria Math" panose="02040503050406030204" pitchFamily="18" charset="0"/>
                          </a:rPr>
                        </m:ctrlPr>
                      </m:fPr>
                      <m:num>
                        <m:r>
                          <a:rPr lang="en-US" sz="2400" b="0" i="1" smtClean="0">
                            <a:solidFill>
                              <a:schemeClr val="tx2">
                                <a:lumMod val="75000"/>
                              </a:schemeClr>
                            </a:solidFill>
                            <a:latin typeface="Cambria Math"/>
                          </a:rPr>
                          <m:t>𝑑</m:t>
                        </m:r>
                      </m:num>
                      <m:den>
                        <m:r>
                          <a:rPr lang="en-US" sz="2400" b="0" i="1" smtClean="0">
                            <a:solidFill>
                              <a:schemeClr val="tx2">
                                <a:lumMod val="75000"/>
                              </a:schemeClr>
                            </a:solidFill>
                            <a:latin typeface="Cambria Math"/>
                          </a:rPr>
                          <m:t>2</m:t>
                        </m:r>
                      </m:den>
                    </m:f>
                  </m:oMath>
                </a14:m>
                <a:endParaRPr lang="ru-RU" sz="2400" dirty="0">
                  <a:solidFill>
                    <a:schemeClr val="tx2">
                      <a:lumMod val="75000"/>
                    </a:schemeClr>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012408" y="5157192"/>
                <a:ext cx="794513" cy="622286"/>
              </a:xfrm>
              <a:prstGeom prst="rect">
                <a:avLst/>
              </a:prstGeom>
              <a:blipFill rotWithShape="1">
                <a:blip r:embed="rId6"/>
                <a:stretch>
                  <a:fillRect l="-9630" b="-6542"/>
                </a:stretch>
              </a:blipFill>
              <a:ln w="28575">
                <a:solidFill>
                  <a:srgbClr val="92D050"/>
                </a:solidFill>
              </a:ln>
            </p:spPr>
            <p:txBody>
              <a:bodyPr/>
              <a:lstStyle/>
              <a:p>
                <a:r>
                  <a:rPr lang="ru-RU">
                    <a:noFill/>
                  </a:rPr>
                  <a:t> </a:t>
                </a:r>
              </a:p>
            </p:txBody>
          </p:sp>
        </mc:Fallback>
      </mc:AlternateContent>
      <p:sp>
        <p:nvSpPr>
          <p:cNvPr id="8" name="Прямоугольник 7"/>
          <p:cNvSpPr/>
          <p:nvPr/>
        </p:nvSpPr>
        <p:spPr>
          <a:xfrm>
            <a:off x="4860032" y="1268760"/>
            <a:ext cx="1727011" cy="461665"/>
          </a:xfrm>
          <a:prstGeom prst="rect">
            <a:avLst/>
          </a:prstGeom>
        </p:spPr>
        <p:txBody>
          <a:bodyPr wrap="none">
            <a:spAutoFit/>
          </a:bodyPr>
          <a:lstStyle/>
          <a:p>
            <a:pPr lvl="0"/>
            <a:r>
              <a:rPr lang="en-US" sz="2400" dirty="0">
                <a:solidFill>
                  <a:srgbClr val="C00000"/>
                </a:solidFill>
                <a:latin typeface="Times New Roman" panose="02020603050405020304" pitchFamily="18" charset="0"/>
                <a:cs typeface="Times New Roman" panose="02020603050405020304" pitchFamily="18" charset="0"/>
              </a:rPr>
              <a:t>7. </a:t>
            </a:r>
            <a:r>
              <a:rPr lang="ru-RU" sz="2400" dirty="0">
                <a:solidFill>
                  <a:srgbClr val="C00000"/>
                </a:solidFill>
                <a:latin typeface="Times New Roman" panose="02020603050405020304" pitchFamily="18" charset="0"/>
                <a:cs typeface="Times New Roman" panose="02020603050405020304" pitchFamily="18" charset="0"/>
              </a:rPr>
              <a:t>Трапеция</a:t>
            </a:r>
          </a:p>
        </p:txBody>
      </p:sp>
      <p:pic>
        <p:nvPicPr>
          <p:cNvPr id="15366" name="Picture 6" descr="http://www-formula.ru/images/geometry/r_trapesii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016" y="1983048"/>
            <a:ext cx="1721896" cy="172189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TextBox 8"/>
              <p:cNvSpPr txBox="1"/>
              <p:nvPr/>
            </p:nvSpPr>
            <p:spPr>
              <a:xfrm>
                <a:off x="6876256" y="2461967"/>
                <a:ext cx="1316066" cy="680314"/>
              </a:xfrm>
              <a:prstGeom prst="rect">
                <a:avLst/>
              </a:prstGeom>
              <a:noFill/>
              <a:ln w="28575">
                <a:solidFill>
                  <a:srgbClr val="92D050"/>
                </a:solidFill>
              </a:ln>
            </p:spPr>
            <p:txBody>
              <a:bodyPr wrap="none" rtlCol="0">
                <a:spAutoFit/>
              </a:bodyPr>
              <a:lstStyle/>
              <a:p>
                <a:r>
                  <a:rPr lang="en-US" sz="2400" dirty="0" smtClean="0">
                    <a:solidFill>
                      <a:schemeClr val="tx2">
                        <a:lumMod val="75000"/>
                      </a:schemeClr>
                    </a:solidFill>
                  </a:rPr>
                  <a:t>R = </a:t>
                </a:r>
                <a14:m>
                  <m:oMath xmlns:m="http://schemas.openxmlformats.org/officeDocument/2006/math">
                    <m:f>
                      <m:fPr>
                        <m:ctrlPr>
                          <a:rPr lang="en-US" sz="2400" i="1" smtClean="0">
                            <a:solidFill>
                              <a:schemeClr val="tx2">
                                <a:lumMod val="75000"/>
                              </a:schemeClr>
                            </a:solidFill>
                            <a:latin typeface="Cambria Math" panose="02040503050406030204" pitchFamily="18" charset="0"/>
                          </a:rPr>
                        </m:ctrlPr>
                      </m:fPr>
                      <m:num>
                        <m:r>
                          <m:rPr>
                            <m:sty m:val="p"/>
                          </m:rPr>
                          <a:rPr lang="en-US" sz="2400" b="0" i="0" smtClean="0">
                            <a:solidFill>
                              <a:schemeClr val="tx2">
                                <a:lumMod val="75000"/>
                              </a:schemeClr>
                            </a:solidFill>
                            <a:latin typeface="Cambria Math"/>
                          </a:rPr>
                          <m:t>adc</m:t>
                        </m:r>
                      </m:num>
                      <m:den>
                        <m:r>
                          <a:rPr lang="en-US" sz="2400" b="0" i="0" smtClean="0">
                            <a:solidFill>
                              <a:schemeClr val="tx2">
                                <a:lumMod val="75000"/>
                              </a:schemeClr>
                            </a:solidFill>
                            <a:latin typeface="Cambria Math"/>
                          </a:rPr>
                          <m:t>4</m:t>
                        </m:r>
                        <m:sSub>
                          <m:sSubPr>
                            <m:ctrlPr>
                              <a:rPr lang="en-US" sz="2400" b="0" i="1" smtClean="0">
                                <a:solidFill>
                                  <a:schemeClr val="tx2">
                                    <a:lumMod val="75000"/>
                                  </a:schemeClr>
                                </a:solidFill>
                                <a:latin typeface="Cambria Math" panose="02040503050406030204" pitchFamily="18" charset="0"/>
                              </a:rPr>
                            </m:ctrlPr>
                          </m:sSubPr>
                          <m:e>
                            <m:r>
                              <m:rPr>
                                <m:sty m:val="p"/>
                              </m:rPr>
                              <a:rPr lang="en-US" sz="2400" b="0" i="0" smtClean="0">
                                <a:solidFill>
                                  <a:schemeClr val="tx2">
                                    <a:lumMod val="75000"/>
                                  </a:schemeClr>
                                </a:solidFill>
                                <a:latin typeface="Cambria Math"/>
                              </a:rPr>
                              <m:t>S</m:t>
                            </m:r>
                          </m:e>
                          <m:sub>
                            <m:r>
                              <m:rPr>
                                <m:sty m:val="p"/>
                              </m:rPr>
                              <a:rPr lang="en-US" sz="2400" b="0" i="0" smtClean="0">
                                <a:solidFill>
                                  <a:schemeClr val="tx2">
                                    <a:lumMod val="75000"/>
                                  </a:schemeClr>
                                </a:solidFill>
                                <a:latin typeface="Cambria Math"/>
                              </a:rPr>
                              <m:t>BCD</m:t>
                            </m:r>
                          </m:sub>
                        </m:sSub>
                      </m:den>
                    </m:f>
                  </m:oMath>
                </a14:m>
                <a:endParaRPr lang="ru-RU" dirty="0"/>
              </a:p>
            </p:txBody>
          </p:sp>
        </mc:Choice>
        <mc:Fallback xmlns="">
          <p:sp>
            <p:nvSpPr>
              <p:cNvPr id="9" name="TextBox 8"/>
              <p:cNvSpPr txBox="1">
                <a:spLocks noRot="1" noChangeAspect="1" noMove="1" noResize="1" noEditPoints="1" noAdjustHandles="1" noChangeArrowheads="1" noChangeShapeType="1" noTextEdit="1"/>
              </p:cNvSpPr>
              <p:nvPr/>
            </p:nvSpPr>
            <p:spPr>
              <a:xfrm>
                <a:off x="6876256" y="2461967"/>
                <a:ext cx="1316066" cy="680314"/>
              </a:xfrm>
              <a:prstGeom prst="rect">
                <a:avLst/>
              </a:prstGeom>
              <a:blipFill rotWithShape="1">
                <a:blip r:embed="rId8"/>
                <a:stretch>
                  <a:fillRect l="-6335"/>
                </a:stretch>
              </a:blipFill>
              <a:ln w="28575">
                <a:solidFill>
                  <a:srgbClr val="92D050"/>
                </a:solidFill>
              </a:ln>
            </p:spPr>
            <p:txBody>
              <a:bodyPr/>
              <a:lstStyle/>
              <a:p>
                <a:r>
                  <a:rPr lang="ru-RU">
                    <a:noFill/>
                  </a:rPr>
                  <a:t> </a:t>
                </a:r>
              </a:p>
            </p:txBody>
          </p:sp>
        </mc:Fallback>
      </mc:AlternateContent>
      <p:sp>
        <p:nvSpPr>
          <p:cNvPr id="10" name="Прямоугольник 9"/>
          <p:cNvSpPr/>
          <p:nvPr/>
        </p:nvSpPr>
        <p:spPr>
          <a:xfrm>
            <a:off x="4318377" y="3918247"/>
            <a:ext cx="4239430" cy="461665"/>
          </a:xfrm>
          <a:prstGeom prst="rect">
            <a:avLst/>
          </a:prstGeom>
        </p:spPr>
        <p:txBody>
          <a:bodyPr wrap="none">
            <a:spAutoFit/>
          </a:bodyPr>
          <a:lstStyle/>
          <a:p>
            <a:pPr lvl="0"/>
            <a:r>
              <a:rPr lang="en-US" sz="2400" dirty="0" smtClean="0">
                <a:solidFill>
                  <a:srgbClr val="C00000"/>
                </a:solidFill>
                <a:latin typeface="Times New Roman" panose="02020603050405020304" pitchFamily="18" charset="0"/>
                <a:cs typeface="Times New Roman" panose="02020603050405020304" pitchFamily="18" charset="0"/>
              </a:rPr>
              <a:t>8</a:t>
            </a:r>
            <a:r>
              <a:rPr lang="ru-RU" sz="2400" dirty="0" smtClean="0">
                <a:solidFill>
                  <a:srgbClr val="C00000"/>
                </a:solidFill>
                <a:latin typeface="Times New Roman" panose="02020603050405020304" pitchFamily="18" charset="0"/>
                <a:cs typeface="Times New Roman" panose="02020603050405020304" pitchFamily="18" charset="0"/>
              </a:rPr>
              <a:t>. </a:t>
            </a:r>
            <a:r>
              <a:rPr lang="ru-RU" sz="2400" dirty="0">
                <a:solidFill>
                  <a:srgbClr val="C00000"/>
                </a:solidFill>
                <a:latin typeface="Times New Roman" panose="02020603050405020304" pitchFamily="18" charset="0"/>
                <a:cs typeface="Times New Roman" panose="02020603050405020304" pitchFamily="18" charset="0"/>
              </a:rPr>
              <a:t>Правильный шестиугольник</a:t>
            </a:r>
          </a:p>
        </p:txBody>
      </p:sp>
      <p:pic>
        <p:nvPicPr>
          <p:cNvPr id="15368" name="Picture 8" descr="http://www-formula.ru/images/geometry/r_shestiugol.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41856" y="4688654"/>
            <a:ext cx="1559361" cy="155936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TextBox 10"/>
              <p:cNvSpPr txBox="1"/>
              <p:nvPr/>
            </p:nvSpPr>
            <p:spPr>
              <a:xfrm>
                <a:off x="6951886" y="5123295"/>
                <a:ext cx="1164806" cy="622286"/>
              </a:xfrm>
              <a:prstGeom prst="rect">
                <a:avLst/>
              </a:prstGeom>
              <a:noFill/>
              <a:ln w="28575">
                <a:solidFill>
                  <a:srgbClr val="92D050"/>
                </a:solidFill>
              </a:ln>
            </p:spPr>
            <p:txBody>
              <a:bodyPr wrap="none" rtlCol="0">
                <a:spAutoFit/>
              </a:bodyPr>
              <a:lstStyle/>
              <a:p>
                <a:r>
                  <a:rPr lang="en-US" sz="2400" dirty="0" smtClean="0">
                    <a:solidFill>
                      <a:schemeClr val="tx2">
                        <a:lumMod val="75000"/>
                      </a:schemeClr>
                    </a:solidFill>
                  </a:rPr>
                  <a:t>R = a =</a:t>
                </a:r>
                <a14:m>
                  <m:oMath xmlns:m="http://schemas.openxmlformats.org/officeDocument/2006/math">
                    <m:f>
                      <m:fPr>
                        <m:ctrlPr>
                          <a:rPr lang="en-US" sz="2400" i="1" smtClean="0">
                            <a:solidFill>
                              <a:schemeClr val="tx2">
                                <a:lumMod val="75000"/>
                              </a:schemeClr>
                            </a:solidFill>
                            <a:latin typeface="Cambria Math" panose="02040503050406030204" pitchFamily="18" charset="0"/>
                          </a:rPr>
                        </m:ctrlPr>
                      </m:fPr>
                      <m:num>
                        <m:r>
                          <a:rPr lang="en-US" sz="2400" b="0" i="1" smtClean="0">
                            <a:solidFill>
                              <a:schemeClr val="tx2">
                                <a:lumMod val="75000"/>
                              </a:schemeClr>
                            </a:solidFill>
                            <a:latin typeface="Cambria Math"/>
                          </a:rPr>
                          <m:t>𝑑</m:t>
                        </m:r>
                      </m:num>
                      <m:den>
                        <m:r>
                          <a:rPr lang="en-US" sz="2400" b="0" i="1" smtClean="0">
                            <a:solidFill>
                              <a:schemeClr val="tx2">
                                <a:lumMod val="75000"/>
                              </a:schemeClr>
                            </a:solidFill>
                            <a:latin typeface="Cambria Math"/>
                          </a:rPr>
                          <m:t>2</m:t>
                        </m:r>
                      </m:den>
                    </m:f>
                  </m:oMath>
                </a14:m>
                <a:endParaRPr lang="ru-RU" sz="2400" dirty="0">
                  <a:solidFill>
                    <a:schemeClr val="tx2">
                      <a:lumMod val="75000"/>
                    </a:schemeClr>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6951886" y="5123295"/>
                <a:ext cx="1164806" cy="622286"/>
              </a:xfrm>
              <a:prstGeom prst="rect">
                <a:avLst/>
              </a:prstGeom>
              <a:blipFill rotWithShape="1">
                <a:blip r:embed="rId10"/>
                <a:stretch>
                  <a:fillRect l="-6633" b="-5556"/>
                </a:stretch>
              </a:blipFill>
              <a:ln w="28575">
                <a:solidFill>
                  <a:srgbClr val="92D050"/>
                </a:solidFill>
              </a:ln>
            </p:spPr>
            <p:txBody>
              <a:bodyPr/>
              <a:lstStyle/>
              <a:p>
                <a:r>
                  <a:rPr lang="ru-RU">
                    <a:noFill/>
                  </a:rPr>
                  <a:t> </a:t>
                </a:r>
              </a:p>
            </p:txBody>
          </p:sp>
        </mc:Fallback>
      </mc:AlternateContent>
    </p:spTree>
    <p:extLst>
      <p:ext uri="{BB962C8B-B14F-4D97-AF65-F5344CB8AC3E}">
        <p14:creationId xmlns:p14="http://schemas.microsoft.com/office/powerpoint/2010/main" val="185306718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23528" y="332656"/>
            <a:ext cx="8424936" cy="492443"/>
          </a:xfrm>
          <a:prstGeom prst="rect">
            <a:avLst/>
          </a:prstGeom>
        </p:spPr>
        <p:txBody>
          <a:bodyPr wrap="square">
            <a:spAutoFit/>
          </a:bodyPr>
          <a:lstStyle/>
          <a:p>
            <a:pPr lvl="0" algn="ctr"/>
            <a:r>
              <a:rPr lang="ru-RU" sz="2600" b="1" dirty="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Радиус описанной окружности геометрических фигур</a:t>
            </a:r>
            <a:endParaRPr lang="ru-RU" sz="2600" dirty="0">
              <a:solidFill>
                <a:prstClr val="black"/>
              </a:solidFill>
            </a:endParaRPr>
          </a:p>
        </p:txBody>
      </p:sp>
      <p:pic>
        <p:nvPicPr>
          <p:cNvPr id="16386" name="Picture 2" descr="http://www-formula.ru/images/geometry/r_mnogougo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0696" y="1962927"/>
            <a:ext cx="2730599" cy="27305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37056" y="1268760"/>
            <a:ext cx="4197880" cy="461665"/>
          </a:xfrm>
          <a:prstGeom prst="rect">
            <a:avLst/>
          </a:prstGeom>
          <a:noFill/>
        </p:spPr>
        <p:txBody>
          <a:bodyPr wrap="none" rtlCol="0">
            <a:spAutoFit/>
          </a:bodyPr>
          <a:lstStyle/>
          <a:p>
            <a:r>
              <a:rPr lang="ru-RU" sz="2400" dirty="0" smtClean="0">
                <a:solidFill>
                  <a:srgbClr val="C00000"/>
                </a:solidFill>
                <a:latin typeface="Times New Roman" panose="02020603050405020304" pitchFamily="18" charset="0"/>
                <a:cs typeface="Times New Roman" panose="02020603050405020304" pitchFamily="18" charset="0"/>
              </a:rPr>
              <a:t>9. Правильный многоугольник</a:t>
            </a:r>
            <a:endParaRPr lang="ru-RU" sz="2400" dirty="0">
              <a:solidFill>
                <a:srgbClr val="C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p:cNvSpPr txBox="1"/>
              <p:nvPr/>
            </p:nvSpPr>
            <p:spPr>
              <a:xfrm>
                <a:off x="3514946" y="5157192"/>
                <a:ext cx="2114105" cy="848566"/>
              </a:xfrm>
              <a:prstGeom prst="rect">
                <a:avLst/>
              </a:prstGeom>
              <a:noFill/>
              <a:ln w="28575">
                <a:solidFill>
                  <a:srgbClr val="92D050"/>
                </a:solidFill>
              </a:ln>
            </p:spPr>
            <p:txBody>
              <a:bodyPr wrap="none" rtlCol="0">
                <a:spAutoFit/>
              </a:bodyPr>
              <a:lstStyle/>
              <a:p>
                <a:r>
                  <a:rPr lang="en-US" sz="2800" dirty="0" smtClean="0">
                    <a:solidFill>
                      <a:schemeClr val="tx2">
                        <a:lumMod val="50000"/>
                      </a:schemeClr>
                    </a:solidFill>
                  </a:rPr>
                  <a:t>R = </a:t>
                </a:r>
                <a14:m>
                  <m:oMath xmlns:m="http://schemas.openxmlformats.org/officeDocument/2006/math">
                    <m:f>
                      <m:fPr>
                        <m:ctrlPr>
                          <a:rPr lang="en-US" sz="2800" i="1" smtClean="0">
                            <a:solidFill>
                              <a:schemeClr val="tx2">
                                <a:lumMod val="50000"/>
                              </a:schemeClr>
                            </a:solidFill>
                            <a:latin typeface="Cambria Math" panose="02040503050406030204" pitchFamily="18" charset="0"/>
                          </a:rPr>
                        </m:ctrlPr>
                      </m:fPr>
                      <m:num>
                        <m:r>
                          <a:rPr lang="en-US" sz="2800" b="0" i="1" smtClean="0">
                            <a:solidFill>
                              <a:schemeClr val="tx2">
                                <a:lumMod val="50000"/>
                              </a:schemeClr>
                            </a:solidFill>
                            <a:latin typeface="Cambria Math"/>
                          </a:rPr>
                          <m:t>𝑎</m:t>
                        </m:r>
                      </m:num>
                      <m:den>
                        <m:r>
                          <a:rPr lang="en-US" sz="2800" b="0" i="1" smtClean="0">
                            <a:solidFill>
                              <a:schemeClr val="tx2">
                                <a:lumMod val="50000"/>
                              </a:schemeClr>
                            </a:solidFill>
                            <a:latin typeface="Cambria Math"/>
                          </a:rPr>
                          <m:t>2</m:t>
                        </m:r>
                        <m:func>
                          <m:funcPr>
                            <m:ctrlPr>
                              <a:rPr lang="en-US" sz="2800" b="0" i="1" smtClean="0">
                                <a:solidFill>
                                  <a:schemeClr val="tx2">
                                    <a:lumMod val="50000"/>
                                  </a:schemeClr>
                                </a:solidFill>
                                <a:latin typeface="Cambria Math" panose="02040503050406030204" pitchFamily="18" charset="0"/>
                              </a:rPr>
                            </m:ctrlPr>
                          </m:funcPr>
                          <m:fName>
                            <m:r>
                              <m:rPr>
                                <m:sty m:val="p"/>
                              </m:rPr>
                              <a:rPr lang="en-US" sz="2800" b="0" i="0" smtClean="0">
                                <a:solidFill>
                                  <a:schemeClr val="tx2">
                                    <a:lumMod val="50000"/>
                                  </a:schemeClr>
                                </a:solidFill>
                                <a:latin typeface="Cambria Math"/>
                              </a:rPr>
                              <m:t>sin</m:t>
                            </m:r>
                          </m:fName>
                          <m:e>
                            <m:r>
                              <a:rPr lang="en-US" sz="2800" b="0" i="1" smtClean="0">
                                <a:solidFill>
                                  <a:schemeClr val="tx2">
                                    <a:lumMod val="50000"/>
                                  </a:schemeClr>
                                </a:solidFill>
                                <a:latin typeface="Cambria Math"/>
                              </a:rPr>
                              <m:t> (</m:t>
                            </m:r>
                            <m:f>
                              <m:fPr>
                                <m:ctrlPr>
                                  <a:rPr lang="en-US" sz="2800" b="0" i="1" smtClean="0">
                                    <a:solidFill>
                                      <a:schemeClr val="tx2">
                                        <a:lumMod val="50000"/>
                                      </a:schemeClr>
                                    </a:solidFill>
                                    <a:latin typeface="Cambria Math" panose="02040503050406030204" pitchFamily="18" charset="0"/>
                                  </a:rPr>
                                </m:ctrlPr>
                              </m:fPr>
                              <m:num>
                                <m:r>
                                  <a:rPr lang="en-US" sz="2800" b="0" i="1" smtClean="0">
                                    <a:solidFill>
                                      <a:schemeClr val="tx2">
                                        <a:lumMod val="50000"/>
                                      </a:schemeClr>
                                    </a:solidFill>
                                    <a:latin typeface="Cambria Math"/>
                                  </a:rPr>
                                  <m:t>180</m:t>
                                </m:r>
                                <m:r>
                                  <a:rPr lang="en-US" sz="2800" b="0" i="1" smtClean="0">
                                    <a:solidFill>
                                      <a:schemeClr val="tx2">
                                        <a:lumMod val="50000"/>
                                      </a:schemeClr>
                                    </a:solidFill>
                                    <a:latin typeface="Cambria Math"/>
                                    <a:ea typeface="Cambria Math"/>
                                  </a:rPr>
                                  <m:t>°</m:t>
                                </m:r>
                              </m:num>
                              <m:den>
                                <m:r>
                                  <a:rPr lang="en-US" sz="2800" b="0" i="1" smtClean="0">
                                    <a:solidFill>
                                      <a:schemeClr val="tx2">
                                        <a:lumMod val="50000"/>
                                      </a:schemeClr>
                                    </a:solidFill>
                                    <a:latin typeface="Cambria Math"/>
                                  </a:rPr>
                                  <m:t>𝑁</m:t>
                                </m:r>
                              </m:den>
                            </m:f>
                            <m:r>
                              <a:rPr lang="en-US" sz="2800" b="0" i="1" smtClean="0">
                                <a:solidFill>
                                  <a:schemeClr val="tx2">
                                    <a:lumMod val="50000"/>
                                  </a:schemeClr>
                                </a:solidFill>
                                <a:latin typeface="Cambria Math"/>
                              </a:rPr>
                              <m:t>)</m:t>
                            </m:r>
                          </m:e>
                        </m:func>
                      </m:den>
                    </m:f>
                  </m:oMath>
                </a14:m>
                <a:endParaRPr lang="ru-RU" sz="2800" dirty="0">
                  <a:solidFill>
                    <a:schemeClr val="tx2">
                      <a:lumMod val="50000"/>
                    </a:schemeClr>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514946" y="5157192"/>
                <a:ext cx="2114105" cy="848566"/>
              </a:xfrm>
              <a:prstGeom prst="rect">
                <a:avLst/>
              </a:prstGeom>
              <a:blipFill rotWithShape="1">
                <a:blip r:embed="rId4"/>
                <a:stretch>
                  <a:fillRect l="-5413"/>
                </a:stretch>
              </a:blipFill>
              <a:ln w="28575">
                <a:solidFill>
                  <a:srgbClr val="92D050"/>
                </a:solidFill>
              </a:ln>
            </p:spPr>
            <p:txBody>
              <a:bodyPr/>
              <a:lstStyle/>
              <a:p>
                <a:r>
                  <a:rPr lang="ru-RU">
                    <a:noFill/>
                  </a:rPr>
                  <a:t> </a:t>
                </a:r>
              </a:p>
            </p:txBody>
          </p:sp>
        </mc:Fallback>
      </mc:AlternateContent>
    </p:spTree>
    <p:extLst>
      <p:ext uri="{BB962C8B-B14F-4D97-AF65-F5344CB8AC3E}">
        <p14:creationId xmlns:p14="http://schemas.microsoft.com/office/powerpoint/2010/main" val="261314043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67545" y="476672"/>
            <a:ext cx="8054906" cy="584775"/>
          </a:xfrm>
          <a:prstGeom prst="rect">
            <a:avLst/>
          </a:prstGeom>
        </p:spPr>
        <p:txBody>
          <a:bodyPr wrap="square">
            <a:spAutoFit/>
          </a:bodyPr>
          <a:lstStyle/>
          <a:p>
            <a:pPr algn="ctr"/>
            <a:r>
              <a:rPr lang="en-US" sz="3200" b="1" dirty="0" smtClean="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14. </a:t>
            </a:r>
            <a:r>
              <a:rPr lang="ru-RU" sz="3200" b="1" dirty="0" smtClean="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Окружность</a:t>
            </a:r>
            <a:endParaRPr lang="ru-RU" sz="2400" dirty="0"/>
          </a:p>
        </p:txBody>
      </p:sp>
      <p:pic>
        <p:nvPicPr>
          <p:cNvPr id="17410" name="Picture 2" descr="Высота сегмента круг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2372917"/>
            <a:ext cx="2118652" cy="233051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p:cNvSpPr txBox="1"/>
              <p:nvPr/>
            </p:nvSpPr>
            <p:spPr>
              <a:xfrm>
                <a:off x="683101" y="2981553"/>
                <a:ext cx="2299797" cy="461665"/>
              </a:xfrm>
              <a:prstGeom prst="rect">
                <a:avLst/>
              </a:prstGeom>
              <a:noFill/>
              <a:ln w="28575">
                <a:solidFill>
                  <a:srgbClr val="92D050"/>
                </a:solidFill>
              </a:ln>
            </p:spPr>
            <p:txBody>
              <a:bodyPr wrap="none" rtlCol="0">
                <a:spAutoFit/>
              </a:bodyPr>
              <a:lstStyle/>
              <a:p>
                <a:r>
                  <a:rPr lang="en-US" sz="2400" dirty="0" smtClean="0">
                    <a:solidFill>
                      <a:schemeClr val="tx2">
                        <a:lumMod val="75000"/>
                      </a:schemeClr>
                    </a:solidFill>
                  </a:rPr>
                  <a:t>L = 2R</a:t>
                </a:r>
                <a14:m>
                  <m:oMath xmlns:m="http://schemas.openxmlformats.org/officeDocument/2006/math">
                    <m:r>
                      <a:rPr lang="en-US" sz="2400" b="0" i="0" smtClean="0">
                        <a:solidFill>
                          <a:schemeClr val="tx2">
                            <a:lumMod val="75000"/>
                          </a:schemeClr>
                        </a:solidFill>
                        <a:latin typeface="Cambria Math"/>
                        <a:ea typeface="Cambria Math"/>
                      </a:rPr>
                      <m:t> </m:t>
                    </m:r>
                    <m:r>
                      <a:rPr lang="en-US" sz="2400" i="1" smtClean="0">
                        <a:solidFill>
                          <a:schemeClr val="tx2">
                            <a:lumMod val="75000"/>
                          </a:schemeClr>
                        </a:solidFill>
                        <a:latin typeface="Cambria Math"/>
                        <a:ea typeface="Cambria Math"/>
                      </a:rPr>
                      <m:t>∙</m:t>
                    </m:r>
                    <m:func>
                      <m:funcPr>
                        <m:ctrlPr>
                          <a:rPr lang="en-US" sz="2400" b="0" i="1" smtClean="0">
                            <a:solidFill>
                              <a:schemeClr val="tx2">
                                <a:lumMod val="75000"/>
                              </a:schemeClr>
                            </a:solidFill>
                            <a:latin typeface="Cambria Math" panose="02040503050406030204" pitchFamily="18" charset="0"/>
                            <a:ea typeface="Cambria Math"/>
                          </a:rPr>
                        </m:ctrlPr>
                      </m:funcPr>
                      <m:fName>
                        <m:r>
                          <m:rPr>
                            <m:sty m:val="p"/>
                          </m:rPr>
                          <a:rPr lang="en-US" sz="2400" b="0" i="0" smtClean="0">
                            <a:solidFill>
                              <a:schemeClr val="tx2">
                                <a:lumMod val="75000"/>
                              </a:schemeClr>
                            </a:solidFill>
                            <a:latin typeface="Cambria Math"/>
                            <a:ea typeface="Cambria Math"/>
                          </a:rPr>
                          <m:t>sin</m:t>
                        </m:r>
                      </m:fName>
                      <m:e>
                        <m:r>
                          <a:rPr lang="en-US" sz="2400" b="0" i="1" smtClean="0">
                            <a:solidFill>
                              <a:schemeClr val="tx2">
                                <a:lumMod val="75000"/>
                              </a:schemeClr>
                            </a:solidFill>
                            <a:latin typeface="Cambria Math"/>
                            <a:ea typeface="Cambria Math"/>
                          </a:rPr>
                          <m:t>(</m:t>
                        </m:r>
                        <m:r>
                          <a:rPr lang="en-US" sz="2400" b="0" i="1" smtClean="0">
                            <a:solidFill>
                              <a:schemeClr val="tx2">
                                <a:lumMod val="75000"/>
                              </a:schemeClr>
                            </a:solidFill>
                            <a:latin typeface="Cambria Math"/>
                            <a:ea typeface="Cambria Math"/>
                          </a:rPr>
                          <m:t>𝛼</m:t>
                        </m:r>
                        <m:r>
                          <a:rPr lang="en-US" sz="2400" b="0" i="1" smtClean="0">
                            <a:solidFill>
                              <a:schemeClr val="tx2">
                                <a:lumMod val="75000"/>
                              </a:schemeClr>
                            </a:solidFill>
                            <a:latin typeface="Cambria Math"/>
                            <a:ea typeface="Cambria Math"/>
                          </a:rPr>
                          <m:t>/</m:t>
                        </m:r>
                        <m:r>
                          <a:rPr lang="en-US" sz="2400" b="0" i="1" smtClean="0">
                            <a:solidFill>
                              <a:schemeClr val="tx2">
                                <a:lumMod val="75000"/>
                              </a:schemeClr>
                            </a:solidFill>
                            <a:latin typeface="Cambria Math"/>
                            <a:ea typeface="Cambria Math"/>
                          </a:rPr>
                          <m:t>2</m:t>
                        </m:r>
                        <m:r>
                          <a:rPr lang="en-US" sz="2400" b="0" i="1" smtClean="0">
                            <a:solidFill>
                              <a:schemeClr val="tx2">
                                <a:lumMod val="75000"/>
                              </a:schemeClr>
                            </a:solidFill>
                            <a:latin typeface="Cambria Math"/>
                            <a:ea typeface="Cambria Math"/>
                          </a:rPr>
                          <m:t>)</m:t>
                        </m:r>
                      </m:e>
                    </m:func>
                  </m:oMath>
                </a14:m>
                <a:endParaRPr lang="ru-RU" sz="2400" dirty="0">
                  <a:solidFill>
                    <a:schemeClr val="tx2">
                      <a:lumMod val="75000"/>
                    </a:schemeClr>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83101" y="2981553"/>
                <a:ext cx="2299797" cy="461665"/>
              </a:xfrm>
              <a:prstGeom prst="rect">
                <a:avLst/>
              </a:prstGeom>
              <a:blipFill rotWithShape="1">
                <a:blip r:embed="rId4"/>
                <a:stretch>
                  <a:fillRect l="-3403" t="-7407" r="-785" b="-23457"/>
                </a:stretch>
              </a:blipFill>
              <a:ln w="28575">
                <a:solidFill>
                  <a:srgbClr val="92D050"/>
                </a:solidFill>
              </a:ln>
            </p:spPr>
            <p:txBody>
              <a:bodyPr/>
              <a:lstStyle/>
              <a:p>
                <a:r>
                  <a:rPr lang="ru-RU">
                    <a:noFill/>
                  </a:rPr>
                  <a:t> </a:t>
                </a:r>
              </a:p>
            </p:txBody>
          </p:sp>
        </mc:Fallback>
      </mc:AlternateContent>
      <p:sp>
        <p:nvSpPr>
          <p:cNvPr id="5" name="TextBox 4"/>
          <p:cNvSpPr txBox="1"/>
          <p:nvPr/>
        </p:nvSpPr>
        <p:spPr>
          <a:xfrm>
            <a:off x="467544" y="1950980"/>
            <a:ext cx="2209516" cy="461665"/>
          </a:xfrm>
          <a:prstGeom prst="rect">
            <a:avLst/>
          </a:prstGeom>
          <a:noFill/>
        </p:spPr>
        <p:txBody>
          <a:bodyPr wrap="none" rtlCol="0">
            <a:spAutoFit/>
          </a:bodyPr>
          <a:lstStyle/>
          <a:p>
            <a:r>
              <a:rPr lang="ru-RU" sz="2400" dirty="0" smtClean="0">
                <a:solidFill>
                  <a:srgbClr val="C00000"/>
                </a:solidFill>
                <a:latin typeface="Times New Roman" panose="02020603050405020304" pitchFamily="18" charset="0"/>
                <a:cs typeface="Times New Roman" panose="02020603050405020304" pitchFamily="18" charset="0"/>
              </a:rPr>
              <a:t>1. Длина хорды</a:t>
            </a:r>
            <a:endParaRPr lang="ru-RU" sz="2400" dirty="0">
              <a:solidFill>
                <a:srgbClr val="C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809785" y="1950979"/>
            <a:ext cx="2712666" cy="461665"/>
          </a:xfrm>
          <a:prstGeom prst="rect">
            <a:avLst/>
          </a:prstGeom>
          <a:noFill/>
        </p:spPr>
        <p:txBody>
          <a:bodyPr wrap="none" rtlCol="0">
            <a:spAutoFit/>
          </a:bodyPr>
          <a:lstStyle/>
          <a:p>
            <a:r>
              <a:rPr lang="ru-RU" sz="2400" dirty="0" smtClean="0">
                <a:solidFill>
                  <a:srgbClr val="C00000"/>
                </a:solidFill>
                <a:latin typeface="Times New Roman" panose="02020603050405020304" pitchFamily="18" charset="0"/>
                <a:cs typeface="Times New Roman" panose="02020603050405020304" pitchFamily="18" charset="0"/>
              </a:rPr>
              <a:t>2. Высота сегмента</a:t>
            </a:r>
            <a:endParaRPr lang="ru-RU" sz="2400" dirty="0">
              <a:solidFill>
                <a:srgbClr val="C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Box 6"/>
              <p:cNvSpPr txBox="1"/>
              <p:nvPr/>
            </p:nvSpPr>
            <p:spPr>
              <a:xfrm>
                <a:off x="5610618" y="2931708"/>
                <a:ext cx="2929713" cy="1553374"/>
              </a:xfrm>
              <a:prstGeom prst="rect">
                <a:avLst/>
              </a:prstGeom>
              <a:noFill/>
              <a:ln w="28575">
                <a:solidFill>
                  <a:srgbClr val="92D050"/>
                </a:solidFill>
              </a:ln>
            </p:spPr>
            <p:txBody>
              <a:bodyPr wrap="none" rtlCol="0">
                <a:spAutoFit/>
              </a:bodyPr>
              <a:lstStyle/>
              <a:p>
                <a:pPr marL="285750" indent="-285750">
                  <a:buFont typeface="Arial" panose="020B0604020202020204" pitchFamily="34" charset="0"/>
                  <a:buChar char="•"/>
                </a:pPr>
                <a:r>
                  <a:rPr lang="en-US" sz="2400" dirty="0" smtClean="0">
                    <a:solidFill>
                      <a:schemeClr val="tx2">
                        <a:lumMod val="75000"/>
                      </a:schemeClr>
                    </a:solidFill>
                  </a:rPr>
                  <a:t>h = R(1 – cos</a:t>
                </a:r>
                <a14:m>
                  <m:oMath xmlns:m="http://schemas.openxmlformats.org/officeDocument/2006/math">
                    <m:f>
                      <m:fPr>
                        <m:ctrlPr>
                          <a:rPr lang="en-US" sz="2400" i="1" smtClean="0">
                            <a:solidFill>
                              <a:schemeClr val="tx2">
                                <a:lumMod val="75000"/>
                              </a:schemeClr>
                            </a:solidFill>
                            <a:latin typeface="Cambria Math" panose="02040503050406030204" pitchFamily="18" charset="0"/>
                          </a:rPr>
                        </m:ctrlPr>
                      </m:fPr>
                      <m:num>
                        <m:r>
                          <a:rPr lang="en-US" sz="2400" i="1" smtClean="0">
                            <a:solidFill>
                              <a:schemeClr val="tx2">
                                <a:lumMod val="75000"/>
                              </a:schemeClr>
                            </a:solidFill>
                            <a:latin typeface="Cambria Math"/>
                            <a:ea typeface="Cambria Math"/>
                          </a:rPr>
                          <m:t>𝛼</m:t>
                        </m:r>
                      </m:num>
                      <m:den>
                        <m:r>
                          <a:rPr lang="en-US" sz="2400" b="0" i="1" smtClean="0">
                            <a:solidFill>
                              <a:schemeClr val="tx2">
                                <a:lumMod val="75000"/>
                              </a:schemeClr>
                            </a:solidFill>
                            <a:latin typeface="Cambria Math"/>
                          </a:rPr>
                          <m:t>2</m:t>
                        </m:r>
                      </m:den>
                    </m:f>
                  </m:oMath>
                </a14:m>
                <a:r>
                  <a:rPr lang="en-US" sz="2400" dirty="0" smtClean="0">
                    <a:solidFill>
                      <a:schemeClr val="tx2">
                        <a:lumMod val="75000"/>
                      </a:schemeClr>
                    </a:solidFill>
                  </a:rPr>
                  <a:t>)</a:t>
                </a:r>
              </a:p>
              <a:p>
                <a:pPr marL="285750" indent="-285750">
                  <a:buFont typeface="Arial" panose="020B0604020202020204" pitchFamily="34" charset="0"/>
                  <a:buChar char="•"/>
                </a:pPr>
                <a:r>
                  <a:rPr lang="en-US" sz="2400" dirty="0">
                    <a:solidFill>
                      <a:schemeClr val="tx2">
                        <a:lumMod val="75000"/>
                      </a:schemeClr>
                    </a:solidFill>
                  </a:rPr>
                  <a:t>h</a:t>
                </a:r>
                <a:r>
                  <a:rPr lang="en-US" sz="2400" dirty="0" smtClean="0">
                    <a:solidFill>
                      <a:schemeClr val="tx2">
                        <a:lumMod val="75000"/>
                      </a:schemeClr>
                    </a:solidFill>
                  </a:rPr>
                  <a:t> = </a:t>
                </a:r>
                <a14:m>
                  <m:oMath xmlns:m="http://schemas.openxmlformats.org/officeDocument/2006/math">
                    <m:f>
                      <m:fPr>
                        <m:ctrlPr>
                          <a:rPr lang="en-US" sz="2400" i="1" smtClean="0">
                            <a:solidFill>
                              <a:schemeClr val="tx2">
                                <a:lumMod val="75000"/>
                              </a:schemeClr>
                            </a:solidFill>
                            <a:latin typeface="Cambria Math" panose="02040503050406030204" pitchFamily="18" charset="0"/>
                          </a:rPr>
                        </m:ctrlPr>
                      </m:fPr>
                      <m:num>
                        <m:r>
                          <a:rPr lang="en-US" sz="2400" b="0" i="1" smtClean="0">
                            <a:solidFill>
                              <a:schemeClr val="tx2">
                                <a:lumMod val="75000"/>
                              </a:schemeClr>
                            </a:solidFill>
                            <a:latin typeface="Cambria Math"/>
                          </a:rPr>
                          <m:t>1</m:t>
                        </m:r>
                      </m:num>
                      <m:den>
                        <m:r>
                          <a:rPr lang="en-US" sz="2400" b="0" i="1" smtClean="0">
                            <a:solidFill>
                              <a:schemeClr val="tx2">
                                <a:lumMod val="75000"/>
                              </a:schemeClr>
                            </a:solidFill>
                            <a:latin typeface="Cambria Math"/>
                          </a:rPr>
                          <m:t>2</m:t>
                        </m:r>
                      </m:den>
                    </m:f>
                    <m:r>
                      <a:rPr lang="en-US" sz="2400" b="0" i="1" smtClean="0">
                        <a:solidFill>
                          <a:schemeClr val="tx2">
                            <a:lumMod val="75000"/>
                          </a:schemeClr>
                        </a:solidFill>
                        <a:latin typeface="Cambria Math"/>
                      </a:rPr>
                      <m:t>𝐿</m:t>
                    </m:r>
                    <m:r>
                      <a:rPr lang="en-US" sz="2400" b="0" i="1" smtClean="0">
                        <a:solidFill>
                          <a:schemeClr val="tx2">
                            <a:lumMod val="75000"/>
                          </a:schemeClr>
                        </a:solidFill>
                        <a:latin typeface="Cambria Math"/>
                        <a:ea typeface="Cambria Math"/>
                      </a:rPr>
                      <m:t>∙</m:t>
                    </m:r>
                    <m:r>
                      <a:rPr lang="en-US" sz="2400" b="0" i="1" smtClean="0">
                        <a:solidFill>
                          <a:schemeClr val="tx2">
                            <a:lumMod val="75000"/>
                          </a:schemeClr>
                        </a:solidFill>
                        <a:latin typeface="Cambria Math"/>
                        <a:ea typeface="Cambria Math"/>
                      </a:rPr>
                      <m:t>𝑡𝑔</m:t>
                    </m:r>
                    <m:f>
                      <m:fPr>
                        <m:ctrlPr>
                          <a:rPr lang="en-US" sz="2400" b="0" i="1" smtClean="0">
                            <a:solidFill>
                              <a:schemeClr val="tx2">
                                <a:lumMod val="75000"/>
                              </a:schemeClr>
                            </a:solidFill>
                            <a:latin typeface="Cambria Math" panose="02040503050406030204" pitchFamily="18" charset="0"/>
                            <a:ea typeface="Cambria Math"/>
                          </a:rPr>
                        </m:ctrlPr>
                      </m:fPr>
                      <m:num>
                        <m:r>
                          <a:rPr lang="en-US" sz="2400" b="0" i="1" smtClean="0">
                            <a:solidFill>
                              <a:schemeClr val="tx2">
                                <a:lumMod val="75000"/>
                              </a:schemeClr>
                            </a:solidFill>
                            <a:latin typeface="Cambria Math"/>
                            <a:ea typeface="Cambria Math"/>
                          </a:rPr>
                          <m:t>𝛼</m:t>
                        </m:r>
                      </m:num>
                      <m:den>
                        <m:r>
                          <a:rPr lang="en-US" sz="2400" b="0" i="1" smtClean="0">
                            <a:solidFill>
                              <a:schemeClr val="tx2">
                                <a:lumMod val="75000"/>
                              </a:schemeClr>
                            </a:solidFill>
                            <a:latin typeface="Cambria Math"/>
                            <a:ea typeface="Cambria Math"/>
                          </a:rPr>
                          <m:t>4</m:t>
                        </m:r>
                      </m:den>
                    </m:f>
                  </m:oMath>
                </a14:m>
                <a:endParaRPr lang="en-US" sz="2400" b="0" dirty="0" smtClean="0">
                  <a:solidFill>
                    <a:schemeClr val="tx2">
                      <a:lumMod val="75000"/>
                    </a:schemeClr>
                  </a:solidFill>
                  <a:ea typeface="Cambria Math"/>
                </a:endParaRPr>
              </a:p>
              <a:p>
                <a:pPr marL="285750" indent="-285750">
                  <a:buFont typeface="Arial" panose="020B0604020202020204" pitchFamily="34" charset="0"/>
                  <a:buChar char="•"/>
                </a:pPr>
                <a:r>
                  <a:rPr lang="en-US" sz="2400" dirty="0">
                    <a:solidFill>
                      <a:schemeClr val="tx2">
                        <a:lumMod val="75000"/>
                      </a:schemeClr>
                    </a:solidFill>
                  </a:rPr>
                  <a:t>h</a:t>
                </a:r>
                <a:r>
                  <a:rPr lang="en-US" sz="2400" dirty="0" smtClean="0">
                    <a:solidFill>
                      <a:schemeClr val="tx2">
                        <a:lumMod val="75000"/>
                      </a:schemeClr>
                    </a:solidFill>
                  </a:rPr>
                  <a:t> = R - </a:t>
                </a:r>
                <a14:m>
                  <m:oMath xmlns:m="http://schemas.openxmlformats.org/officeDocument/2006/math">
                    <m:rad>
                      <m:radPr>
                        <m:degHide m:val="on"/>
                        <m:ctrlPr>
                          <a:rPr lang="en-US" sz="2400" i="1" smtClean="0">
                            <a:solidFill>
                              <a:schemeClr val="tx2">
                                <a:lumMod val="75000"/>
                              </a:schemeClr>
                            </a:solidFill>
                            <a:latin typeface="Cambria Math" panose="02040503050406030204" pitchFamily="18" charset="0"/>
                          </a:rPr>
                        </m:ctrlPr>
                      </m:radPr>
                      <m:deg/>
                      <m:e>
                        <m:sSup>
                          <m:sSupPr>
                            <m:ctrlPr>
                              <a:rPr lang="en-US" sz="2400" i="1" smtClean="0">
                                <a:solidFill>
                                  <a:schemeClr val="tx2">
                                    <a:lumMod val="75000"/>
                                  </a:schemeClr>
                                </a:solidFill>
                                <a:latin typeface="Cambria Math" panose="02040503050406030204" pitchFamily="18" charset="0"/>
                              </a:rPr>
                            </m:ctrlPr>
                          </m:sSupPr>
                          <m:e>
                            <m:r>
                              <a:rPr lang="en-US" sz="2400" b="0" i="1" smtClean="0">
                                <a:solidFill>
                                  <a:schemeClr val="tx2">
                                    <a:lumMod val="75000"/>
                                  </a:schemeClr>
                                </a:solidFill>
                                <a:latin typeface="Cambria Math"/>
                              </a:rPr>
                              <m:t>𝑅</m:t>
                            </m:r>
                          </m:e>
                          <m:sup>
                            <m:r>
                              <a:rPr lang="en-US" sz="2400" b="0" i="1" smtClean="0">
                                <a:solidFill>
                                  <a:schemeClr val="tx2">
                                    <a:lumMod val="75000"/>
                                  </a:schemeClr>
                                </a:solidFill>
                                <a:latin typeface="Cambria Math"/>
                              </a:rPr>
                              <m:t>2</m:t>
                            </m:r>
                          </m:sup>
                        </m:sSup>
                        <m:r>
                          <a:rPr lang="en-US" sz="2400" b="0" i="1" smtClean="0">
                            <a:solidFill>
                              <a:schemeClr val="tx2">
                                <a:lumMod val="75000"/>
                              </a:schemeClr>
                            </a:solidFill>
                            <a:latin typeface="Cambria Math"/>
                          </a:rPr>
                          <m:t>−</m:t>
                        </m:r>
                        <m:sSup>
                          <m:sSupPr>
                            <m:ctrlPr>
                              <a:rPr lang="en-US" sz="2400" b="0" i="1" smtClean="0">
                                <a:solidFill>
                                  <a:schemeClr val="tx2">
                                    <a:lumMod val="75000"/>
                                  </a:schemeClr>
                                </a:solidFill>
                                <a:latin typeface="Cambria Math" panose="02040503050406030204" pitchFamily="18" charset="0"/>
                              </a:rPr>
                            </m:ctrlPr>
                          </m:sSupPr>
                          <m:e>
                            <m:r>
                              <a:rPr lang="en-US" sz="2400" b="0" i="1" smtClean="0">
                                <a:solidFill>
                                  <a:schemeClr val="tx2">
                                    <a:lumMod val="75000"/>
                                  </a:schemeClr>
                                </a:solidFill>
                                <a:latin typeface="Cambria Math"/>
                              </a:rPr>
                              <m:t>𝐿</m:t>
                            </m:r>
                          </m:e>
                          <m:sup>
                            <m:r>
                              <a:rPr lang="en-US" sz="2400" b="0" i="1" smtClean="0">
                                <a:solidFill>
                                  <a:schemeClr val="tx2">
                                    <a:lumMod val="75000"/>
                                  </a:schemeClr>
                                </a:solidFill>
                                <a:latin typeface="Cambria Math"/>
                              </a:rPr>
                              <m:t>2</m:t>
                            </m:r>
                          </m:sup>
                        </m:sSup>
                        <m:r>
                          <a:rPr lang="en-US" sz="2400" b="0" i="1" smtClean="0">
                            <a:solidFill>
                              <a:schemeClr val="tx2">
                                <a:lumMod val="75000"/>
                              </a:schemeClr>
                            </a:solidFill>
                            <a:latin typeface="Cambria Math"/>
                          </a:rPr>
                          <m:t>/</m:t>
                        </m:r>
                        <m:r>
                          <a:rPr lang="en-US" sz="2400" b="0" i="1" smtClean="0">
                            <a:solidFill>
                              <a:schemeClr val="tx2">
                                <a:lumMod val="75000"/>
                              </a:schemeClr>
                            </a:solidFill>
                            <a:latin typeface="Cambria Math"/>
                          </a:rPr>
                          <m:t>4</m:t>
                        </m:r>
                      </m:e>
                    </m:rad>
                  </m:oMath>
                </a14:m>
                <a:r>
                  <a:rPr lang="en-US" dirty="0" smtClean="0"/>
                  <a:t> </a:t>
                </a:r>
              </a:p>
            </p:txBody>
          </p:sp>
        </mc:Choice>
        <mc:Fallback xmlns="">
          <p:sp>
            <p:nvSpPr>
              <p:cNvPr id="7" name="TextBox 6"/>
              <p:cNvSpPr txBox="1">
                <a:spLocks noRot="1" noChangeAspect="1" noMove="1" noResize="1" noEditPoints="1" noAdjustHandles="1" noChangeArrowheads="1" noChangeShapeType="1" noTextEdit="1"/>
              </p:cNvSpPr>
              <p:nvPr/>
            </p:nvSpPr>
            <p:spPr>
              <a:xfrm>
                <a:off x="5610618" y="2931708"/>
                <a:ext cx="2929713" cy="1553374"/>
              </a:xfrm>
              <a:prstGeom prst="rect">
                <a:avLst/>
              </a:prstGeom>
              <a:blipFill rotWithShape="1">
                <a:blip r:embed="rId5"/>
                <a:stretch>
                  <a:fillRect l="-2263" b="-6154"/>
                </a:stretch>
              </a:blipFill>
              <a:ln w="28575">
                <a:solidFill>
                  <a:srgbClr val="92D050"/>
                </a:solidFill>
              </a:ln>
            </p:spPr>
            <p:txBody>
              <a:bodyPr/>
              <a:lstStyle/>
              <a:p>
                <a:r>
                  <a:rPr lang="ru-RU">
                    <a:noFill/>
                  </a:rPr>
                  <a:t> </a:t>
                </a:r>
              </a:p>
            </p:txBody>
          </p:sp>
        </mc:Fallback>
      </mc:AlternateContent>
    </p:spTree>
    <p:extLst>
      <p:ext uri="{BB962C8B-B14F-4D97-AF65-F5344CB8AC3E}">
        <p14:creationId xmlns:p14="http://schemas.microsoft.com/office/powerpoint/2010/main" val="94640021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95536" y="476672"/>
            <a:ext cx="8280920" cy="584775"/>
          </a:xfrm>
          <a:prstGeom prst="rect">
            <a:avLst/>
          </a:prstGeom>
        </p:spPr>
        <p:txBody>
          <a:bodyPr wrap="square">
            <a:spAutoFit/>
          </a:bodyPr>
          <a:lstStyle/>
          <a:p>
            <a:pPr algn="ctr"/>
            <a:r>
              <a:rPr lang="en-US" sz="3200" b="1" dirty="0" smtClean="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15. </a:t>
            </a:r>
            <a:r>
              <a:rPr lang="ru-RU" sz="3200" b="1" dirty="0" smtClean="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Методы решения геометрических задач</a:t>
            </a:r>
            <a:endParaRPr lang="ru-RU" dirty="0"/>
          </a:p>
        </p:txBody>
      </p:sp>
      <p:pic>
        <p:nvPicPr>
          <p:cNvPr id="5" name="Picture 2" descr="D:\Документы Евгений\Сканированные документы\Математика\img1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663" y="1679356"/>
            <a:ext cx="7880671" cy="3960440"/>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21904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95536" y="404664"/>
            <a:ext cx="8280920" cy="584775"/>
          </a:xfrm>
          <a:prstGeom prst="rect">
            <a:avLst/>
          </a:prstGeom>
        </p:spPr>
        <p:txBody>
          <a:bodyPr wrap="square">
            <a:spAutoFit/>
          </a:bodyPr>
          <a:lstStyle/>
          <a:p>
            <a:pPr lvl="0" algn="ctr"/>
            <a:r>
              <a:rPr lang="ru-RU" sz="3200" b="1" dirty="0">
                <a:ln w="12700">
                  <a:solidFill>
                    <a:srgbClr val="1F497D">
                      <a:satMod val="155000"/>
                    </a:srgbClr>
                  </a:solidFill>
                  <a:prstDash val="solid"/>
                </a:ln>
                <a:solidFill>
                  <a:srgbClr val="1F497D">
                    <a:lumMod val="75000"/>
                  </a:srgb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Методы решения геометрических задач</a:t>
            </a:r>
            <a:endParaRPr lang="ru-RU" dirty="0">
              <a:solidFill>
                <a:prstClr val="black"/>
              </a:solidFill>
            </a:endParaRPr>
          </a:p>
        </p:txBody>
      </p:sp>
      <p:pic>
        <p:nvPicPr>
          <p:cNvPr id="1027" name="Picture 3" descr="D:\Документы Евгений\Сканированные документы\Математика\img1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109" y="1412776"/>
            <a:ext cx="7869779" cy="4467815"/>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81051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1338</TotalTime>
  <Words>3841</Words>
  <Application>Microsoft Office PowerPoint</Application>
  <PresentationFormat>Экран (4:3)</PresentationFormat>
  <Paragraphs>731</Paragraphs>
  <Slides>106</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106</vt:i4>
      </vt:variant>
    </vt:vector>
  </HeadingPairs>
  <TitlesOfParts>
    <vt:vector size="114" baseType="lpstr">
      <vt:lpstr>Arial</vt:lpstr>
      <vt:lpstr>Calibri</vt:lpstr>
      <vt:lpstr>Cambria Math</vt:lpstr>
      <vt:lpstr>Comic Sans MS</vt:lpstr>
      <vt:lpstr>Times New Roman</vt:lpstr>
      <vt:lpstr>Verdana</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Евгений</dc:creator>
  <cp:lastModifiedBy>Владислав Даньшин</cp:lastModifiedBy>
  <cp:revision>141</cp:revision>
  <dcterms:created xsi:type="dcterms:W3CDTF">2013-09-29T06:20:22Z</dcterms:created>
  <dcterms:modified xsi:type="dcterms:W3CDTF">2016-01-08T16:40:12Z</dcterms:modified>
</cp:coreProperties>
</file>