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304" r:id="rId6"/>
    <p:sldId id="279" r:id="rId7"/>
    <p:sldId id="282" r:id="rId8"/>
    <p:sldId id="260" r:id="rId9"/>
    <p:sldId id="283" r:id="rId10"/>
    <p:sldId id="262" r:id="rId11"/>
    <p:sldId id="277" r:id="rId12"/>
    <p:sldId id="264" r:id="rId13"/>
    <p:sldId id="265" r:id="rId14"/>
    <p:sldId id="266" r:id="rId15"/>
    <p:sldId id="267" r:id="rId16"/>
    <p:sldId id="268" r:id="rId17"/>
    <p:sldId id="270" r:id="rId18"/>
    <p:sldId id="271" r:id="rId19"/>
    <p:sldId id="300" r:id="rId20"/>
    <p:sldId id="301" r:id="rId21"/>
    <p:sldId id="272" r:id="rId22"/>
    <p:sldId id="273" r:id="rId23"/>
    <p:sldId id="302" r:id="rId24"/>
    <p:sldId id="295" r:id="rId25"/>
    <p:sldId id="303" r:id="rId26"/>
    <p:sldId id="297" r:id="rId27"/>
    <p:sldId id="305" r:id="rId28"/>
    <p:sldId id="306" r:id="rId29"/>
    <p:sldId id="307" r:id="rId30"/>
    <p:sldId id="308" r:id="rId31"/>
    <p:sldId id="312" r:id="rId32"/>
    <p:sldId id="309" r:id="rId33"/>
    <p:sldId id="310" r:id="rId34"/>
    <p:sldId id="311" r:id="rId35"/>
    <p:sldId id="314" r:id="rId36"/>
    <p:sldId id="313" r:id="rId37"/>
    <p:sldId id="315" r:id="rId38"/>
    <p:sldId id="316" r:id="rId39"/>
    <p:sldId id="285" r:id="rId40"/>
    <p:sldId id="284" r:id="rId41"/>
    <p:sldId id="286" r:id="rId42"/>
    <p:sldId id="288" r:id="rId43"/>
    <p:sldId id="287" r:id="rId44"/>
    <p:sldId id="289" r:id="rId45"/>
    <p:sldId id="290" r:id="rId46"/>
    <p:sldId id="291" r:id="rId47"/>
    <p:sldId id="292" r:id="rId48"/>
    <p:sldId id="317" r:id="rId49"/>
    <p:sldId id="318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2E7"/>
    <a:srgbClr val="487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441" autoAdjust="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14AEF-1659-4CC1-A916-0E9E17B7A9C4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C71B1-45DE-4AF6-8BF1-436640B21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681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71B1-45DE-4AF6-8BF1-436640B2169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85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71B1-45DE-4AF6-8BF1-436640B2169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099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71B1-45DE-4AF6-8BF1-436640B2169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352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71B1-45DE-4AF6-8BF1-436640B2169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147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71B1-45DE-4AF6-8BF1-436640B2169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024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71B1-45DE-4AF6-8BF1-436640B2169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925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71B1-45DE-4AF6-8BF1-436640B2169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528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71B1-45DE-4AF6-8BF1-436640B21692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890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1060-BAF4-4862-B813-3EE44B0E077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AC1A-6968-486B-A282-8D43D3A0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724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1060-BAF4-4862-B813-3EE44B0E077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AC1A-6968-486B-A282-8D43D3A0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799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1060-BAF4-4862-B813-3EE44B0E077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AC1A-6968-486B-A282-8D43D3A0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161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1060-BAF4-4862-B813-3EE44B0E077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AC1A-6968-486B-A282-8D43D3A0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66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1060-BAF4-4862-B813-3EE44B0E077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AC1A-6968-486B-A282-8D43D3A0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83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1060-BAF4-4862-B813-3EE44B0E077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AC1A-6968-486B-A282-8D43D3A0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253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1060-BAF4-4862-B813-3EE44B0E077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AC1A-6968-486B-A282-8D43D3A0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504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1060-BAF4-4862-B813-3EE44B0E077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AC1A-6968-486B-A282-8D43D3A0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605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1060-BAF4-4862-B813-3EE44B0E077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AC1A-6968-486B-A282-8D43D3A0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536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1060-BAF4-4862-B813-3EE44B0E077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AC1A-6968-486B-A282-8D43D3A0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544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41060-BAF4-4862-B813-3EE44B0E077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AC1A-6968-486B-A282-8D43D3A0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707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41060-BAF4-4862-B813-3EE44B0E077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5AC1A-6968-486B-A282-8D43D3A07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87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&#1043;&#1086;&#1088;&#1076;%20312%20&#1053;&#1072;%20&#1073;&#1077;&#1079;&#1080;&#1084;&#1103;&#1085;&#1085;&#1086;&#1081;%20&#1074;&#1099;&#1089;&#1086;&#1090;&#1077;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k.kp.ru/daily/28316/4457674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ibmama.ru/20-pamyatnikov-pobed.htm#%D0%BE%D0%BA%D1%82%D1%8F%D0%B1%D1%80%D1%8C%D1%81%D0%BA%D0%B8%D0%B9" TargetMode="Externa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8.png"/><Relationship Id="rId7" Type="http://schemas.openxmlformats.org/officeDocument/2006/relationships/image" Target="../media/image38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hyperlink" Target="https://pamyat-naroda.ru/heroes/podvig-chelovek_nagrazhdenie17538656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31.png"/><Relationship Id="rId2" Type="http://schemas.openxmlformats.org/officeDocument/2006/relationships/hyperlink" Target="https://warheroes.ru/hero/hero.asp?Hero_id=688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18.png"/><Relationship Id="rId2" Type="http://schemas.openxmlformats.org/officeDocument/2006/relationships/hyperlink" Target="http://&#1075;&#1077;&#1088;&#1086;&#1080;&#1087;&#1092;&#1086;.&#1088;&#1092;/?id=361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rtg.warheroes.ru/hero/hero.asp?Hero_id=1266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8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hyperlink" Target="http://www.sibmemorial.ru/ru/node/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arheroes.ru/hero/hero.asp?Hero_id=60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://kraeved.ngonb.ru/node/525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new-old.ngonb.ru/calendar/detail.php?ELEMENT_ID=6485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84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kraeved.ngonb.ru/taxonomy/term/4?page=475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ibmama.ru/20-pamyatnikov-pobed.htm#%D0%BB%D0%B5%D0%BD%D0%B8%D0%BD%D1%81%D0%BA%D0%B8%D0%B9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://www.sibmemorial.ru/ru/node/5" TargetMode="External"/><Relationship Id="rId7" Type="http://schemas.openxmlformats.org/officeDocument/2006/relationships/hyperlink" Target="https://www.prlib.ru/item/185916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&#1089;&#1080;&#1073;&#1080;&#1088;&#1089;&#1082;&#1080;&#1077;&#1076;&#1080;&#1074;&#1080;&#1079;&#1080;&#1080;.&#1088;&#1092;/elementor-604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" y="465072"/>
            <a:ext cx="6081279" cy="3422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794" y="421298"/>
            <a:ext cx="5196760" cy="3465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144104" y="4906505"/>
            <a:ext cx="71947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1800" cap="all" dirty="0" smtClean="0">
                <a:solidFill>
                  <a:srgbClr val="2D791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Улиц </a:t>
            </a:r>
            <a:r>
              <a:rPr lang="ru-RU" sz="3200" b="1" kern="1800" cap="all" dirty="0" smtClean="0">
                <a:solidFill>
                  <a:srgbClr val="2D791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НОВОСИБИРСКА</a:t>
            </a:r>
            <a:r>
              <a:rPr lang="ru-RU" sz="2800" b="1" kern="1800" cap="all" dirty="0" smtClean="0">
                <a:solidFill>
                  <a:srgbClr val="2D791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НОСЯЩИХ ИМЕНА ГЕРОЕВ </a:t>
            </a:r>
          </a:p>
          <a:p>
            <a:pPr algn="ctr"/>
            <a:r>
              <a:rPr lang="ru-RU" sz="2800" b="1" kern="1800" cap="all" dirty="0" smtClean="0">
                <a:solidFill>
                  <a:srgbClr val="2D791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ВЕЛИКОЙ ОТЕЧЕСТВЕННОЙ ВОЙНЫ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477933" y="389602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«…И в городе своём и в ста других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Их именами улицы назвали…»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Константин Симонов</a:t>
            </a:r>
            <a:endParaRPr lang="ru-RU" b="0" i="0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35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95732" y="518681"/>
            <a:ext cx="3191936" cy="22944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3536" y="186272"/>
            <a:ext cx="5494866" cy="39200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06245" y="4761838"/>
            <a:ext cx="10718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Verdana" panose="020B0604030504040204" pitchFamily="34" charset="0"/>
              </a:rPr>
              <a:t>Обелиск установлен в 1975 году в память о боевых подвигах воинов знаменитых сибирских дивизий, отважно воевавших в годы войны. Наши земляки в боях прославили свою малую родину: все шесть сибирских дивизий награждены высокими боевыми орденами и носят звание гвардейских.</a:t>
            </a:r>
          </a:p>
          <a:p>
            <a:pPr algn="just"/>
            <a:r>
              <a:rPr lang="ru-RU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Verdana" panose="020B0604030504040204" pitchFamily="34" charset="0"/>
              </a:rPr>
              <a:t>На постаменте – три чёрных штыка. На плитах в верхней части памятника – орден Славы, изображение Кремля, гвардейский знак. </a:t>
            </a:r>
            <a:endParaRPr lang="ru-RU" b="0" i="0" dirty="0">
              <a:solidFill>
                <a:schemeClr val="accent5">
                  <a:lumMod val="50000"/>
                </a:schemeClr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31" y="352662"/>
            <a:ext cx="6337300" cy="4152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272" y="352662"/>
            <a:ext cx="3312233" cy="2353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943271" y="2872411"/>
            <a:ext cx="331223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i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Сквер Кировский </a:t>
            </a:r>
            <a:r>
              <a:rPr lang="ru-RU" altLang="ru-RU" sz="1600" i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район, ст. метро «Площадь Маркса», </a:t>
            </a:r>
            <a:endParaRPr lang="ru-RU" altLang="ru-RU" sz="1600" i="1" dirty="0" smtClean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i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ул</a:t>
            </a:r>
            <a:r>
              <a:rPr lang="ru-RU" altLang="ru-RU" sz="1600" i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ru-RU" altLang="ru-RU" sz="1600" i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Покрышкина</a:t>
            </a:r>
            <a:r>
              <a:rPr lang="ru-RU" altLang="ru-RU" sz="1600" i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.</a:t>
            </a:r>
            <a:endParaRPr lang="ru-RU" altLang="ru-RU" sz="1400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21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7708" y="618014"/>
            <a:ext cx="12191997" cy="47824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hlinkClick r:id="rId2" action="ppaction://hlinkfile"/>
          </p:cNvPr>
          <p:cNvSpPr/>
          <p:nvPr/>
        </p:nvSpPr>
        <p:spPr>
          <a:xfrm>
            <a:off x="0" y="4663"/>
            <a:ext cx="12192000" cy="5232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мемориал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Гнездиловская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высота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703" y="795821"/>
            <a:ext cx="6599456" cy="3712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85" y="1792784"/>
            <a:ext cx="5930515" cy="3335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58618" y="5396637"/>
            <a:ext cx="116193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75"/>
              </a:spcBef>
              <a:spcAft>
                <a:spcPts val="375"/>
              </a:spcAft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Ранее безымянная высота 233,3 теперь называется Комсомольской. На её вершине в братской могиле захоронены 4,5 тысячи воинов-сибиряков. В песне Михаила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Матусовского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«На безымянной высоте» поется: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«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Их оставалось только двое из восемнадцати ребят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».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Из этих восемнадцати ребят семнадцать – новосибирцы... </a:t>
            </a:r>
            <a:endParaRPr lang="ru-RU" sz="1600" dirty="0">
              <a:solidFill>
                <a:schemeClr val="accent6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82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634989" y="807460"/>
            <a:ext cx="5757328" cy="39538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7650" y="1"/>
            <a:ext cx="3915750" cy="6857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24467" y="72452"/>
            <a:ext cx="2531533" cy="335930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486401" y="723124"/>
            <a:ext cx="5842000" cy="39656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5000020"/>
            <a:ext cx="12192000" cy="15466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900333" y="72452"/>
            <a:ext cx="5939073" cy="519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algn="just">
              <a:lnSpc>
                <a:spcPct val="107000"/>
              </a:lnSpc>
              <a:spcBef>
                <a:spcPts val="790"/>
              </a:spcBef>
              <a:spcAft>
                <a:spcPts val="790"/>
              </a:spcAft>
            </a:pPr>
            <a:r>
              <a:rPr lang="ru-RU" sz="2800" b="1" dirty="0" smtClean="0">
                <a:solidFill>
                  <a:srgbClr val="48741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 Бориса </a:t>
            </a:r>
            <a:r>
              <a:rPr lang="ru-RU" sz="2800" b="1" dirty="0" err="1" smtClean="0">
                <a:solidFill>
                  <a:srgbClr val="48741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Богаткова</a:t>
            </a:r>
            <a:endParaRPr lang="ru-RU" b="1" dirty="0">
              <a:solidFill>
                <a:srgbClr val="48741C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7116" y="5023388"/>
            <a:ext cx="107283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А эту улицу знают все новосибирцы, ведь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Богаткова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– одна из самых оживленных и протяженных (почти 6 км.) магистралей правого берега, она соединяет Октябрьский и Дзержинский районы. Имя же оставшегося навечно молодым поэта, новосибирца Бориса Андреевича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Богаткова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известно далеко за пределами его родного города. </a:t>
            </a:r>
            <a:endParaRPr lang="ru-RU" sz="1600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https://i7.photo.2gis.com/images/geo/1/140737531638179_e4d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232" y="851577"/>
            <a:ext cx="5586337" cy="3708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oris Bogatk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48" y="159708"/>
            <a:ext cx="2585647" cy="3425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537722" y="3631648"/>
            <a:ext cx="367435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Богатков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Борис Андреевич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поэт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участник 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ВОВ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</a:t>
            </a:r>
            <a:r>
              <a:rPr lang="ru-RU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1922-1943) </a:t>
            </a:r>
            <a:endParaRPr lang="ru-RU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1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 flipV="1">
            <a:off x="48640" y="6029305"/>
            <a:ext cx="11699459" cy="1813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77818" y="6526741"/>
            <a:ext cx="11699459" cy="1813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9413" y="6139939"/>
            <a:ext cx="11717864" cy="2873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041924" y="1524004"/>
            <a:ext cx="5675940" cy="42587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15321" y="0"/>
            <a:ext cx="4466279" cy="6857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76" y="1624485"/>
            <a:ext cx="5743575" cy="43072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962397" y="953962"/>
            <a:ext cx="5184423" cy="5329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За врагами я, парень русский,</a:t>
            </a:r>
            <a:endParaRPr lang="ru-RU" dirty="0" smtClean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Наблюдаю, гневно дыша.</a:t>
            </a:r>
            <a:b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Палец твердо лежит на спуске</a:t>
            </a:r>
            <a:b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Безотказного </a:t>
            </a:r>
            <a:r>
              <a:rPr lang="ru-RU" sz="2000" i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ППШа</a:t>
            </a: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</a:p>
          <a:p>
            <a:pPr>
              <a:spcAft>
                <a:spcPts val="0"/>
              </a:spcAft>
            </a:pPr>
            <a:endParaRPr lang="ru-RU" sz="1100" dirty="0" smtClean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Впереди - города пустые,</a:t>
            </a:r>
            <a:b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Нераспаханные поля.</a:t>
            </a:r>
            <a:b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Тяжко знать, что моя Россия</a:t>
            </a:r>
            <a:b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От того леска не моя...</a:t>
            </a:r>
          </a:p>
          <a:p>
            <a:pPr>
              <a:spcAft>
                <a:spcPts val="0"/>
              </a:spcAft>
            </a:pPr>
            <a:endParaRPr lang="ru-RU" sz="1200" dirty="0" smtClean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Посмотрю на друзей гвардейцев:</a:t>
            </a:r>
            <a:b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Брови сдвинули, помрачнев,-</a:t>
            </a:r>
            <a:b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Как и мне, им сжимает сердце</a:t>
            </a:r>
            <a:b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Справедливый, священный гнев.</a:t>
            </a:r>
            <a:endParaRPr lang="ru-RU" dirty="0" smtClean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b="1" i="1" dirty="0" smtClean="0">
                <a:solidFill>
                  <a:srgbClr val="4B4B4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                                    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b="1" i="1" dirty="0">
                <a:solidFill>
                  <a:srgbClr val="4B4B4B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b="1" i="1" dirty="0" smtClean="0">
                <a:solidFill>
                  <a:srgbClr val="4B4B4B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                                 </a:t>
            </a:r>
            <a:r>
              <a:rPr lang="ru-RU" b="1" i="1" dirty="0" smtClean="0">
                <a:solidFill>
                  <a:srgbClr val="4B4B4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Б. </a:t>
            </a:r>
            <a:r>
              <a:rPr lang="ru-RU" b="1" i="1" dirty="0" err="1" smtClean="0">
                <a:solidFill>
                  <a:srgbClr val="4B4B4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Богатков</a:t>
            </a:r>
            <a:r>
              <a:rPr lang="ru-RU" b="1" i="1" dirty="0" smtClean="0">
                <a:solidFill>
                  <a:srgbClr val="4B4B4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b="1" i="1" dirty="0" smtClean="0">
                <a:solidFill>
                  <a:srgbClr val="4B4B4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   «Перед наступлением», 1942</a:t>
            </a:r>
            <a:endParaRPr lang="ru-RU" sz="1600" b="1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11771" y="234747"/>
            <a:ext cx="62415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 «Бориса </a:t>
            </a:r>
            <a:r>
              <a:rPr lang="ru-RU" sz="2000" dirty="0" err="1" smtClean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Богаткова</a:t>
            </a:r>
            <a:r>
              <a:rPr lang="ru-RU" sz="2000" dirty="0" smtClean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» </a:t>
            </a:r>
            <a:r>
              <a:rPr lang="ru-RU" sz="2000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носит это имя с 1957 года, а в 1975 году на ней был </a:t>
            </a:r>
            <a:r>
              <a:rPr lang="ru-RU" sz="2000" u="sng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  <a:hlinkClick r:id="rId5"/>
              </a:rPr>
              <a:t>установлен памятник</a:t>
            </a:r>
            <a:r>
              <a:rPr lang="ru-RU" sz="2000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 поэту и герою.</a:t>
            </a:r>
            <a:r>
              <a:rPr lang="ru-RU" sz="2400" dirty="0">
                <a:solidFill>
                  <a:srgbClr val="4B4B4B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endParaRPr 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38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41867" y="4298197"/>
            <a:ext cx="11506200" cy="15571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41867" y="2514543"/>
            <a:ext cx="11269134" cy="17871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5532" y="228599"/>
            <a:ext cx="4528757" cy="633306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95914" y="573389"/>
            <a:ext cx="61744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 smtClean="0">
                <a:solidFill>
                  <a:srgbClr val="4B4B4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Несмотря на юный возраст, к началу войны         19-летний Борис был уже достаточно известным поэтом. Он воевал под Москвой и был демобилизован по ранению. Однако добился возвращения в армию, в знаменитую 22 гвардейскую Сибирскую стрелковую дивизию.</a:t>
            </a:r>
            <a:endParaRPr lang="ru-RU" dirty="0" smtClean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69466" y="2607367"/>
            <a:ext cx="6100909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sz="2000" i="1" dirty="0" smtClean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" Подняв бойцов в последнюю для себя атаку, Борис </a:t>
            </a:r>
            <a:r>
              <a:rPr lang="ru-RU" sz="2000" i="1" dirty="0" err="1" smtClean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Богатков</a:t>
            </a:r>
            <a:r>
              <a:rPr lang="ru-RU" sz="2000" i="1" dirty="0" smtClean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запел, по воспоминаниям современников, собственную песню о Новосибирске, и вместе с ним пели все шедшие в наступление бойцы.</a:t>
            </a:r>
            <a:endParaRPr lang="ru-RU" sz="2000" dirty="0">
              <a:solidFill>
                <a:srgbClr val="002060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5122" name="Picture 2" descr="https://memory-map.1sept.ru/memorials/00/03/62/8/866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15" y="357766"/>
            <a:ext cx="4542670" cy="6056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Изображение наград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750" y="5170319"/>
            <a:ext cx="1428750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69466" y="4375990"/>
            <a:ext cx="6008842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Посмертно </a:t>
            </a: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награждён </a:t>
            </a:r>
            <a:endParaRPr lang="ru-RU" sz="2000" i="1" dirty="0" smtClean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algn="just"/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орденом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Отечественной войны 1-й степени</a:t>
            </a: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а его имя навечно внесено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 списки 22-й Гвардейской Сибирской дивизии.</a:t>
            </a:r>
            <a:endParaRPr lang="ru-RU" b="1" i="1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5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2101210"/>
            <a:ext cx="12192000" cy="36889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732855" y="1722934"/>
            <a:ext cx="2871115" cy="36175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093963" y="1307927"/>
            <a:ext cx="1070923" cy="38521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5618291"/>
            <a:ext cx="12192000" cy="12397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9732820" y="1857647"/>
            <a:ext cx="1070923" cy="36722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99508" y="1184852"/>
            <a:ext cx="5302458" cy="38521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5602665"/>
            <a:ext cx="12192000" cy="13623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14 улиц Новосибирска, носящих имена героев Великой Отечественной войны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15" y="1247555"/>
            <a:ext cx="5338125" cy="3850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22849" y="300733"/>
            <a:ext cx="3080908" cy="519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2875" algn="just">
              <a:lnSpc>
                <a:spcPct val="107000"/>
              </a:lnSpc>
              <a:spcBef>
                <a:spcPts val="790"/>
              </a:spcBef>
              <a:spcAft>
                <a:spcPts val="790"/>
              </a:spcAft>
            </a:pPr>
            <a:r>
              <a:rPr lang="ru-RU" sz="2800" b="1" dirty="0" smtClean="0">
                <a:solidFill>
                  <a:srgbClr val="48741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 Ватутина</a:t>
            </a:r>
            <a:endParaRPr lang="ru-RU" sz="1600" b="1" dirty="0">
              <a:solidFill>
                <a:srgbClr val="48741C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048" y="5163346"/>
            <a:ext cx="533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Ленинский, Кировский районы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3048" y="5639682"/>
            <a:ext cx="10938780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354013" algn="just"/>
            <a:r>
              <a:rPr lang="ru-RU" sz="2000" dirty="0" smtClean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Одна из важнейших и старейших магистралей левого берега, улица Ватутина тянется более пяти километров.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Нынешнее название улица получила в 1962 году (раньше она носила имя в честь газеты «Правда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»).</a:t>
            </a:r>
            <a:endParaRPr lang="ru-RU" sz="20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584" y="1780397"/>
            <a:ext cx="2937753" cy="3672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130373" y="331399"/>
            <a:ext cx="4764121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354013" algn="just"/>
            <a:r>
              <a:rPr lang="ru-RU" sz="20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На ней расположена, кстати, знаменитая водонапорная башня, одно из первых зданий в этом районе, памятник архитектуры.</a:t>
            </a:r>
            <a:endParaRPr lang="ru-RU" sz="20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107001" y="5585273"/>
            <a:ext cx="11965025" cy="676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03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7564" y="924491"/>
            <a:ext cx="3969182" cy="39210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219045" y="634942"/>
            <a:ext cx="63500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2000" dirty="0" smtClean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В отличие от предыдущих улиц, носящих имена героев-сибиряков, эта названа в честь знаменитого военачальника Великой Отечественной, генерала армии,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Героя Советского Союза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Николая Федоровича Ватутина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2718" y="5113858"/>
            <a:ext cx="41416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Ватутин Николай Федорович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(1901-1944)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r="25806"/>
          <a:stretch/>
        </p:blipFill>
        <p:spPr>
          <a:xfrm>
            <a:off x="549311" y="1037122"/>
            <a:ext cx="4141673" cy="3932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102311" y="2375633"/>
            <a:ext cx="64667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Его жизнь не была связана с нашим краем, но память о нем увековечена во многих городах России и Украины. </a:t>
            </a:r>
            <a:endParaRPr lang="ru-RU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89860" y="3660352"/>
            <a:ext cx="6291691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Погиб Ватутин при окончательном освобождении Украины, от пули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бандеровца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13" name="Picture 6" descr="Изображение наград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563" y="4796875"/>
            <a:ext cx="727385" cy="131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Изображение наград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72" y="4796873"/>
            <a:ext cx="698091" cy="139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зображение наград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572" y="4796872"/>
            <a:ext cx="698091" cy="139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Изображение наград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575" y="4777416"/>
            <a:ext cx="812603" cy="146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Изображение наград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335" y="4964597"/>
            <a:ext cx="998664" cy="95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Изображение наград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823" y="4796872"/>
            <a:ext cx="858341" cy="128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Изображение награды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062" y="4782338"/>
            <a:ext cx="873058" cy="163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23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4332" y="1245653"/>
            <a:ext cx="5869814" cy="42986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74131" y="1405468"/>
            <a:ext cx="4758267" cy="300566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14 улиц Новосибирска, носящих имена героев Великой Отечественной войны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99" y="1536972"/>
            <a:ext cx="4885108" cy="30956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4331" y="219393"/>
            <a:ext cx="3010119" cy="519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2875" algn="just">
              <a:lnSpc>
                <a:spcPct val="107000"/>
              </a:lnSpc>
              <a:spcBef>
                <a:spcPts val="790"/>
              </a:spcBef>
              <a:spcAft>
                <a:spcPts val="790"/>
              </a:spcAft>
            </a:pPr>
            <a:r>
              <a:rPr lang="ru-RU" sz="2800" b="1" dirty="0" smtClean="0">
                <a:solidFill>
                  <a:srgbClr val="48741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 Гастелло</a:t>
            </a:r>
            <a:endParaRPr lang="ru-RU" sz="1600" b="1" dirty="0">
              <a:solidFill>
                <a:srgbClr val="48741C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699" y="4737727"/>
            <a:ext cx="488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err="1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Заельцовский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район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42715" y="1255381"/>
            <a:ext cx="5825030" cy="42986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 smtClean="0">
                <a:solidFill>
                  <a:srgbClr val="4B4B4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Это самая первая в Новосибирске улица, названная в честь героя великой войны. </a:t>
            </a:r>
          </a:p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 smtClean="0">
                <a:solidFill>
                  <a:srgbClr val="4B4B4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Подвиг капитана Николая Федоровича Гастелло, совершившего 26 июня 1941 года, в самом начале войны, огненный таран, стал одним из самых известных по всей стране. И уже в ноябре 41 года новая улица Новосибирска была названа в память о летчике-герое. </a:t>
            </a:r>
          </a:p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 smtClean="0">
                <a:solidFill>
                  <a:srgbClr val="4B4B4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Сейчас это недлинная, тихая тенистая улочка на краю частного сектора, хотя совсем недалеко от нее – шумные магистрали и шоссе. </a:t>
            </a:r>
            <a:endParaRPr lang="ru-RU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331" y="5787967"/>
            <a:ext cx="11813414" cy="1361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4331" y="843712"/>
            <a:ext cx="11813414" cy="1361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08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82294" y="336512"/>
            <a:ext cx="3298826" cy="43941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14" t="737"/>
          <a:stretch/>
        </p:blipFill>
        <p:spPr>
          <a:xfrm>
            <a:off x="8017445" y="426630"/>
            <a:ext cx="3273178" cy="4396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700571" y="5069004"/>
            <a:ext cx="39069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Николай Федорович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Гастелло</a:t>
            </a:r>
          </a:p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(1907-1941)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5566" y="702411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Эскадрилья, которой командовал Гастелло, наносила бомбовый удар по механизированной колонне фашистов, но вражеские зенитчики подбили его самолет, повредив топливный бак.</a:t>
            </a:r>
          </a:p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endParaRPr lang="ru-RU" dirty="0" smtClean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endParaRPr lang="ru-RU" dirty="0" smtClean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endParaRPr lang="ru-RU" sz="16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endParaRPr lang="ru-RU" sz="1600" dirty="0" smtClean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Все члены экипажа погибли. Посмертно Николаю Гастелло присвоили звание Героя Советского Союза.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За годы войны многие летчики повторили этот подвиг, в том числе новосибирец Алексей Гаранин, в 1943 году направивший горящий самолет на склад вражеских боеприпасов. Есть в нашем городе и улица, названная в его честь. Но именно с улицы Гастелло начали появляться имена героев на карте Новосибирска.</a:t>
            </a:r>
            <a:endParaRPr lang="ru-RU" sz="1600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2046" y="2117033"/>
            <a:ext cx="5985758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«Тогда пилот совершил таран, направив горящий самолет на колонну автомашин и бензоцистерн»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6" descr="Изображение наград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657" y="5069004"/>
            <a:ext cx="640637" cy="115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Изображение наград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077" y="4736443"/>
            <a:ext cx="780839" cy="155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90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4331" y="863600"/>
            <a:ext cx="12091481" cy="31072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493011" y="2228890"/>
            <a:ext cx="586588" cy="15917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719410" y="980550"/>
            <a:ext cx="586588" cy="284558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707865" y="980550"/>
            <a:ext cx="586588" cy="284980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23270" y="970822"/>
            <a:ext cx="586588" cy="286925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4331" y="4066617"/>
            <a:ext cx="12091481" cy="2295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10 улиц Новосибирска, носящих имена героев-сибиряков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79" y="1053626"/>
            <a:ext cx="5553277" cy="2720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4331" y="147627"/>
            <a:ext cx="3104632" cy="519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2875" algn="just">
              <a:lnSpc>
                <a:spcPct val="107000"/>
              </a:lnSpc>
              <a:spcBef>
                <a:spcPts val="790"/>
              </a:spcBef>
              <a:spcAft>
                <a:spcPts val="790"/>
              </a:spcAft>
            </a:pPr>
            <a:r>
              <a:rPr lang="ru-RU" sz="2800" b="1" dirty="0" smtClean="0">
                <a:solidFill>
                  <a:srgbClr val="48741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 Гаранина</a:t>
            </a:r>
            <a:endParaRPr lang="ru-RU" sz="1600" b="1" dirty="0">
              <a:solidFill>
                <a:srgbClr val="48741C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5446" y="4378240"/>
            <a:ext cx="109543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Это небольшая улица в Октябрьском районе Новосибирска, на пересечении с 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улицей другого воина-сибиряка, Бориса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Богаткова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Протяженность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улицы Гаранина меньше километра, на ней всего 25 домов. В начале улицы - мемориальная доска с портретом героя Советского Союза Алексея Гаранина. </a:t>
            </a:r>
            <a:endParaRPr lang="ru-RU" sz="2400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147" y="1053626"/>
            <a:ext cx="4694552" cy="2720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83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s://ngs.ru/text/longread/2022/09/30/71698310/2015/images/tild3635-3537-4134-b762-653962613366__191152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1" y="975085"/>
            <a:ext cx="11692646" cy="56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ebpulse.imgsmail.ru/imgpreview?key=pulse_cabinet-image-e6afe02f-ef39-40ab-979b-c284fb43d84e&amp;mb=webpu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484863"/>
            <a:ext cx="3203399" cy="214703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dzeninfra.ru/get-zen_doc/1616946/pub_60045c1d0cf4a170b9fc6ff6_60045d77d0d4386c9f069dd5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701" y="4614333"/>
            <a:ext cx="2639435" cy="169583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0741" y="0"/>
            <a:ext cx="11692646" cy="26647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6213" indent="177800" algn="just"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</a:pPr>
            <a:endParaRPr lang="ru-RU" sz="600" dirty="0" smtClean="0">
              <a:solidFill>
                <a:schemeClr val="accent6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176213" indent="177800" algn="just"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Совсем скоро наша страна будет праздновать День Победы. Несмотря на то, что Новосибирск был за тысячи километров от передовой, его жители внесли немалый вклад в победу – и на полях сражений, и в тылу. Тридцать три тысячи наших земляков не вернулось с войны… Кроме того, Новосибирск принимал тысячи раненых; эвакуированные заводы, продолжившие работать для Победы; жителей окружённого Ленинграда и других эвакуированных.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95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816830" y="266279"/>
            <a:ext cx="1550795" cy="43311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890462" y="210564"/>
            <a:ext cx="1933707" cy="412578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6928" y="1614788"/>
            <a:ext cx="7383294" cy="11538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http://www.sibmemorial.ru/sites/default/files/userfiles/image1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788" y="356238"/>
            <a:ext cx="2796783" cy="3871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590053" y="5193593"/>
            <a:ext cx="1478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(1921-1943) 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45651" y="4551512"/>
            <a:ext cx="29670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Алексей Дмитриевич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Гаранин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6928" y="590171"/>
            <a:ext cx="7451387" cy="4403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Bef>
                <a:spcPts val="375"/>
              </a:spcBef>
              <a:spcAft>
                <a:spcPts val="375"/>
              </a:spcAft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Родился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 деревне Плотниково,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Новосибирской области. В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1938 году Алексея призвали в армию и направили в новосибирскую авиашколу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</a:p>
          <a:p>
            <a:pPr indent="450215" algn="just">
              <a:spcBef>
                <a:spcPts val="375"/>
              </a:spcBef>
              <a:spcAft>
                <a:spcPts val="375"/>
              </a:spcAft>
            </a:pPr>
            <a:endParaRPr lang="ru-RU" sz="3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450215" algn="just">
              <a:spcBef>
                <a:spcPts val="375"/>
              </a:spcBef>
              <a:spcAft>
                <a:spcPts val="375"/>
              </a:spcAft>
            </a:pP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"С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первых дней войны Гаранин активно участвовал в  бомбардировках, в том числе Берлина, Данцига, Кенигсберга, Тильзита – в сентябре 1941 года!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450215" algn="just">
              <a:spcBef>
                <a:spcPts val="375"/>
              </a:spcBef>
              <a:spcAft>
                <a:spcPts val="375"/>
              </a:spcAft>
            </a:pPr>
            <a:endParaRPr lang="ru-RU" sz="1050" dirty="0" smtClean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450215" algn="just">
              <a:spcBef>
                <a:spcPts val="375"/>
              </a:spcBef>
              <a:spcAft>
                <a:spcPts val="375"/>
              </a:spcAft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А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 началу октября 1942 года гвардии капитан Алексей Дмитриевич Гаранин произвёл уже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241 боевой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вылет.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В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ночь на 28 июня 1943 года в районе станции Орша Витебской области самолет Гаранина был подбит. Горящий самолет он направил на склад боеприпасов… 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Точно известно, что за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два года войны Гаранин сделал более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400 боевых вылетов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!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Он был награжден двумя орденами Ленина, орденом Красного Знамени.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6928" y="5162818"/>
            <a:ext cx="738329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450215" algn="ctr">
              <a:spcBef>
                <a:spcPts val="375"/>
              </a:spcBef>
              <a:spcAft>
                <a:spcPts val="375"/>
              </a:spcAft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 декабре 42 года Гаранину было присвоено звание Героя Советского Союза 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Изображение наград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649" y="5617623"/>
            <a:ext cx="517112" cy="93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Изображение наград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665" y="5601215"/>
            <a:ext cx="484057" cy="96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Изображение наград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722" y="5601214"/>
            <a:ext cx="484057" cy="96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Изображение наград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948" y="5601214"/>
            <a:ext cx="517514" cy="97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8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931" y="793905"/>
            <a:ext cx="12098869" cy="44628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304038" y="1482566"/>
            <a:ext cx="1459327" cy="254468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08350" y="1147414"/>
            <a:ext cx="2048934" cy="367403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366360" y="1540934"/>
            <a:ext cx="2962973" cy="241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29575" y="1072301"/>
            <a:ext cx="5145932" cy="36702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14 улиц Новосибирска, носящих имена героев Великой Отечественной войны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0" b="13068"/>
          <a:stretch/>
        </p:blipFill>
        <p:spPr bwMode="auto">
          <a:xfrm>
            <a:off x="823100" y="1147415"/>
            <a:ext cx="4960819" cy="351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6931" y="132505"/>
            <a:ext cx="433573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2875" algn="just">
              <a:lnSpc>
                <a:spcPct val="107000"/>
              </a:lnSpc>
              <a:spcBef>
                <a:spcPts val="790"/>
              </a:spcBef>
              <a:spcAft>
                <a:spcPts val="790"/>
              </a:spcAft>
            </a:pPr>
            <a:r>
              <a:rPr lang="ru-RU" sz="2800" b="1" dirty="0" smtClean="0">
                <a:solidFill>
                  <a:srgbClr val="48741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 Ольги Жилиной</a:t>
            </a:r>
            <a:endParaRPr lang="ru-RU" sz="1600" b="1" dirty="0">
              <a:solidFill>
                <a:srgbClr val="48741C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6052" y="4830393"/>
            <a:ext cx="43357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75"/>
              </a:spcBef>
              <a:spcAft>
                <a:spcPts val="375"/>
              </a:spcAft>
            </a:pPr>
            <a:r>
              <a:rPr lang="ru-RU" sz="16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Центральный район</a:t>
            </a:r>
            <a:endParaRPr lang="ru-RU" sz="1400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8920" y="5341418"/>
            <a:ext cx="110120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Имя гвардии старшего сержанта, санинструктора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Ольги Жилиной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было присвоено одной из центральных улиц Новосибирска (ранее - Панельной) в 1965 году. Сейчас на небольшой, менее двух километров длиной, улице Ольги Жилиной можно увидеть и старые деревянные дома, и красивые особняки, и новые многоэтажки. </a:t>
            </a:r>
            <a:endParaRPr lang="ru-RU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10244" name="Picture 4" descr="https://avatars.mds.yandex.net/get-altay/3633604/2a0000017696b64d99db041a3b1b065e1dbc/XX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5965" r="2951"/>
          <a:stretch/>
        </p:blipFill>
        <p:spPr bwMode="auto">
          <a:xfrm>
            <a:off x="7452454" y="1615717"/>
            <a:ext cx="2785533" cy="2269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12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63798" y="349515"/>
            <a:ext cx="3013936" cy="43071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99871" y="349515"/>
            <a:ext cx="2209800" cy="4002352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893733" y="349515"/>
            <a:ext cx="6619842" cy="5560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dirty="0" smtClean="0">
                <a:solidFill>
                  <a:srgbClr val="4B4B4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Ольга Жилина – наша землячка, уроженка села Колывань, Новосибирская область. Она была одной из первых девушек, подавших заявление с просьбой зачислить её в добровольцы. </a:t>
            </a:r>
            <a:endParaRPr lang="ru-RU" sz="1600" dirty="0" smtClean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dirty="0" smtClean="0">
                <a:solidFill>
                  <a:srgbClr val="4B4B4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За два года службы инструктором медсанбата она перенесла восемь ранений, но вновь возвращалась на фронт.</a:t>
            </a:r>
          </a:p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endParaRPr lang="ru-RU" sz="1600" dirty="0" smtClean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endParaRPr lang="ru-RU" dirty="0" smtClean="0">
              <a:solidFill>
                <a:srgbClr val="4B4B4B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dirty="0" smtClean="0">
                <a:solidFill>
                  <a:srgbClr val="4B4B4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Под Ригой всего за три дня боев Жилина вынесла с поля боя 75 солдат. Фашисты, зная, что в уцелевшем сарае раненые, обстреляли его. Ольга с помощью санитарки, завернувшись в плащ-палатку, выносила раненых из полыхающего сарая. Очередной снаряд разрушил сарай, и рана, полученная Ольгой, оказалась смертельной.</a:t>
            </a:r>
            <a:endParaRPr lang="ru-RU" sz="1600" dirty="0" smtClean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dirty="0" smtClean="0">
                <a:solidFill>
                  <a:srgbClr val="4B4B4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Подвиги Ольги Жилиной отмечены орденами Красного Знамени, Красной звезды, Отечественной войны I степени (посмертно), медалью «За отвагу». </a:t>
            </a:r>
            <a:endParaRPr lang="ru-RU" sz="16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87160" y="2555816"/>
            <a:ext cx="623298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«Всего Ольга Жилина спасла жизнь 147 бойцам» 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6" name="Рисунок 5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9" t="-207" r="28463" b="207"/>
          <a:stretch/>
        </p:blipFill>
        <p:spPr>
          <a:xfrm>
            <a:off x="956732" y="476515"/>
            <a:ext cx="2842023" cy="41046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70562" y="4783667"/>
            <a:ext cx="30071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Ольга Васильевна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Жилина</a:t>
            </a:r>
          </a:p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1914-1944) 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4" descr="Изображение наград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3" y="5084748"/>
            <a:ext cx="699222" cy="132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Изображение наград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37" y="5766264"/>
            <a:ext cx="892917" cy="89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Изображение наград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636" y="5802572"/>
            <a:ext cx="824192" cy="86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Изображение наград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620" y="5126445"/>
            <a:ext cx="716742" cy="135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42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1608" y="2490281"/>
            <a:ext cx="11949873" cy="26361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83661" y="1125553"/>
            <a:ext cx="109922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75"/>
              </a:spcBef>
              <a:spcAft>
                <a:spcPts val="375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Самая молодая и современная улица Новосибирска, названная в честь героя Великой Отечественной, находится на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Затулинском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жилмассиве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города Новосибирска.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Она совсем невелика, около одного километра. </a:t>
            </a:r>
            <a:endParaRPr lang="ru-RU" sz="2000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https://afystatic.ru/files/pbb/full/0/01/0190f1d03dc9b4d9cb543003401900850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041" y="2622608"/>
            <a:ext cx="3570945" cy="238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dn.dominfo.org/houses/photo/production/491818/0782ce543d6c9c151f15a8dd744bd6f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93" y="2603152"/>
            <a:ext cx="3170386" cy="238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0669" y="5330312"/>
            <a:ext cx="108852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75"/>
              </a:spcBef>
              <a:spcAft>
                <a:spcPts val="375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 носит имя военного моряка, жителя Новосибирска, Героя Советского Союза Виктора Георгиевича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Уса.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1336" y="200658"/>
            <a:ext cx="359156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2875" algn="just">
              <a:lnSpc>
                <a:spcPct val="107000"/>
              </a:lnSpc>
              <a:spcBef>
                <a:spcPts val="790"/>
              </a:spcBef>
              <a:spcAft>
                <a:spcPts val="790"/>
              </a:spcAft>
            </a:pPr>
            <a:r>
              <a:rPr lang="ru-RU" sz="2800" b="1" dirty="0" smtClean="0">
                <a:solidFill>
                  <a:srgbClr val="48741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 Виктора Уса</a:t>
            </a:r>
            <a:endParaRPr lang="ru-RU" sz="1600" b="1" dirty="0">
              <a:solidFill>
                <a:srgbClr val="48741C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2054" name="Picture 6" descr="https://afystatic.ru/files/pbb/full/1/12/129456e65e8f148b574af803392713440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751" y="2622608"/>
            <a:ext cx="3570945" cy="238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575918" y="2622608"/>
            <a:ext cx="408559" cy="30541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575918" y="3043787"/>
            <a:ext cx="408559" cy="30541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571537" y="3464966"/>
            <a:ext cx="408559" cy="30541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1571537" y="3895873"/>
            <a:ext cx="408559" cy="30541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1580784" y="4326780"/>
            <a:ext cx="408559" cy="30541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585650" y="4731095"/>
            <a:ext cx="408559" cy="30541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67551" y="2622608"/>
            <a:ext cx="408559" cy="30541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63620" y="3043787"/>
            <a:ext cx="408559" cy="30541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64081" y="3461106"/>
            <a:ext cx="408559" cy="30541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73349" y="3895873"/>
            <a:ext cx="408559" cy="30541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57796" y="4321949"/>
            <a:ext cx="408559" cy="30541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62660" y="4722527"/>
            <a:ext cx="408559" cy="30541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75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857988" y="2412444"/>
            <a:ext cx="1420134" cy="167929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59923" y="369652"/>
            <a:ext cx="2597286" cy="34338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017" y="437745"/>
            <a:ext cx="2801566" cy="36053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88" y="509261"/>
            <a:ext cx="2558479" cy="3449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2374" y="4117506"/>
            <a:ext cx="31420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3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Виктор Георгиевич Ус </a:t>
            </a:r>
            <a:endParaRPr lang="ru-RU" alt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3603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(1920-1992)</a:t>
            </a:r>
            <a:endParaRPr lang="ru-RU" alt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90009" y="437745"/>
            <a:ext cx="7295633" cy="4360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Виктор Ус окончил морскую пограничную школу, начал войну в Севастополе. Во время Сталинградской битвы в качестве рулевого бронекатера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совершал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рейды через Волгу под вражеским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огнем.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 один из таких рейдов его тяжело ранили, но он остался в строю и после гибели командира катера принял командование на себя.</a:t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Позднее, в ноябре 1943 года, Виктор Ус участвовал в освобождении Крыма. Бомба попала в его катер с боеприпасами, судно начало тонуть. С катера сняли бойцов, но груз - снаряды - начал уходить под воду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</a:p>
          <a:p>
            <a:pPr algn="just">
              <a:spcBef>
                <a:spcPts val="375"/>
              </a:spcBef>
              <a:spcAft>
                <a:spcPts val="375"/>
              </a:spcAft>
            </a:pPr>
            <a:endParaRPr lang="ru-RU" dirty="0">
              <a:solidFill>
                <a:srgbClr val="4B4B4B"/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algn="just">
              <a:spcBef>
                <a:spcPts val="375"/>
              </a:spcBef>
              <a:spcAft>
                <a:spcPts val="375"/>
              </a:spcAft>
            </a:pPr>
            <a:endParaRPr lang="ru-RU" dirty="0" smtClean="0">
              <a:solidFill>
                <a:srgbClr val="4B4B4B"/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algn="just">
              <a:spcBef>
                <a:spcPts val="375"/>
              </a:spcBef>
              <a:spcAft>
                <a:spcPts val="375"/>
              </a:spcAft>
            </a:pPr>
            <a:endParaRPr lang="ru-RU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67831" y="3706236"/>
            <a:ext cx="712053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375"/>
              </a:spcBef>
              <a:spcAft>
                <a:spcPts val="375"/>
              </a:spcAft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 И Виктор раз за разом прыгал в ледяную воду, достав из затопленного трюма 41 ящик с боеприпасами!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71600" y="5862348"/>
            <a:ext cx="10116765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проявленные мужество и храбрость 22 января 1944 г. был удостоен звания Героя Советского Союза.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90009" y="4621436"/>
            <a:ext cx="7198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 1946 году Виктор Ус жил в Новосибирске, работал инженером на заводе литейных машин и автоматических линий. Скончался и похоронен в Новосибирске.</a:t>
            </a:r>
          </a:p>
        </p:txBody>
      </p:sp>
      <p:pic>
        <p:nvPicPr>
          <p:cNvPr id="3074" name="Picture 2" descr="Изображение наград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19" y="5811414"/>
            <a:ext cx="501836" cy="96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Изображение наград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11" y="4688403"/>
            <a:ext cx="513080" cy="102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Изображение наград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57" y="4706719"/>
            <a:ext cx="513080" cy="102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Изображение наград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105" y="4708864"/>
            <a:ext cx="539047" cy="10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Изображение наград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199" y="4935923"/>
            <a:ext cx="843654" cy="88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43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96217" y="3093121"/>
            <a:ext cx="11425613" cy="33365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16" y="3570689"/>
            <a:ext cx="4070518" cy="23574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64722" y="954189"/>
            <a:ext cx="108722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Bef>
                <a:spcPts val="375"/>
              </a:spcBef>
              <a:spcAft>
                <a:spcPts val="375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 Селезнева (бывшая Сенная) носит это имя с 1966 года. Это жилая современная улица, хотя ее начало и конец составляют частные дома. Застроена в основном жилыми домами и детскими садами. На ней расположен известный ДК «Строитель». Названа улица в честь Героя Советского Союза Михаила Григорьевича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Селезнева.</a:t>
            </a:r>
            <a:endParaRPr lang="ru-RU" sz="2000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6217" y="200658"/>
            <a:ext cx="3301801" cy="519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2875" algn="just">
              <a:lnSpc>
                <a:spcPct val="107000"/>
              </a:lnSpc>
              <a:spcBef>
                <a:spcPts val="790"/>
              </a:spcBef>
              <a:spcAft>
                <a:spcPts val="790"/>
              </a:spcAft>
            </a:pPr>
            <a:r>
              <a:rPr lang="ru-RU" sz="2800" b="1" dirty="0" smtClean="0">
                <a:solidFill>
                  <a:srgbClr val="48741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 Селезнева</a:t>
            </a:r>
            <a:endParaRPr lang="ru-RU" sz="1600" b="1" dirty="0">
              <a:solidFill>
                <a:srgbClr val="48741C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4108" name="Picture 12" descr="https://mors-irkutsk.sibnet.ru/upload/file/fast/14423772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03" y="3582715"/>
            <a:ext cx="3536100" cy="23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r="941"/>
          <a:stretch/>
        </p:blipFill>
        <p:spPr>
          <a:xfrm>
            <a:off x="4624365" y="3572987"/>
            <a:ext cx="3268010" cy="235740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17723" y="3171272"/>
            <a:ext cx="4006642" cy="336445"/>
            <a:chOff x="443116" y="3129857"/>
            <a:chExt cx="4006642" cy="336445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43116" y="3141762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1147868" y="3145016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1844415" y="3139620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2530165" y="3139620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3224610" y="3129857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3890925" y="3129857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713956" y="3146300"/>
            <a:ext cx="4006642" cy="336445"/>
            <a:chOff x="443116" y="3129857"/>
            <a:chExt cx="4006642" cy="336445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443116" y="3141762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1147868" y="3145016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1844415" y="3139620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2530165" y="3139620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3224610" y="3129857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3890925" y="3129857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3294828" y="6030236"/>
            <a:ext cx="4006642" cy="336445"/>
            <a:chOff x="443116" y="3129857"/>
            <a:chExt cx="4006642" cy="336445"/>
          </a:xfrm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443116" y="3141762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1147868" y="3145016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1844415" y="3139620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2530165" y="3139620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3224610" y="3129857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Скругленный прямоугольник 38"/>
            <p:cNvSpPr/>
            <p:nvPr/>
          </p:nvSpPr>
          <p:spPr>
            <a:xfrm>
              <a:off x="3890925" y="3129857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452120" y="6015440"/>
            <a:ext cx="4006642" cy="336445"/>
            <a:chOff x="443116" y="3129857"/>
            <a:chExt cx="4006642" cy="336445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443116" y="3141762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1147868" y="3145016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1844415" y="3139620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Скругленный прямоугольник 43"/>
            <p:cNvSpPr/>
            <p:nvPr/>
          </p:nvSpPr>
          <p:spPr>
            <a:xfrm>
              <a:off x="2530165" y="3139620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Скругленный прямоугольник 44"/>
            <p:cNvSpPr/>
            <p:nvPr/>
          </p:nvSpPr>
          <p:spPr>
            <a:xfrm>
              <a:off x="3224610" y="3129857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Скругленный прямоугольник 45"/>
            <p:cNvSpPr/>
            <p:nvPr/>
          </p:nvSpPr>
          <p:spPr>
            <a:xfrm>
              <a:off x="3890925" y="3129857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8847515" y="3132240"/>
            <a:ext cx="2605343" cy="331049"/>
            <a:chOff x="1844415" y="3129857"/>
            <a:chExt cx="2605343" cy="331049"/>
          </a:xfrm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1844415" y="3139620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Скругленный прямоугольник 50"/>
            <p:cNvSpPr/>
            <p:nvPr/>
          </p:nvSpPr>
          <p:spPr>
            <a:xfrm>
              <a:off x="2530165" y="3139620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3224610" y="3129857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Скругленный прямоугольник 52"/>
            <p:cNvSpPr/>
            <p:nvPr/>
          </p:nvSpPr>
          <p:spPr>
            <a:xfrm>
              <a:off x="3890925" y="3129857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502846" y="6028094"/>
            <a:ext cx="2645882" cy="326682"/>
            <a:chOff x="443116" y="3139620"/>
            <a:chExt cx="2645882" cy="326682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443116" y="3141762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Скругленный прямоугольник 55"/>
            <p:cNvSpPr/>
            <p:nvPr/>
          </p:nvSpPr>
          <p:spPr>
            <a:xfrm>
              <a:off x="1147868" y="3145016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Скругленный прямоугольник 56"/>
            <p:cNvSpPr/>
            <p:nvPr/>
          </p:nvSpPr>
          <p:spPr>
            <a:xfrm>
              <a:off x="1844415" y="3139620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Скругленный прямоугольник 57"/>
            <p:cNvSpPr/>
            <p:nvPr/>
          </p:nvSpPr>
          <p:spPr>
            <a:xfrm>
              <a:off x="2530165" y="3139620"/>
              <a:ext cx="558833" cy="3212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5210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693096" y="214010"/>
            <a:ext cx="2668817" cy="38317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628443" y="282102"/>
            <a:ext cx="2655651" cy="37937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979504" y="4131103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Михаил Григорьевич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Селезнев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1915 - 1944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)</a:t>
            </a:r>
            <a:endParaRPr lang="ru-RU" b="1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3" name="Рисунок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26" y="351104"/>
            <a:ext cx="2490182" cy="3646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47472" y="351104"/>
            <a:ext cx="7208196" cy="4575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Bef>
                <a:spcPts val="375"/>
              </a:spcBef>
              <a:spcAft>
                <a:spcPts val="375"/>
              </a:spcAft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Еще до начала Великой Отечественной, в апреле 1941-го, Михаил был призван на сборы из Новосибирска и отправлен на западную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границу. Позднее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он участвовал в Сталинградской битве, сражался на Курской дуге, освобождал Белоруссию. Четыре раза был ранен и возвращался в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строй. </a:t>
            </a:r>
          </a:p>
          <a:p>
            <a:pPr indent="450215" algn="just">
              <a:spcBef>
                <a:spcPts val="375"/>
              </a:spcBef>
              <a:spcAft>
                <a:spcPts val="375"/>
              </a:spcAft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июне 1944 года началась Белорусская наступательная операция.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Фашисты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цеплялись за каждый рубеж. У деревни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Сычково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по бойцам начал стрелять очень хорошо укрепленный немецкий пулемет. Несколько раз Михаил Селезнев обстреливал амбразуру дзота, но безрезультатно. Он подполз ближе и забросал его гранатами. Но пулемет по-прежнему стрелял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</a:p>
          <a:p>
            <a:pPr indent="450215" algn="just">
              <a:spcBef>
                <a:spcPts val="375"/>
              </a:spcBef>
              <a:spcAft>
                <a:spcPts val="375"/>
              </a:spcAft>
            </a:pPr>
            <a:endParaRPr lang="ru-RU" sz="300" dirty="0" smtClean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450215" algn="just">
              <a:spcBef>
                <a:spcPts val="375"/>
              </a:spcBef>
              <a:spcAft>
                <a:spcPts val="375"/>
              </a:spcAft>
            </a:pPr>
            <a:endParaRPr lang="ru-RU" dirty="0" smtClean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450215" algn="just">
              <a:spcBef>
                <a:spcPts val="375"/>
              </a:spcBef>
              <a:spcAft>
                <a:spcPts val="375"/>
              </a:spcAft>
            </a:pPr>
            <a:endParaRPr lang="ru-RU" dirty="0" smtClean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algn="just">
              <a:spcBef>
                <a:spcPts val="375"/>
              </a:spcBef>
              <a:spcAft>
                <a:spcPts val="375"/>
              </a:spcAft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Подразделение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поднялось в атаку, деревня была освобождена. </a:t>
            </a:r>
            <a:endParaRPr lang="ru-RU" sz="1600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9231" y="5317898"/>
            <a:ext cx="7156438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Награжден орденом </a:t>
            </a: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Красной Звезды </a:t>
            </a: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и орденом Ленина. Медалями </a:t>
            </a: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«За отвагу</a:t>
            </a: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» и «Золотая звезда». Посмертно присвоено звание Героя Советского Союза.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9231" y="3768895"/>
            <a:ext cx="715643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375"/>
              </a:spcBef>
              <a:spcAft>
                <a:spcPts val="375"/>
              </a:spcAft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" Тогда Селезнев побежал вперед и упал на ствол пулемета…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12" name="Picture 4" descr="Изображение наград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953" y="5290239"/>
            <a:ext cx="567834" cy="113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Изображение наград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489" y="5443456"/>
            <a:ext cx="748413" cy="74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Изображение наград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964" y="5274638"/>
            <a:ext cx="575645" cy="10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зображение наград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86" y="5267967"/>
            <a:ext cx="611130" cy="117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08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652" y="3313185"/>
            <a:ext cx="11404267" cy="291251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5672" y="3151762"/>
            <a:ext cx="11425613" cy="28599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https://navigato.ru/content/news/gallery/44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96" y="3313185"/>
            <a:ext cx="3317200" cy="24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avatars.mds.yandex.net/get-realty/107767/offer.5198899893634172818.5933464516000457558/lar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2" b="19238"/>
          <a:stretch/>
        </p:blipFill>
        <p:spPr bwMode="auto">
          <a:xfrm>
            <a:off x="5909972" y="3313319"/>
            <a:ext cx="5669393" cy="24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14 улиц Новосибирска, носящих имена героев Великой Отечественной войны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852" y="3313185"/>
            <a:ext cx="2882832" cy="24879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80893" y="200658"/>
            <a:ext cx="3332451" cy="519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2875" algn="just">
              <a:lnSpc>
                <a:spcPct val="107000"/>
              </a:lnSpc>
              <a:spcBef>
                <a:spcPts val="790"/>
              </a:spcBef>
              <a:spcAft>
                <a:spcPts val="790"/>
              </a:spcAft>
            </a:pPr>
            <a:r>
              <a:rPr lang="ru-RU" sz="2800" b="1" dirty="0" smtClean="0">
                <a:solidFill>
                  <a:srgbClr val="48741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 Белоусова</a:t>
            </a:r>
            <a:endParaRPr lang="ru-RU" sz="1600" b="1" dirty="0">
              <a:solidFill>
                <a:srgbClr val="48741C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5343" y="920266"/>
            <a:ext cx="111759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Bef>
                <a:spcPts val="375"/>
              </a:spcBef>
              <a:spcAft>
                <a:spcPts val="375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Маленькая, неприметная, совсем деревенская улочка в последние годы приобретает вторую молодость, застраиваясь современными многоэтажными домами. А существует она, тем не менее, с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1958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года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(ранее это была улица Крылова)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носит имя Героя Советского Союза, капитана гвардии Степана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Мартыновича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Белоусова. </a:t>
            </a:r>
            <a:endParaRPr lang="ru-RU" sz="2000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86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974435" y="252919"/>
            <a:ext cx="2727938" cy="420234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862119" y="369651"/>
            <a:ext cx="2713796" cy="42292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Белоусов Степан Мартынович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19" y="473245"/>
            <a:ext cx="2450023" cy="404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65077" y="4598854"/>
            <a:ext cx="3282886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Степан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Мартынович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</a:p>
          <a:p>
            <a:pPr indent="450215"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Белоусов</a:t>
            </a:r>
          </a:p>
          <a:p>
            <a:pPr indent="450215"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(1918-1943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)</a:t>
            </a:r>
          </a:p>
          <a:p>
            <a:pPr indent="450215"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endParaRPr lang="ru-RU" dirty="0">
              <a:solidFill>
                <a:schemeClr val="accent6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46826" y="515622"/>
            <a:ext cx="6601838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Степан Белоусов родом с Алтая, из крестьянской семьи.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Во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время форсирования Днепра в октябре 1943 года Белоусов организовал быструю переправу своего батальона, а затем отличился в ходе удержания и расширения плацдарма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</a:p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algn="just">
              <a:spcBef>
                <a:spcPts val="375"/>
              </a:spcBef>
              <a:spcAft>
                <a:spcPts val="375"/>
              </a:spcAft>
            </a:pPr>
            <a:endParaRPr lang="ru-RU" sz="20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Очевидно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среди однополчан героя были жители Новосибирска, которые когда-то предложили увековечить его память в названии улицы нового района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19783" y="2288711"/>
            <a:ext cx="6455923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375"/>
              </a:spcBef>
              <a:spcAft>
                <a:spcPts val="375"/>
              </a:spcAft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" 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Степан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Белоусов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погиб в бою у хутора Погребная 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Балка (Украина) 17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октября 1943 года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Было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ему всего 25 лет.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46826" y="4863910"/>
            <a:ext cx="652888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За отвагу в боях в Сталинграде и под Харьковом он был награжден орденом Ленина и двумя орденами Красного Знамени. 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Присвоено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звание Героя Советского Союза (посмертно).</a:t>
            </a:r>
          </a:p>
        </p:txBody>
      </p:sp>
      <p:pic>
        <p:nvPicPr>
          <p:cNvPr id="8" name="Picture 4" descr="Изображение наград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702" y="5055466"/>
            <a:ext cx="567834" cy="113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Изображение наград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816" y="5111109"/>
            <a:ext cx="539047" cy="10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Изображение наград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134" y="5111108"/>
            <a:ext cx="539047" cy="10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Изображение наград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777" y="5072278"/>
            <a:ext cx="628479" cy="12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34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3180941"/>
            <a:ext cx="12191999" cy="7101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" y="1245140"/>
            <a:ext cx="12192000" cy="2480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04110" y="181203"/>
            <a:ext cx="422532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2875" algn="just">
              <a:lnSpc>
                <a:spcPct val="107000"/>
              </a:lnSpc>
              <a:spcBef>
                <a:spcPts val="790"/>
              </a:spcBef>
              <a:spcAft>
                <a:spcPts val="790"/>
              </a:spcAft>
            </a:pPr>
            <a:r>
              <a:rPr lang="ru-RU" sz="2800" b="1" dirty="0" smtClean="0">
                <a:solidFill>
                  <a:srgbClr val="48741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 Мусы </a:t>
            </a:r>
            <a:r>
              <a:rPr lang="ru-RU" sz="2800" b="1" dirty="0" err="1" smtClean="0">
                <a:solidFill>
                  <a:srgbClr val="48741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Джалиля</a:t>
            </a:r>
            <a:endParaRPr lang="ru-RU" sz="1600" b="1" dirty="0">
              <a:solidFill>
                <a:srgbClr val="48741C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5267" y="4205540"/>
            <a:ext cx="105123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Bef>
                <a:spcPts val="375"/>
              </a:spcBef>
              <a:spcAft>
                <a:spcPts val="375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Извилистая, тихая и узкая улица Мусы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Джалиля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находится в Академгородке, на ней расположены жилые дома, школа, детские сады,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бизнес-центр. 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Эта улица также носит имя героя, известного всей стране – татарского поэта с трагической судьбой, Героя Советского Союза Мусы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Джалиля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lang="ru-RU" sz="2000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10244" name="Picture 4" descr="https://avatars.mds.yandex.net/get-altay/5498343/2a0000017ec4030484318410f30606391fea/XX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10" y="1408292"/>
            <a:ext cx="3489754" cy="220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avatars.mds.yandex.net/get-altay/934739/2a0000015ef9e83183fcd2fcde806946402a/X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336" y="1405490"/>
            <a:ext cx="2939149" cy="220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p2.zoon.ru/preview/PdBZuaTejQ0E5sfHF4phYA/2400x1500x85/1/9/f/original_57ac966040c08889688b9057_60b1b11c35c2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86" y="1398564"/>
            <a:ext cx="2948384" cy="22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14 улиц Новосибирска, носящих имена героев Великой Отечественной войны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741" y="1405490"/>
            <a:ext cx="2785650" cy="2204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39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ibmama.ru/images/8905/2252608ff82a1a4a2cef400344d68ee94c0737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62" y="223623"/>
            <a:ext cx="3659175" cy="2541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6709" y="2783477"/>
            <a:ext cx="365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памятник «Вальс победы»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0362" y="3073913"/>
            <a:ext cx="36591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Ильича, сквер у ДК «Академия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»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8" name="Picture 4" descr="алёша-сибиря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823" y="207332"/>
            <a:ext cx="3946389" cy="2435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307310" y="2643180"/>
            <a:ext cx="4116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мемориальный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комплекс 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Алёша-сибиряк»</a:t>
            </a:r>
            <a:endParaRPr lang="ru-RU" i="0" dirty="0">
              <a:solidFill>
                <a:schemeClr val="accent6">
                  <a:lumMod val="50000"/>
                </a:schemeClr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07309" y="3199702"/>
            <a:ext cx="41169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Новоморская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(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ОбьГЭС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</p:txBody>
      </p:sp>
      <p:pic>
        <p:nvPicPr>
          <p:cNvPr id="1030" name="Picture 6" descr="https://pics.livejournal.com/t554to/pic/0000ypsk/s640x48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t="7437" r="19731" b="1650"/>
          <a:stretch/>
        </p:blipFill>
        <p:spPr bwMode="auto">
          <a:xfrm>
            <a:off x="4911210" y="1041282"/>
            <a:ext cx="1864425" cy="2691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053886" y="3874766"/>
            <a:ext cx="403085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Косыгин Алексей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Николаевич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памятная табличка размещена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 здании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адресу Красный пр., 29 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(Новосибирский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облпотребсоюз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на фасаде со стороны Красного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проспекта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32" name="Picture 8" descr="65 лет побед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61" y="3703397"/>
            <a:ext cx="3065881" cy="208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52717" y="5788197"/>
            <a:ext cx="3431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памятник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посвященный 65-й годовщине Победы в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ВОВ</a:t>
            </a:r>
            <a:endParaRPr lang="ru-RU" i="0" dirty="0">
              <a:solidFill>
                <a:schemeClr val="accent6">
                  <a:lumMod val="50000"/>
                </a:schemeClr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2717" y="6395679"/>
            <a:ext cx="33335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</a:t>
            </a:r>
            <a:r>
              <a:rPr lang="ru-RU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ru-RU" sz="1600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Октябрьская</a:t>
            </a:r>
            <a:endParaRPr lang="ru-RU" sz="16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34" name="Picture 10" descr="бюст Покрышкина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087" y="3703397"/>
            <a:ext cx="2643124" cy="1889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148119" y="5657671"/>
            <a:ext cx="351206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бюст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трижды Героя Советского Союза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Покрышкина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А. И.</a:t>
            </a:r>
          </a:p>
          <a:p>
            <a:pPr algn="ctr"/>
            <a:r>
              <a:rPr lang="ru-RU" sz="1600" i="0" dirty="0" smtClean="0">
                <a:solidFill>
                  <a:srgbClr val="00206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площадь Свердлова</a:t>
            </a:r>
            <a:endParaRPr lang="ru-RU" sz="1600" i="0" dirty="0">
              <a:solidFill>
                <a:srgbClr val="00206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67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50584" y="573930"/>
            <a:ext cx="2412460" cy="389106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73933" y="476655"/>
            <a:ext cx="2791837" cy="39020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28533" y="4562271"/>
            <a:ext cx="2983146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5"/>
              </a:spcBef>
              <a:spcAft>
                <a:spcPts val="375"/>
              </a:spcAft>
              <a:tabLst>
                <a:tab pos="0" algn="l"/>
              </a:tabLst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Муса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Джалиль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algn="ctr">
              <a:spcBef>
                <a:spcPts val="375"/>
              </a:spcBef>
              <a:spcAft>
                <a:spcPts val="375"/>
              </a:spcAft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1906-1944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)</a:t>
            </a:r>
            <a:endParaRPr lang="ru-RU" sz="1600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30694" y="3331156"/>
            <a:ext cx="5045412" cy="271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 земли встает туман голубоватый.</a:t>
            </a:r>
            <a:br>
              <a:rPr lang="ru-RU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Грохочут танки, вытянувшись в ряд.</a:t>
            </a:r>
            <a:br>
              <a:rPr lang="ru-RU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Как соколы отважные, крылаты</a:t>
            </a:r>
            <a:br>
              <a:rPr lang="ru-RU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Над крышей флаги красные парят.</a:t>
            </a:r>
            <a:br>
              <a:rPr lang="ru-RU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Старушка обняла бойца за шею,</a:t>
            </a:r>
            <a:br>
              <a:rPr lang="ru-RU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От радости заплакала она,</a:t>
            </a:r>
            <a:br>
              <a:rPr lang="ru-RU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И, улыбаясь, свежие трофеи</a:t>
            </a:r>
            <a:br>
              <a:rPr lang="ru-RU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Подсчитывает строгий старшина.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algn="r">
              <a:spcBef>
                <a:spcPts val="375"/>
              </a:spcBef>
              <a:spcAft>
                <a:spcPts val="375"/>
              </a:spcAft>
            </a:pP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М. </a:t>
            </a:r>
            <a:r>
              <a:rPr lang="ru-RU" sz="1400" i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Джалиль</a:t>
            </a: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«Победа», этюд</a:t>
            </a:r>
            <a:endParaRPr lang="ru-RU" sz="1200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9218" name="Picture 2" descr="https://i.ytimg.com/vi/oJCF0yhdMj4/maxresdefault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0" r="30265"/>
          <a:stretch/>
        </p:blipFill>
        <p:spPr bwMode="auto">
          <a:xfrm>
            <a:off x="671207" y="573930"/>
            <a:ext cx="2596996" cy="3706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507149" y="573930"/>
            <a:ext cx="72925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Поэт,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Муса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Джалиль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в 1942 году был тяжело ранен и взят в плен. В концлагере, притворившись перебежчиком и получив возможность ездить по лагерям, он, под видом отбора артистов для хора, организовал подпольное движение и устраивал побеги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военнопленных.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07149" y="2332402"/>
            <a:ext cx="7292502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375"/>
              </a:spcBef>
              <a:spcAft>
                <a:spcPts val="375"/>
              </a:spcAft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"За это был схвачен гестапо и в августе 1944 года казнен на гильотине в берлинской тюрьме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Плетцензее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 </a:t>
            </a:r>
            <a:endParaRPr lang="ru-RU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8561" y="6019911"/>
            <a:ext cx="1139109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Посмертно присвоено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звание Героя, а за цикл стихов «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Моабитская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тетрадь» ему была присуждена Ленинская премия.</a:t>
            </a:r>
            <a:endParaRPr lang="ru-RU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14" name="Picture 4" descr="Изображение наград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853" y="4648519"/>
            <a:ext cx="567834" cy="113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Изображение наград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12" y="4648519"/>
            <a:ext cx="628479" cy="12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61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361872"/>
            <a:ext cx="12192000" cy="37840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2247" y="1710267"/>
            <a:ext cx="5181286" cy="28824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2" name="Picture 4" descr="https://sibmama.ru/m93/images/18376/1cfa38bff8342b7b5dcb86ef546395bd3c2dab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01" y="1798571"/>
            <a:ext cx="5276127" cy="2910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2247" y="181203"/>
            <a:ext cx="3329053" cy="519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2875" algn="just">
              <a:lnSpc>
                <a:spcPct val="107000"/>
              </a:lnSpc>
              <a:spcBef>
                <a:spcPts val="790"/>
              </a:spcBef>
              <a:spcAft>
                <a:spcPts val="790"/>
              </a:spcAft>
            </a:pPr>
            <a:r>
              <a:rPr lang="ru-RU" sz="2800" b="1" dirty="0" smtClean="0">
                <a:solidFill>
                  <a:srgbClr val="48741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 </a:t>
            </a:r>
            <a:r>
              <a:rPr lang="ru-RU" sz="2800" b="1" dirty="0" err="1" smtClean="0">
                <a:solidFill>
                  <a:srgbClr val="48741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Заслонова</a:t>
            </a:r>
            <a:endParaRPr lang="ru-RU" sz="1600" b="1" dirty="0">
              <a:solidFill>
                <a:srgbClr val="48741C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49438" y="1915074"/>
            <a:ext cx="51167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75"/>
              </a:spcBef>
              <a:spcAft>
                <a:spcPts val="375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Изо всех улиц нашего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обзора эта улица,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пожалуй, самая скромная – на ней всего лишь меньше трех десятков частных домов.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Это улица носит имя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Героя Советского Союза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Константина Сергеевича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Заслонова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</a:t>
            </a:r>
            <a:endParaRPr lang="ru-RU" sz="2000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080000"/>
            <a:ext cx="12192000" cy="659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87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49030" y="573930"/>
            <a:ext cx="3611328" cy="382297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73933" y="476656"/>
            <a:ext cx="3686782" cy="38326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3933" y="4494174"/>
            <a:ext cx="378642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Константин Сергеевич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Заслонов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1910 - 1942) 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266" name="Picture 2" descr="https://static.wixstatic.com/media/d495ec_bb72cd77c0c2454bb9e4bf9e45a216a9~mv2.png/v1/fill/w_934,h_702,al_c,q_90,enc_auto/d495ec_bb72cd77c0c2454bb9e4bf9e45a216a9~mv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3" r="11463"/>
          <a:stretch/>
        </p:blipFill>
        <p:spPr bwMode="auto">
          <a:xfrm>
            <a:off x="673576" y="573930"/>
            <a:ext cx="3465992" cy="363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65387" y="354265"/>
            <a:ext cx="6410528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Железнодорожник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Заслонов 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некоторое время работал в Новосибирске, на станции Новосибирск-Главный. В октябре 1941 года по собственной просьбе был отправлен в тыл врага, где создал партизанский отряд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</a:p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endParaRPr lang="ru-RU" sz="16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endParaRPr lang="ru-RU" sz="16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endParaRPr lang="ru-RU" sz="900" dirty="0" smtClean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Командовал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всеми партизанскими группами в районе Орши 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Смоленска. Погиб в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неравном бою в ноябре 1942 года. Даже за мёртвого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Заслонова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фашисты обещали большое вознаграждение, поэтому местные жители деревни спрятали его тело и только позже похоронили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65385" y="1989382"/>
            <a:ext cx="6332707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"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 Партизаны всего за три месяца, используя мины, замаскированные под каменный уголь, пустили под откос 93 немецких состава!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65385" y="5126927"/>
            <a:ext cx="633270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Награжден двумя орденами Ленина и несколькими медалями.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12" name="Picture 4" descr="Изображение наград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568" y="5279202"/>
            <a:ext cx="567834" cy="113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Изображение наград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38" y="5142735"/>
            <a:ext cx="567834" cy="113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Изображение наград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33" y="5103764"/>
            <a:ext cx="628479" cy="12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8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2757" y="2194124"/>
            <a:ext cx="10080110" cy="27504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99226" y="2295728"/>
            <a:ext cx="10126493" cy="27516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6943" y="181203"/>
            <a:ext cx="2979662" cy="519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2875" algn="just">
              <a:lnSpc>
                <a:spcPct val="107000"/>
              </a:lnSpc>
              <a:spcBef>
                <a:spcPts val="790"/>
              </a:spcBef>
              <a:spcAft>
                <a:spcPts val="790"/>
              </a:spcAft>
            </a:pPr>
            <a:r>
              <a:rPr lang="ru-RU" sz="2800" b="1" dirty="0" smtClean="0">
                <a:solidFill>
                  <a:srgbClr val="48741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 Ивачёва</a:t>
            </a:r>
            <a:endParaRPr lang="ru-RU" sz="1600" b="1" dirty="0">
              <a:solidFill>
                <a:srgbClr val="48741C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2757" y="1160497"/>
            <a:ext cx="103688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Ещё одна не очень приметная улица в центре Новосибирска,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(раннее Транспортная),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с 1965 года носит имя нашего земляка, известного в довоенные годы спортсмена Фёдора Николаевича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Ивачёва.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2757" y="5133163"/>
            <a:ext cx="103688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Bef>
                <a:spcPts val="375"/>
              </a:spcBef>
              <a:spcAft>
                <a:spcPts val="375"/>
              </a:spcAft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Уроженец села Колывань,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Ивачёв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стал первым в Сибири мастером спорта по лыжам, а в 1939 году занял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III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место на чемпионате СССР.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Работал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инструктором в обществе «Локомотив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». В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Заельцовском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бору до сих пор стоит деревянное здание лыжной базы, когда-то перевезенной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Заслоновым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по Оби из Томска.</a:t>
            </a:r>
            <a:endParaRPr lang="ru-RU" sz="1600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12296" name="Picture 8" descr="https://afystatic.ru/files/pbb/full/b/bd/bd665b8a6f3b1b271effb703382623500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022" y="2636016"/>
            <a:ext cx="3834416" cy="2156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14 улиц Новосибирска, носящих имена героев Великой Отечественной войны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624" y="2636016"/>
            <a:ext cx="4025440" cy="2156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375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250987" y="476656"/>
            <a:ext cx="748056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 fontAlgn="base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Сибиряк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мастер спорта по лыжам,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он был назначен командиром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лыжного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диверсионного батальона.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Став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 лыжи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его бойцы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белых маскхалатах растворялись в пурге, просачивались сквозь линию фронта и сеяли смерть и ужас в ближайших тылах врага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indent="447675" algn="just" fontAlgn="base"/>
            <a:endParaRPr lang="ru-RU" dirty="0" smtClean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447675" algn="just" fontAlgn="base"/>
            <a:endParaRPr lang="ru-RU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447675" algn="just" fontAlgn="base"/>
            <a:endParaRPr lang="ru-RU" dirty="0" smtClean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447675" algn="just" fontAlgn="base"/>
            <a:endParaRPr lang="ru-RU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447675" algn="just" fontAlgn="base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Сражаясь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 фронте, сибиряк мечтал о том, как после победы, в которой он не сомневался, вернется домой. «Лыжи сохрани, – наказывал жене в одном из писем, – посмотри, как они стоят, не повело бы их. Я вернусь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...»</a:t>
            </a:r>
          </a:p>
          <a:p>
            <a:pPr indent="447675" algn="just" fontAlgn="base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Но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Федору Ивачеву не суждено было вернуться на мирную лыжню. Погиб наш земляк 18 декабря 1941 г. в бою за русскую деревеньку Андреевскую, в которой был расквартирован штаб немецкого пехотного полка, еще не расставшегося с мечтой о взятии Москвы. Мечту развеял лыжный батальон, которым командовал Федор Ивачев.</a:t>
            </a:r>
            <a:endParaRPr lang="ru-RU" b="0" i="0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0122" y="369660"/>
            <a:ext cx="3044353" cy="382297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73933" y="476656"/>
            <a:ext cx="3064212" cy="38326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90122" y="4304507"/>
            <a:ext cx="314802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Фёдор Николаевич Ивачёв</a:t>
            </a:r>
          </a:p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(1908-1941)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338" name="Picture 2" descr="http://www.rkna.ru/exhibitions/writers-of-karelia/media/img/ivachev/1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6821" r="8106" b="12951"/>
          <a:stretch/>
        </p:blipFill>
        <p:spPr bwMode="auto">
          <a:xfrm>
            <a:off x="729171" y="608001"/>
            <a:ext cx="2746936" cy="357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Изображение наград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32" y="4835327"/>
            <a:ext cx="671207" cy="133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250986" y="2069839"/>
            <a:ext cx="7480569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375"/>
              </a:spcBef>
              <a:spcAft>
                <a:spcPts val="375"/>
              </a:spcAft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" За две недели «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ивачевцы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» прошли с боями более ста километров, освободив десятки населенных пунктов.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50986" y="5988601"/>
            <a:ext cx="748056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Посмертно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награжден орденом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Ленина. 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71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079765"/>
            <a:ext cx="12192000" cy="3268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05173" y="181203"/>
            <a:ext cx="4223207" cy="519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2875" algn="just">
              <a:lnSpc>
                <a:spcPct val="107000"/>
              </a:lnSpc>
              <a:spcBef>
                <a:spcPts val="790"/>
              </a:spcBef>
              <a:spcAft>
                <a:spcPts val="790"/>
              </a:spcAft>
            </a:pPr>
            <a:r>
              <a:rPr lang="ru-RU" sz="2800" b="1" dirty="0" smtClean="0">
                <a:solidFill>
                  <a:srgbClr val="48741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 Перевозчикова</a:t>
            </a:r>
            <a:endParaRPr lang="ru-RU" sz="1600" b="1" dirty="0">
              <a:solidFill>
                <a:srgbClr val="48741C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873"/>
          <a:stretch/>
        </p:blipFill>
        <p:spPr>
          <a:xfrm>
            <a:off x="2229255" y="1318367"/>
            <a:ext cx="7733489" cy="2858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021404" y="4614101"/>
            <a:ext cx="103210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Bef>
                <a:spcPts val="375"/>
              </a:spcBef>
              <a:spcAft>
                <a:spcPts val="375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Улица, названная в честь старшего лейтенанта Михаила Георгиевича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Перевозчикова. До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мая 1975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-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Новодачная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Она служит одним из «лучиков», разбегающихся от площади Калинина. Этот «лучик» ведет на северо-запад, в сторону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Заельцовского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парка.</a:t>
            </a:r>
            <a:endParaRPr lang="ru-RU" sz="2000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93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90122" y="369660"/>
            <a:ext cx="2681095" cy="382297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73933" y="476656"/>
            <a:ext cx="2714016" cy="38326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14 улиц Новосибирска, носящих имена героев Великой Отечественной войны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89" y="591968"/>
            <a:ext cx="2493928" cy="36006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90122" y="4424666"/>
            <a:ext cx="27588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Михаил Георгиевич </a:t>
            </a:r>
            <a:endParaRPr lang="ru-RU" sz="20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Перевозчиков </a:t>
            </a:r>
            <a:endParaRPr lang="ru-RU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60067" y="369660"/>
            <a:ext cx="6592111" cy="4811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Михаил Перевозчиков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был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секретарем Новосибирского обкома комсомола. В самые первые дни войны он окончил институт военных инженеров транспорта, но на фронт его не взяли – как опытного комсомольского работника, оставили на руководящей должности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</a:p>
          <a:p>
            <a:pPr indent="540385" algn="just">
              <a:spcBef>
                <a:spcPts val="375"/>
              </a:spcBef>
              <a:spcAft>
                <a:spcPts val="375"/>
              </a:spcAft>
            </a:pPr>
            <a:endParaRPr lang="ru-RU" sz="20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540385" algn="just">
              <a:spcBef>
                <a:spcPts val="375"/>
              </a:spcBef>
              <a:spcAft>
                <a:spcPts val="375"/>
              </a:spcAft>
            </a:pP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540385" algn="just">
              <a:spcBef>
                <a:spcPts val="375"/>
              </a:spcBef>
              <a:spcAft>
                <a:spcPts val="375"/>
              </a:spcAft>
            </a:pPr>
            <a:endParaRPr lang="ru-RU" sz="20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На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фронте Перевозчиков стал политруком батальона, комсоргом стрелкового полка. В звании старшего лейтенанта он погиб в жестоком бою, отражая танковую атаку, под городом Белым в ноябре 1942 года.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76799" y="2392298"/>
            <a:ext cx="6339192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375"/>
              </a:spcBef>
              <a:spcAft>
                <a:spcPts val="375"/>
              </a:spcAft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" Наконец, в июле 1942 года, как и Ольга Жилина, Михаил ушел на фронт добровольцем в составе Сибирской дивизии.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61877" y="5132552"/>
            <a:ext cx="1478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(1918-1942)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60067" y="5421539"/>
            <a:ext cx="6455924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Посмертно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награждён орденом Красной звезды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16" name="Picture 2" descr="Изображение наград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742" y="5127677"/>
            <a:ext cx="748413" cy="74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83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079765"/>
            <a:ext cx="12192000" cy="3268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33465" y="181203"/>
            <a:ext cx="3566617" cy="519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2875" algn="just">
              <a:lnSpc>
                <a:spcPct val="107000"/>
              </a:lnSpc>
              <a:spcBef>
                <a:spcPts val="790"/>
              </a:spcBef>
              <a:spcAft>
                <a:spcPts val="790"/>
              </a:spcAft>
            </a:pPr>
            <a:r>
              <a:rPr lang="ru-RU" sz="2800" b="1" dirty="0" smtClean="0">
                <a:solidFill>
                  <a:srgbClr val="48741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 </a:t>
            </a:r>
            <a:r>
              <a:rPr lang="ru-RU" sz="2800" b="1" dirty="0" err="1" smtClean="0">
                <a:solidFill>
                  <a:srgbClr val="48741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Плахотного</a:t>
            </a:r>
            <a:endParaRPr lang="ru-RU" sz="1600" b="1" dirty="0">
              <a:solidFill>
                <a:srgbClr val="48741C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16386" name="Picture 2" descr="https://afystatic.ru/files/pbb/full/8/88/8814aeaa51099984ba088303387401140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83619"/>
            <a:ext cx="4288451" cy="286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avatars.mds.yandex.net/get-altay/790902/2a00000161ba1ec045e2f99f97721d47e2a5/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253" y="1288267"/>
            <a:ext cx="3813818" cy="286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avatars.mds.yandex.net/get-altay/467304/2a0000015ecd03bd4537fedda66e399edd61/XXX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38" y="1313234"/>
            <a:ext cx="5032442" cy="283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3465" y="4552118"/>
            <a:ext cx="109922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До 1962 года эта улица, пересекающая Ленинский район с востока на запад, носила достаточно мрачное название Лагерная – на ней находились лагеря для заключенных, в том числе военнопленных, строивших город. Но сейчас она выглядит вполне уютно, и вот уже более полувека, как ей присвоено имя нашего славного земляка, Героя Советского Союза, капитана-артиллериста Николая Михайловича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Плахотного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Его имя носит и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одна из Новосибирских школ.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14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90122" y="369660"/>
            <a:ext cx="3105376" cy="409533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93387" y="496109"/>
            <a:ext cx="3073941" cy="41147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14 улиц Новосибирска, носящих имена героев Великой Отечественной войны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45" y="593478"/>
            <a:ext cx="2805329" cy="38715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54207" y="4737357"/>
            <a:ext cx="3177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Николай Михайлович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Плахотный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(1922-1944)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Picture 4" descr="Изображение наград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87" y="5187078"/>
            <a:ext cx="567834" cy="113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Изображение наград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55" y="5753019"/>
            <a:ext cx="71437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Изображение второй степени наград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284" y="5758729"/>
            <a:ext cx="714375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Изображение наград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353" y="5109138"/>
            <a:ext cx="628479" cy="12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42497" y="369660"/>
            <a:ext cx="682369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Участвовал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 освобождении Брянска, Белоруссии, Литвы.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Во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время боя у села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Сервиджай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артиллерийская батарея, которой командовал Николай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Плахотный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три раза отражала атаки немцев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</a:p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endParaRPr lang="ru-RU" dirty="0" smtClean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endParaRPr lang="ru-RU" dirty="0" smtClean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endParaRPr lang="ru-RU" dirty="0" smtClean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endParaRPr lang="ru-RU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Каждому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пришлось сражаться с тремя-четырьмя фашистами… </a:t>
            </a:r>
            <a:endParaRPr lang="ru-RU" dirty="0" smtClean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Тяжелораненый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Плахотный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был взят в плен и погиб от жестоких пыток, не выдав фашистам важные сведения. Артиллеристы без командира продержались до тех пор, пока не подоспело подкрепление.</a:t>
            </a:r>
            <a:endParaRPr lang="ru-RU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42497" y="5498160"/>
            <a:ext cx="682369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447675" algn="just">
              <a:spcBef>
                <a:spcPts val="375"/>
              </a:spcBef>
              <a:spcAft>
                <a:spcPts val="375"/>
              </a:spcAft>
            </a:pPr>
            <a:r>
              <a:rPr lang="ru-RU" sz="2000" b="1" i="1" dirty="0" smtClean="0">
                <a:solidFill>
                  <a:srgbClr val="4B4B4B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Награжден </a:t>
            </a:r>
            <a:r>
              <a:rPr lang="ru-RU" sz="2000" b="1" i="1" dirty="0">
                <a:solidFill>
                  <a:srgbClr val="4B4B4B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орденом Ленина и орденами Отечественной войны 1-й и 2-й степени.</a:t>
            </a:r>
            <a:endParaRPr lang="ru-RU" b="1" i="1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14327" y="1683925"/>
            <a:ext cx="675186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375"/>
              </a:spcBef>
              <a:spcAft>
                <a:spcPts val="375"/>
              </a:spcAft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" На вторые сутки, когда снаряды закончились, в ход пошли автоматы, а когда закончились и патроны, то оставшиеся в живых под руководством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Плахотного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пошли в рукопашный бой с гранатами и штык-ножами.</a:t>
            </a:r>
            <a:endParaRPr lang="ru-RU" sz="1600" i="1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61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" t="3386" r="5425" b="4948"/>
          <a:stretch/>
        </p:blipFill>
        <p:spPr>
          <a:xfrm>
            <a:off x="651811" y="1298496"/>
            <a:ext cx="2440982" cy="3507044"/>
          </a:xfrm>
          <a:prstGeom prst="rect">
            <a:avLst/>
          </a:prstGeom>
          <a:solidFill>
            <a:srgbClr val="000000">
              <a:shade val="95000"/>
            </a:srgbClr>
          </a:solidFill>
          <a:ln w="333375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660976" y="6270510"/>
            <a:ext cx="3862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54013"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Ватутин Николай Федорович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206" t="1353"/>
          <a:stretch/>
        </p:blipFill>
        <p:spPr>
          <a:xfrm>
            <a:off x="4175020" y="1198183"/>
            <a:ext cx="2699914" cy="3607357"/>
          </a:xfrm>
          <a:prstGeom prst="rect">
            <a:avLst/>
          </a:prstGeom>
          <a:solidFill>
            <a:srgbClr val="000000">
              <a:shade val="95000"/>
            </a:srgbClr>
          </a:solidFill>
          <a:ln w="231775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019672" y="5782973"/>
            <a:ext cx="3588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Николай Федорович Гастелло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84" y="1198182"/>
            <a:ext cx="2994657" cy="3607357"/>
          </a:xfrm>
          <a:prstGeom prst="rect">
            <a:avLst/>
          </a:prstGeom>
          <a:solidFill>
            <a:srgbClr val="000000">
              <a:shade val="95000"/>
            </a:srgbClr>
          </a:solidFill>
          <a:ln w="244475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019672" y="5353359"/>
            <a:ext cx="4061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Александр Иванович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Покрышкин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6016" y="275303"/>
            <a:ext cx="6980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Кто есть кто????</a:t>
            </a:r>
            <a:endParaRPr lang="ru-RU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51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-fotki.yandex.ru/get/219501/141128800.3b8/0_179fac_d6c3fe4f_or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1" r="890"/>
          <a:stretch/>
        </p:blipFill>
        <p:spPr bwMode="auto">
          <a:xfrm>
            <a:off x="624690" y="1944468"/>
            <a:ext cx="5579838" cy="311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4690" y="241877"/>
            <a:ext cx="10963746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 сегодняшнем обзоре мы рассмотрим 15 улиц Новосибирска и узнаем о тех, в честь кого они носят свои имена. 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41751" y="1516067"/>
            <a:ext cx="3755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Улица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Покрышкина</a:t>
            </a:r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41751" y="2045098"/>
            <a:ext cx="4719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Улица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Сибиряков-Гвардейцев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41751" y="2574893"/>
            <a:ext cx="3908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Улица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Бориса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Богаткова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41751" y="4690253"/>
            <a:ext cx="3666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7. Улица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Ольги Жилиной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41752" y="3632191"/>
            <a:ext cx="2606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5. Улица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Гастелло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41752" y="3103160"/>
            <a:ext cx="26700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Улица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Ватутина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41751" y="4161222"/>
            <a:ext cx="2704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6. Улица Гаранина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71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 улиц Новосибирска, носящих имена героев Великой Отечественной войны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336" y="568267"/>
            <a:ext cx="3976464" cy="2167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14 улиц Новосибирска, носящих имена героев Великой Отечественной войны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868" y="274253"/>
            <a:ext cx="3712460" cy="2519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14 улиц Новосибирска, носящих имена героев Великой Отечественной войны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983" y="3680084"/>
            <a:ext cx="4789264" cy="2679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5987" y="0"/>
            <a:ext cx="3883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Назовите название улиц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93002" y="2900132"/>
            <a:ext cx="45643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Улица Сибиряков-Гвардейцев (Кировский район)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37858" y="6465756"/>
            <a:ext cx="5259966" cy="336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2875" algn="just">
              <a:lnSpc>
                <a:spcPct val="107000"/>
              </a:lnSpc>
              <a:spcBef>
                <a:spcPts val="790"/>
              </a:spcBef>
              <a:spcAft>
                <a:spcPts val="790"/>
              </a:spcAft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 Ватутина (Ленинский, Кировский районы)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40757" y="2913877"/>
            <a:ext cx="3637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2875"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Покрышкина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endParaRPr lang="ru-RU" sz="1600" b="1" dirty="0" smtClean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142875"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Ленинский, Кировский районы)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99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6539" y="262551"/>
            <a:ext cx="9922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Улица Сибиряков-Гвардейцев названа в честь</a:t>
            </a:r>
            <a:endParaRPr lang="ru-RU" sz="3200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4439" y="4881540"/>
            <a:ext cx="9786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375"/>
              </a:spcBef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Воинов 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22-й (бывшей 150-й) Сибирской добровольческой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дивизии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44439" y="1899257"/>
            <a:ext cx="7094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Воинов 21 Сибирской кавалерийской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дивизий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44439" y="2868419"/>
            <a:ext cx="7270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Воинов 22 Сибирской мотострелковой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дивизий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44439" y="3936075"/>
            <a:ext cx="7830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Воинов150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Сибирской воздушно-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дисантных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бригад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46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1452" y="313420"/>
            <a:ext cx="105699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 Сибиряков-Гвардейцев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названа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 честь воинов</a:t>
            </a:r>
            <a:r>
              <a:rPr lang="ru-RU" sz="2400" dirty="0">
                <a:solidFill>
                  <a:srgbClr val="4B4B4B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22-й (бывшей 150-й) Сибирской добровольческой дивизии.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21155" y="2140271"/>
            <a:ext cx="7407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 каком году была сформирована дивизия?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7688" y="3164671"/>
            <a:ext cx="1982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1941 год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7687" y="4059455"/>
            <a:ext cx="1982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1942 год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7593" y="3164671"/>
            <a:ext cx="1982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1940 год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7593" y="4059455"/>
            <a:ext cx="1982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1943 год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2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0146" y="648239"/>
            <a:ext cx="9889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Дивизия 22-й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(бывшей 150-й) Сибирской добровольческой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дивизии 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была создана в июле 1942 года.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84644" y="2196053"/>
            <a:ext cx="96293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 концу формирования в дивизии было больше…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10146" y="3759200"/>
            <a:ext cx="2105891" cy="51723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тыс. человек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47371" y="3759200"/>
            <a:ext cx="2105891" cy="51723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тыс. человек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84596" y="3759200"/>
            <a:ext cx="2105891" cy="51723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тыс. человек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21821" y="3759200"/>
            <a:ext cx="2105891" cy="51723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тыс. человек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2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8699" y="469905"/>
            <a:ext cx="7583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состав дивизии вошли стрелковые и артиллерийский полки, специальные части и подразделения. К концу формирования в дивизии было больше </a:t>
            </a:r>
            <a:r>
              <a:rPr lang="ru-RU" sz="2000" dirty="0">
                <a:solidFill>
                  <a:srgbClr val="C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10 тысяч человек.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8699" y="1974048"/>
            <a:ext cx="61560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Именем Сибиряков-Гвардейцев названы?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368" y="2725641"/>
            <a:ext cx="1409538" cy="51723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68785" y="613050"/>
            <a:ext cx="1802082" cy="5172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Обелиск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4" r="40471" b="3779"/>
          <a:stretch/>
        </p:blipFill>
        <p:spPr>
          <a:xfrm>
            <a:off x="9130639" y="1247117"/>
            <a:ext cx="1878375" cy="499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68" y="3385860"/>
            <a:ext cx="4157390" cy="2954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380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3817" y="434282"/>
            <a:ext cx="105106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2800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В каком году был установлен обелиск в память о боевых подвигах воинов знаменитых сибирских дивизий? </a:t>
            </a:r>
            <a:endParaRPr lang="ru-RU" sz="2800" b="0" i="0" dirty="0">
              <a:solidFill>
                <a:schemeClr val="accent6">
                  <a:lumMod val="50000"/>
                </a:schemeClr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7" y="2087964"/>
            <a:ext cx="4591926" cy="3009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944008" y="2272420"/>
            <a:ext cx="2634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1945 год</a:t>
            </a:r>
            <a:endParaRPr lang="ru-RU" sz="4000" dirty="0">
              <a:solidFill>
                <a:schemeClr val="accent5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42359" y="3238590"/>
            <a:ext cx="2634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1975 год</a:t>
            </a:r>
            <a:endParaRPr lang="ru-RU" sz="4000" dirty="0">
              <a:solidFill>
                <a:schemeClr val="accent5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02851" y="4268146"/>
            <a:ext cx="2634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1980 год</a:t>
            </a:r>
            <a:endParaRPr lang="ru-RU" sz="4000" dirty="0">
              <a:solidFill>
                <a:schemeClr val="accent5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75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4486" y="281105"/>
            <a:ext cx="105106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На постаменте на плитах в верхней части памятника изображены три символа (перечислите их) </a:t>
            </a:r>
            <a:endParaRPr lang="ru-RU" sz="2800" b="0" i="0" dirty="0">
              <a:solidFill>
                <a:schemeClr val="accent6">
                  <a:lumMod val="50000"/>
                </a:schemeClr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0" t="222" r="40851" b="6523"/>
          <a:stretch/>
        </p:blipFill>
        <p:spPr>
          <a:xfrm>
            <a:off x="8996218" y="1235212"/>
            <a:ext cx="1801091" cy="51725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8719" y="3770260"/>
            <a:ext cx="2614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орден Славы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8719" y="5099716"/>
            <a:ext cx="4196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изображение Кремля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8719" y="2371931"/>
            <a:ext cx="3451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гвардейский знак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8719" y="3036659"/>
            <a:ext cx="47387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орден красного знамени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8719" y="4434988"/>
            <a:ext cx="43749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орден красной звезды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8718" y="1777957"/>
            <a:ext cx="5450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орден отечественной войны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51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00" y="1759143"/>
            <a:ext cx="3488800" cy="436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165" y="272052"/>
            <a:ext cx="105106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Что это за сооружение, назовите её название и на какой улице оно расположено?</a:t>
            </a:r>
            <a:endParaRPr lang="ru-RU" sz="2800" b="0" i="0" dirty="0">
              <a:solidFill>
                <a:schemeClr val="accent6">
                  <a:lumMod val="50000"/>
                </a:schemeClr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57458" y="2010456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54013" algn="ctr"/>
            <a:r>
              <a:rPr lang="ru-RU" sz="2800" dirty="0" smtClean="0">
                <a:solidFill>
                  <a:srgbClr val="4B4B4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Знаменитая </a:t>
            </a:r>
          </a:p>
          <a:p>
            <a:pPr indent="354013"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водонапорная башня, </a:t>
            </a:r>
          </a:p>
          <a:p>
            <a:pPr indent="354013"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архитектуры</a:t>
            </a:r>
            <a:r>
              <a:rPr lang="ru-RU" sz="2800" dirty="0" smtClean="0">
                <a:solidFill>
                  <a:srgbClr val="4B4B4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Расположена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улице Ватутина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4B4B4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названой </a:t>
            </a:r>
            <a:r>
              <a:rPr lang="ru-RU" sz="2800" dirty="0">
                <a:solidFill>
                  <a:srgbClr val="4B4B4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честь знаменитого военачальника </a:t>
            </a:r>
            <a:r>
              <a:rPr lang="ru-RU" sz="2800" dirty="0" smtClean="0">
                <a:solidFill>
                  <a:srgbClr val="4B4B4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ВОВ, </a:t>
            </a:r>
            <a:r>
              <a:rPr lang="ru-RU" sz="2800" dirty="0">
                <a:solidFill>
                  <a:srgbClr val="4B4B4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генерала армии, Героя Советского Союза </a:t>
            </a:r>
            <a:endParaRPr lang="ru-RU" sz="2800" dirty="0" smtClean="0">
              <a:solidFill>
                <a:srgbClr val="4B4B4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4013"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Николая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Федоровича Ватутина.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57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https://zelenyimir.ru/wp-content/uploads/2022/04/88529a70b9312c03f850c9dfb6db0ab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86" y="2913648"/>
            <a:ext cx="5605301" cy="3736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5798042" y="4025192"/>
            <a:ext cx="1655758" cy="1178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Стих давно закончилась войн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7566" y="6262032"/>
            <a:ext cx="3353072" cy="627809"/>
          </a:xfrm>
          <a:prstGeom prst="rect">
            <a:avLst/>
          </a:prstGeom>
        </p:spPr>
      </p:pic>
      <p:pic>
        <p:nvPicPr>
          <p:cNvPr id="1026" name="Picture 2" descr="http://img.tourister.ru/files/8/8/9/3/0/7/2/origin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89" y="448710"/>
            <a:ext cx="5590903" cy="3727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altay/3912953/2a00000174ff2feeb065fd2b53051f3904eb/XXX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395" y="398128"/>
            <a:ext cx="5668991" cy="3777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u2.9111s.ru/uploads/202205/05/b226445b758e533e2fdb8deb2e4adbb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47" y="3875540"/>
            <a:ext cx="3875768" cy="270039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img1.liveinternet.ru/images/attach/d/2/152/39/152039953_oie_96466rmIgTXNB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74" y="2534763"/>
            <a:ext cx="2720533" cy="181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avatars.dzeninfra.ru/get-zen_doc/9429668/pub_6446382005680c15fb91aa7b_6446386d05680c15fb91c3ce/scale_12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058" y="3966833"/>
            <a:ext cx="3576087" cy="2679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32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" y="465072"/>
            <a:ext cx="6081279" cy="3422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794" y="421298"/>
            <a:ext cx="5196760" cy="3465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144104" y="4906505"/>
            <a:ext cx="71947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1800" cap="all" dirty="0" smtClean="0">
                <a:solidFill>
                  <a:srgbClr val="2D791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Улиц </a:t>
            </a:r>
            <a:r>
              <a:rPr lang="ru-RU" sz="3200" b="1" kern="1800" cap="all" dirty="0" smtClean="0">
                <a:solidFill>
                  <a:srgbClr val="2D791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НОВОСИБИРСКА</a:t>
            </a:r>
            <a:r>
              <a:rPr lang="ru-RU" sz="2800" b="1" kern="1800" cap="all" dirty="0" smtClean="0">
                <a:solidFill>
                  <a:srgbClr val="2D791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НОСЯЩИХ ИМЕНА ГЕРОЕВ </a:t>
            </a:r>
          </a:p>
          <a:p>
            <a:pPr algn="ctr"/>
            <a:r>
              <a:rPr lang="ru-RU" sz="2800" b="1" kern="1800" cap="all" dirty="0" smtClean="0">
                <a:solidFill>
                  <a:srgbClr val="2D791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ВЕЛИКОЙ ОТЕЧЕСТВЕННОЙ ВОЙНЫ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477933" y="389602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«…И в городе своём и в ста других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Их именами улицы назвали…»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Константин Симонов</a:t>
            </a:r>
            <a:endParaRPr lang="ru-RU" b="0" i="0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15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5534" y="516467"/>
            <a:ext cx="5943600" cy="54196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856178" y="3055925"/>
            <a:ext cx="3755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12. Улица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Заслонова</a:t>
            </a:r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56178" y="1879440"/>
            <a:ext cx="30458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10. Улица Белоусова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56178" y="2468968"/>
            <a:ext cx="3701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11. Улица Мусы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Джалиля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56178" y="4237552"/>
            <a:ext cx="3772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14. Улица Перевозчикова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6178" y="3642882"/>
            <a:ext cx="2775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13. Улица Ивачёва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146" name="Picture 2" descr="https://sun9-40.userapi.com/impf/c855324/v855324292/d170/NXigAW4Ke3E.jpg?size=1680x628&amp;quality=96&amp;sign=f95b5635840a89857222740cc2a52543&amp;c_uniq_tag=1jTL67DEpzt-PWkmbqPK5O0ciNJ7--ITSpbvpBQujM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66" y="700384"/>
            <a:ext cx="5642111" cy="210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sun9-52.userapi.com/impg/PnyLauoippMkcdgJR71gZJYlAIfZiOfrR-oSsA/xq1mr8uvlpw.jpg?size=259x194&amp;quality=96&amp;sign=9c58918345a4c416f5961a97ea472836&amp;type=album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66" y="3371433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sun9-61.userapi.com/impg/3RiIInuwEwm1I5-bzl0enSaGx-9pYjk1NfvURQ/PWxBqaZMqG8.jpg?size=1025x592&amp;quality=95&amp;sign=fb7461c910186cbf2399c4bcca2defe1&amp;c_uniq_tag=d6kmkYPPXG2QzM25kvRALMZu_OtkhJMdr4FtkYATXyc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474" y="3371432"/>
            <a:ext cx="3199403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865742" y="5346550"/>
            <a:ext cx="3175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Завод имени Чкалова Новосибирск в годы войны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98766" y="5346550"/>
            <a:ext cx="2442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Новосибирск в годы ВОВ: Хроника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8766" y="2831942"/>
            <a:ext cx="46985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Новосибирск. Площадь Ленина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856178" y="1289912"/>
            <a:ext cx="2877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9. Улица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Селезнева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856178" y="700384"/>
            <a:ext cx="3094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8. Улица Виктора Уса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856178" y="4832222"/>
            <a:ext cx="3206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15. Улица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Плахотного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2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1836" y="813810"/>
            <a:ext cx="11953594" cy="45136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92530" y="947599"/>
            <a:ext cx="1286135" cy="1930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E1E2E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861712" y="1912799"/>
            <a:ext cx="2757490" cy="37389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155470" y="2084237"/>
            <a:ext cx="1286135" cy="1930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E1E2E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14 улиц Новосибирска, носящих имена героев Великой Отечественной войны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77" y="1060796"/>
            <a:ext cx="4271235" cy="40511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41836" y="182586"/>
            <a:ext cx="3843616" cy="519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2875" algn="just">
              <a:lnSpc>
                <a:spcPct val="107000"/>
              </a:lnSpc>
              <a:spcBef>
                <a:spcPts val="790"/>
              </a:spcBef>
              <a:spcAft>
                <a:spcPts val="790"/>
              </a:spcAft>
            </a:pPr>
            <a:r>
              <a:rPr lang="ru-RU" sz="2800" b="1" dirty="0" smtClean="0">
                <a:solidFill>
                  <a:srgbClr val="48741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 </a:t>
            </a:r>
            <a:r>
              <a:rPr lang="ru-RU" sz="2800" b="1" dirty="0" err="1" smtClean="0">
                <a:solidFill>
                  <a:srgbClr val="48741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Покрышкина</a:t>
            </a:r>
            <a:endParaRPr lang="ru-RU" b="1" dirty="0">
              <a:solidFill>
                <a:srgbClr val="48741C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040" y="5398340"/>
            <a:ext cx="427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Ленинский, Кировский районы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19202" y="1097530"/>
            <a:ext cx="424218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На короткой, но оживленной улице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Покрышкина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много торговых центров, здесь всегда кипит жизнь. А совсем рядом находится </a:t>
            </a:r>
            <a:r>
              <a:rPr lang="ru-RU" sz="2000" u="sng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  <a:hlinkClick r:id="rId3"/>
              </a:rPr>
              <a:t>памятник герою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Место выбрано не случайно: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Покрышкин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в юности жил именно в Левобережье, работал на строительстве будущего «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Сибсельмаша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».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19202" y="4349915"/>
            <a:ext cx="4476228" cy="1631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 2001 года улица носит имя нашего знаменитого земляка, лётчика-истребителя, трижды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Героя Советского Союза Александра Ивановича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Покрышкина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endParaRPr lang="ru-RU" dirty="0">
              <a:solidFill>
                <a:schemeClr val="accent6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6148" name="Picture 4" descr="https://histor1pro.my1.ru/po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28" y="2196494"/>
            <a:ext cx="2220109" cy="3336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279400" y="5406789"/>
            <a:ext cx="4191000" cy="19877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861712" y="5768859"/>
            <a:ext cx="2488273" cy="970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636520" y="6126456"/>
            <a:ext cx="4191000" cy="19877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064930" y="5875342"/>
            <a:ext cx="4283538" cy="6001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Памятник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маршалу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авиации </a:t>
            </a:r>
            <a:r>
              <a:rPr lang="ru-RU" sz="1100" dirty="0" err="1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Покрышкину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А.И. на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площади Карла Маркса в Ленинском районе г. Новосибирска.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Скульптор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Михаил </a:t>
            </a:r>
            <a:r>
              <a:rPr lang="ru-RU" sz="1100" dirty="0" err="1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Переяславец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36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8980" y="5071501"/>
            <a:ext cx="2577830" cy="12220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577830" y="23848"/>
            <a:ext cx="2441642" cy="675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379078" y="1689713"/>
            <a:ext cx="6374614" cy="4113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Фашистские асы боялись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Покрышкина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как огня. Под каким бы позывным он ни летал, немцы всегда узнавали его, и в эфире раздавалось: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«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Покрышкин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в воздухе!»</a:t>
            </a:r>
          </a:p>
          <a:p>
            <a:pPr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Всего за годы войны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Покрышкин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:</a:t>
            </a:r>
          </a:p>
          <a:p>
            <a:pPr marL="342900" indent="-342900" algn="just">
              <a:spcBef>
                <a:spcPts val="375"/>
              </a:spcBef>
              <a:spcAft>
                <a:spcPts val="375"/>
              </a:spcAft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провел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650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боевых вылетов, </a:t>
            </a:r>
          </a:p>
          <a:p>
            <a:pPr marL="342900" indent="-342900" algn="just">
              <a:spcBef>
                <a:spcPts val="375"/>
              </a:spcBef>
              <a:spcAft>
                <a:spcPts val="375"/>
              </a:spcAft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156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воздушных боев, </a:t>
            </a:r>
          </a:p>
          <a:p>
            <a:pPr marL="342900" indent="-342900" algn="just">
              <a:spcBef>
                <a:spcPts val="375"/>
              </a:spcBef>
              <a:spcAft>
                <a:spcPts val="375"/>
              </a:spcAft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лично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сбил 59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самолетов. </a:t>
            </a:r>
          </a:p>
          <a:p>
            <a:pPr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19 августа 1944 года уже полковник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Покрышкин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первым в истории стал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трижды Героем Советского Союза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lang="ru-RU" sz="2000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83383" y="213400"/>
            <a:ext cx="6370309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375"/>
              </a:spcBef>
              <a:spcAft>
                <a:spcPts val="375"/>
              </a:spcAft>
            </a:pPr>
            <a:r>
              <a:rPr lang="ru-RU" sz="2400" i="1" dirty="0" smtClean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" </a:t>
            </a:r>
            <a:r>
              <a:rPr lang="ru-RU" sz="2000" i="1" dirty="0" err="1" smtClean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Покрышкин</a:t>
            </a:r>
            <a:r>
              <a:rPr lang="ru-RU" sz="2000" i="1" dirty="0" smtClean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дважды был сбит и оказывался в тылу врага, но оба раза ему удавалось перейти линию фронта и вновь летать</a:t>
            </a:r>
            <a:r>
              <a:rPr lang="ru-RU" sz="2400" i="1" dirty="0" smtClean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lang="ru-RU" sz="2000" dirty="0" smtClean="0">
              <a:solidFill>
                <a:srgbClr val="002060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pic>
        <p:nvPicPr>
          <p:cNvPr id="5122" name="Picture 2" descr="http://ic.pics.livejournal.com/pavel_hobby/72201186/90822/90822_600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4" r="15593"/>
          <a:stretch/>
        </p:blipFill>
        <p:spPr bwMode="auto">
          <a:xfrm>
            <a:off x="76100" y="469935"/>
            <a:ext cx="2425630" cy="3479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Изображение наград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3" y="5216496"/>
            <a:ext cx="517112" cy="93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Изображение наград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20" y="5216497"/>
            <a:ext cx="517112" cy="93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Изображение наград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07" y="5216617"/>
            <a:ext cx="517112" cy="93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cmvvs.ru/wp-content/uploads/2022/09/3.-%D0%BF%D0%BE%D0%BB%D0%BA%D0%BE%D0%B2%D0%BD%D0%B8%D0%BA-%D0%BF%D0%BE%D0%BA%D1%80%D1%8B%D1%88%D0%BA%D0%B8%D0%B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221" y="278450"/>
            <a:ext cx="2008587" cy="2678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hlinkClick r:id="rId7"/>
          </p:cNvPr>
          <p:cNvPicPr>
            <a:picLocks noChangeAspect="1"/>
          </p:cNvPicPr>
          <p:nvPr/>
        </p:nvPicPr>
        <p:blipFill rotWithShape="1">
          <a:blip r:embed="rId8"/>
          <a:srcRect l="4514"/>
          <a:stretch/>
        </p:blipFill>
        <p:spPr>
          <a:xfrm>
            <a:off x="2784698" y="2945323"/>
            <a:ext cx="2002112" cy="3652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5064" y="3968940"/>
            <a:ext cx="24766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Александр Иванович</a:t>
            </a:r>
          </a:p>
          <a:p>
            <a:pPr algn="ctr"/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Покрышкин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маршал авиации</a:t>
            </a:r>
            <a:endParaRPr lang="ru-RU" sz="16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84275" y="4676012"/>
            <a:ext cx="13324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(1913-1985) 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56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333071" y="594573"/>
            <a:ext cx="5215467" cy="29452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17683" y="272953"/>
            <a:ext cx="5444164" cy="317297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14 улиц Новосибирска, носящих имена героев Великой Отечественной войны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227" y="349897"/>
            <a:ext cx="5311963" cy="3002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133565" y="4164529"/>
            <a:ext cx="5715000" cy="2287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5"/>
              </a:spcBef>
              <a:spcAft>
                <a:spcPts val="375"/>
              </a:spcAft>
            </a:pP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Всё, гвардеец, в боях изведай:</a:t>
            </a:r>
            <a:b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холод, голод, смертельный риск –</a:t>
            </a:r>
            <a:b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 героем вернись с победой</a:t>
            </a:r>
            <a:b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 славный город Новосибирск.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                                                  </a:t>
            </a:r>
          </a:p>
          <a:p>
            <a:pPr algn="ctr">
              <a:spcBef>
                <a:spcPts val="375"/>
              </a:spcBef>
              <a:spcAft>
                <a:spcPts val="375"/>
              </a:spcAft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                                         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Б.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Богатков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4709" y="922674"/>
            <a:ext cx="5087091" cy="450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Данная улица нашего обзора названа не в честь одного воина-сибиряка, а посвящена памяти целой героической дивизии. Улица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Сибиряков-Гвардейцев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одна из главных и самых красивых улиц левобережья Новосибирска, названа в честь воинов 22-й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(бывшей 150-й)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Сибирской добровольческой дивизии.</a:t>
            </a:r>
          </a:p>
          <a:p>
            <a:pPr indent="354013" algn="just">
              <a:spcBef>
                <a:spcPts val="375"/>
              </a:spcBef>
              <a:spcAft>
                <a:spcPts val="375"/>
              </a:spcAft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Дивизия была создана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 июле 1942 года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В состав дивизии вошли стрелковые и артиллерийский полки, специальные части и подразделения. К концу формирования в дивизии было 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больше 10 тысяч человек.</a:t>
            </a:r>
            <a:endParaRPr lang="ru-RU" b="1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983" y="122155"/>
            <a:ext cx="5489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48741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Улица Сибиряков-Гвардейцев</a:t>
            </a:r>
            <a:endParaRPr lang="ru-RU" sz="2800" b="1" dirty="0">
              <a:solidFill>
                <a:srgbClr val="48741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73227" y="3590596"/>
            <a:ext cx="54394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75"/>
              </a:spcBef>
              <a:spcAft>
                <a:spcPts val="375"/>
              </a:spcAft>
            </a:pPr>
            <a:r>
              <a:rPr lang="ru-RU" sz="1600" i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Кировский район</a:t>
            </a:r>
          </a:p>
        </p:txBody>
      </p:sp>
    </p:spTree>
    <p:extLst>
      <p:ext uri="{BB962C8B-B14F-4D97-AF65-F5344CB8AC3E}">
        <p14:creationId xmlns:p14="http://schemas.microsoft.com/office/powerpoint/2010/main" val="121993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46306"/>
            <a:ext cx="12191997" cy="38240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1580942" y="2102"/>
            <a:ext cx="247442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144000" y="-8465"/>
            <a:ext cx="247442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8" y="6125835"/>
            <a:ext cx="12191999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</a:t>
            </a:r>
            <a:endParaRPr lang="ru-RU" sz="8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31016" y="1805485"/>
            <a:ext cx="770467" cy="265006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7117" y="1021045"/>
            <a:ext cx="770467" cy="265006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1" y="231675"/>
            <a:ext cx="1219199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" y="4748164"/>
            <a:ext cx="9038357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150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стрелковая сибирская добровольческая дивизия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497084" y="0"/>
            <a:ext cx="1982709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99" y="1098639"/>
            <a:ext cx="6391935" cy="3263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-2" y="5863364"/>
            <a:ext cx="12191999" cy="10772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1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</a:t>
            </a:r>
            <a:endParaRPr lang="ru-RU" sz="1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8" y="6506837"/>
            <a:ext cx="12191999" cy="10772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100" dirty="0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</a:t>
            </a:r>
            <a:endParaRPr lang="ru-RU" sz="1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81333" y="1186004"/>
            <a:ext cx="4648200" cy="25955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>
              <a:spcBef>
                <a:spcPts val="375"/>
              </a:spcBef>
              <a:spcAft>
                <a:spcPts val="375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ru-RU" sz="2000" b="1" i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Нас смерть ведёт в атаку,</a:t>
            </a:r>
            <a:br>
              <a:rPr lang="ru-RU" sz="2000" b="1" i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 наш порыв неистов,</a:t>
            </a:r>
            <a:br>
              <a:rPr lang="ru-RU" sz="2000" b="1" i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Он все преграды</a:t>
            </a:r>
            <a:br>
              <a:rPr lang="ru-RU" sz="2000" b="1" i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Превращает в пыль,</a:t>
            </a:r>
            <a:br>
              <a:rPr lang="ru-RU" sz="2000" b="1" i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Чем дальше мы на запад</a:t>
            </a:r>
            <a:br>
              <a:rPr lang="ru-RU" sz="2000" b="1" i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Идем громя фашистов,</a:t>
            </a:r>
            <a:br>
              <a:rPr lang="ru-RU" sz="2000" b="1" i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Тем ближе к нам родимая Сибирь</a:t>
            </a:r>
            <a:r>
              <a:rPr lang="ru-RU" sz="2000" b="1" i="1" dirty="0" smtClean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!</a:t>
            </a:r>
          </a:p>
          <a:p>
            <a:pPr algn="r">
              <a:spcBef>
                <a:spcPts val="375"/>
              </a:spcBef>
              <a:spcAft>
                <a:spcPts val="375"/>
              </a:spcAft>
            </a:pPr>
            <a:r>
              <a:rPr lang="ru-RU" sz="1600" i="1" smtClean="0">
                <a:solidFill>
                  <a:srgbClr val="4B4B4B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                                                            </a:t>
            </a:r>
            <a:r>
              <a:rPr lang="ru-RU" sz="1600" i="1" smtClean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Б.Богатков</a:t>
            </a:r>
            <a:endParaRPr lang="ru-RU" sz="1400" dirty="0">
              <a:solidFill>
                <a:schemeClr val="accent5">
                  <a:lumMod val="50000"/>
                </a:schemeClr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5159935"/>
            <a:ext cx="9038358" cy="681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0" y="4713209"/>
            <a:ext cx="9038358" cy="681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20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2482</Words>
  <Application>Microsoft Office PowerPoint</Application>
  <PresentationFormat>Широкоэкранный</PresentationFormat>
  <Paragraphs>294</Paragraphs>
  <Slides>49</Slides>
  <Notes>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9" baseType="lpstr">
      <vt:lpstr>Arial</vt:lpstr>
      <vt:lpstr>Calibri</vt:lpstr>
      <vt:lpstr>Calibri Light</vt:lpstr>
      <vt:lpstr>Segoe UI</vt:lpstr>
      <vt:lpstr>Segoe UI Black</vt:lpstr>
      <vt:lpstr>Segoe UI Symbol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159</cp:revision>
  <dcterms:created xsi:type="dcterms:W3CDTF">2022-02-08T03:07:11Z</dcterms:created>
  <dcterms:modified xsi:type="dcterms:W3CDTF">2023-04-25T03:09:16Z</dcterms:modified>
</cp:coreProperties>
</file>