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785" r:id="rId3"/>
    <p:sldMasterId id="2147483797" r:id="rId4"/>
    <p:sldMasterId id="2147483810" r:id="rId5"/>
    <p:sldMasterId id="2147483825" r:id="rId6"/>
  </p:sldMasterIdLst>
  <p:notesMasterIdLst>
    <p:notesMasterId r:id="rId28"/>
  </p:notesMasterIdLst>
  <p:sldIdLst>
    <p:sldId id="259" r:id="rId7"/>
    <p:sldId id="257" r:id="rId8"/>
    <p:sldId id="273" r:id="rId9"/>
    <p:sldId id="256" r:id="rId10"/>
    <p:sldId id="274" r:id="rId11"/>
    <p:sldId id="262" r:id="rId12"/>
    <p:sldId id="261" r:id="rId13"/>
    <p:sldId id="260" r:id="rId14"/>
    <p:sldId id="258" r:id="rId15"/>
    <p:sldId id="275" r:id="rId16"/>
    <p:sldId id="268" r:id="rId17"/>
    <p:sldId id="263" r:id="rId18"/>
    <p:sldId id="269" r:id="rId19"/>
    <p:sldId id="276" r:id="rId20"/>
    <p:sldId id="278" r:id="rId21"/>
    <p:sldId id="282" r:id="rId22"/>
    <p:sldId id="283" r:id="rId23"/>
    <p:sldId id="281" r:id="rId24"/>
    <p:sldId id="279" r:id="rId25"/>
    <p:sldId id="280" r:id="rId26"/>
    <p:sldId id="27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B5E5A-C81A-42D7-9D38-FFB0B48882A2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45D95-0A61-4684-A9C7-B95D17A027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83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5D95-0A61-4684-A9C7-B95D17A027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54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5D95-0A61-4684-A9C7-B95D17A027D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8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C6C18-12A8-429F-A7EC-E8D369845740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A8B8-6283-4548-9335-4CC31A4F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39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C6C18-12A8-429F-A7EC-E8D369845740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A8B8-6283-4548-9335-4CC31A4F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141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C6C18-12A8-429F-A7EC-E8D369845740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A8B8-6283-4548-9335-4CC31A4F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505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4587C-160B-4DB7-B5E7-DA808297E76B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79749-9775-4AD4-B15C-0E1CD7667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6961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E44D-D42B-425A-9DC8-34C1D578BABC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C573-C402-41F8-AAE9-51AC3D25CC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428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FFB6B-6F66-4AE9-839D-5F9782D0A8B1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460C-C6EA-47D7-AC3B-E509E43B1A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34430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E8492-32E7-4350-983F-CEED1EEE2BF1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4C858-88AC-48C1-ACB7-4CE70C0178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1903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7A1E-A5A3-4B29-B997-9F9398D35BF7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94FE-4FB6-41EB-A12D-5F4EC1F2B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0716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AA631-D50F-4B33-9678-105668E2B98F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9CCD-D565-41CA-BFD6-A16E3493C6F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584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7344B-A03B-4814-BAFE-EC189C46846E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12FEC-D594-43C5-80B2-47EB0E2E20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6431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808EA-E1C5-479E-90C2-5869827CC4B1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98FE1-FC4E-469F-AA9F-E56B388AC5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8434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C6C18-12A8-429F-A7EC-E8D369845740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A8B8-6283-4548-9335-4CC31A4F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4883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012D-1EF4-431D-915F-DA9E5D45B1AE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8D714-1AC6-41B9-9BBA-F7C7C1B7EF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2785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9A76F-5645-436F-A046-BAD81DE00598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5041-E400-48EC-AD08-481AA9446F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38692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E2A9E-6D09-4318-9699-C747DD7F69E3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F744C-01CB-4D7E-870F-D9BFC3A415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6395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E36F-D628-4426-9BEB-F69523CBC5DA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08500-195A-4225-A21B-8018747E3A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2063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92B4-055B-493A-A6F8-18D59F0EBF69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6B5EB-462F-48DA-827A-EE283D4779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4762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C657-EC34-4553-A2F6-5CCE9635C08E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746F-6BFB-4A9C-B428-46594E6BA3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6770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09568-01E7-4724-BEA0-1359B96DC37E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57EE-5682-4FF3-A448-7A42404432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155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A1A6A-9F0D-41DD-8FCF-A598645045B0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3B7EE-5F85-40AD-B795-93618A4209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7845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E4B2-74B4-4EB3-9B3F-FF7B2424CA57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2CF3-F945-432D-B6C6-B8CF2B80CF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7336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A388A-03A7-42F5-9855-9360DEC24775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3BAFC-B1A0-41FF-81F5-6D38B069A7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04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C6C18-12A8-429F-A7EC-E8D369845740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A8B8-6283-4548-9335-4CC31A4F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809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EBA3-A9E5-45B7-A85D-839D2479A3CD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A2ECD-28EB-48AA-86F9-50BC914661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774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3BBD0-F9C2-4298-85ED-66813338AB46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32483-006E-4AC2-A4F1-978D2E5C06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16919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A73E-A52B-4DF2-B7DD-65CC36438283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8E94-F29B-44D7-9CDB-3B078DCF67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2473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2F2BE-9C15-4ED4-93A6-CD77E89124CF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12E7C-1171-4CC5-9474-94753F3269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9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AF444-B09F-49E1-86EB-6A7076106CC8}" type="datetimeFigureOut">
              <a:rPr lang="ru-RU" altLang="ru-RU"/>
              <a:pPr>
                <a:defRPr/>
              </a:pPr>
              <a:t>04.06.2016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45CC7-2F27-4333-A8E0-AF3CEB015D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21626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5F398-8BD3-4377-B92C-D76CC868BB4B}" type="datetimeFigureOut">
              <a:rPr lang="ru-RU" altLang="ru-RU"/>
              <a:pPr>
                <a:defRPr/>
              </a:pPr>
              <a:t>04.06.2016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A2EC9-37B8-4DA5-AD9A-44416ACCC3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06767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E242-8E7F-447C-AE62-D4E76A479778}" type="datetimeFigureOut">
              <a:rPr lang="ru-RU" altLang="ru-RU"/>
              <a:pPr>
                <a:defRPr/>
              </a:pPr>
              <a:t>04.06.2016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03673-A082-4AC2-8FEA-7FBD4B216B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692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49E83-F2C4-455A-87C9-1FFAA41E765C}" type="datetimeFigureOut">
              <a:rPr lang="ru-RU" altLang="ru-RU"/>
              <a:pPr>
                <a:defRPr/>
              </a:pPr>
              <a:t>04.06.2016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FDA62-65EB-4374-9469-7598853943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333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DCA70-0AC4-445A-A788-CE23BC2F920E}" type="datetimeFigureOut">
              <a:rPr lang="ru-RU" altLang="ru-RU"/>
              <a:pPr>
                <a:defRPr/>
              </a:pPr>
              <a:t>04.06.2016</a:t>
            </a:fld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92B79-E7CA-4E0D-8C00-520F192EDD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0451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B326E-C9CE-4707-8C65-CD970456E16E}" type="datetimeFigureOut">
              <a:rPr lang="ru-RU" altLang="ru-RU"/>
              <a:pPr>
                <a:defRPr/>
              </a:pPr>
              <a:t>04.06.2016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253C8-13AE-4E41-B775-B354FA5EF8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799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C6C18-12A8-429F-A7EC-E8D369845740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A8B8-6283-4548-9335-4CC31A4F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31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CC25C-612F-4A9D-A354-E91650144291}" type="datetimeFigureOut">
              <a:rPr lang="ru-RU" altLang="ru-RU"/>
              <a:pPr>
                <a:defRPr/>
              </a:pPr>
              <a:t>04.06.2016</a:t>
            </a:fld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98F98-D4F6-4F30-95BF-3CABB4D466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5335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293AB-8199-4E64-8AC0-2AA9CE3EC053}" type="datetimeFigureOut">
              <a:rPr lang="ru-RU" altLang="ru-RU"/>
              <a:pPr>
                <a:defRPr/>
              </a:pPr>
              <a:t>04.06.2016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879F-70B0-4BE3-908D-E438C4219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3333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FF94A-A403-4B73-93C8-C94A574D777D}" type="datetimeFigureOut">
              <a:rPr lang="ru-RU" altLang="ru-RU"/>
              <a:pPr>
                <a:defRPr/>
              </a:pPr>
              <a:t>04.06.2016</a:t>
            </a:fld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D82C6-08C4-4FC9-8A5F-7E251BB4C3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924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D5A27-A255-4FDC-940A-01A5926044A1}" type="datetimeFigureOut">
              <a:rPr lang="ru-RU" altLang="ru-RU"/>
              <a:pPr>
                <a:defRPr/>
              </a:pPr>
              <a:t>04.06.2016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D886E-CAAC-4618-8368-DF008E4FFF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605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CEF6C-2433-443D-883F-C6C7E6972450}" type="datetimeFigureOut">
              <a:rPr lang="ru-RU" altLang="ru-RU"/>
              <a:pPr>
                <a:defRPr/>
              </a:pPr>
              <a:t>04.06.2016</a:t>
            </a:fld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CEBCF-7837-4111-97A9-5D91B0E9F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36995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B6DFB-59CC-4E7D-A0B7-5B1857F3B04D}" type="datetimeFigureOut">
              <a:rPr lang="ru-RU" altLang="ru-RU"/>
              <a:pPr>
                <a:defRPr/>
              </a:pPr>
              <a:t>04.06.2016</a:t>
            </a:fld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AB2CB-7E66-4FCF-915D-C8DFA7385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27425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1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 sz="1800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ABA1B2-5A18-40C3-9462-2E60124B6C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3854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0FCE44D-D42B-425A-9DC8-34C1D578BABC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9C573-C402-41F8-AAE9-51AC3D25CCC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586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4587C-160B-4DB7-B5E7-DA808297E76B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80979749-9775-4AD4-B15C-0E1CD76672D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71153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FCE44D-D42B-425A-9DC8-34C1D578BABC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49C573-C402-41F8-AAE9-51AC3D25CCC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133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C6C18-12A8-429F-A7EC-E8D369845740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A8B8-6283-4548-9335-4CC31A4F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930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pPr>
              <a:defRPr/>
            </a:pPr>
            <a:fld id="{882FFB6B-6F66-4AE9-839D-5F9782D0A8B1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A8D1460C-C6EA-47D7-AC3B-E509E43B1AB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3396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7E8492-32E7-4350-983F-CEED1EEE2BF1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4C858-88AC-48C1-ACB7-4CE70C0178F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96757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C97A1E-A5A3-4B29-B997-9F9398D35BF7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8994FE-4FB6-41EB-A12D-5F4EC1F2BBD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14766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7AA631-D50F-4B33-9678-105668E2B98F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29CCD-D565-41CA-BFD6-A16E3493C6F5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920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7344B-A03B-4814-BAFE-EC189C46846E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2FEC-D594-43C5-80B2-47EB0E2E2092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5395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6808EA-E1C5-479E-90C2-5869827CC4B1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98FE1-FC4E-469F-AA9F-E56B388AC5A1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153444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9012D-1EF4-431D-915F-DA9E5D45B1AE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8D714-1AC6-41B9-9BBA-F7C7C1B7EFE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71093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29A76F-5645-436F-A046-BAD81DE00598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E5041-E400-48EC-AD08-481AA9446F5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81178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FE2A9E-6D09-4318-9699-C747DD7F69E3}" type="datetimeFigureOut">
              <a:rPr lang="ru-RU" smtClean="0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F744C-01CB-4D7E-870F-D9BFC3A4151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351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C6C18-12A8-429F-A7EC-E8D369845740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A8B8-6283-4548-9335-4CC31A4F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43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C6C18-12A8-429F-A7EC-E8D369845740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A8B8-6283-4548-9335-4CC31A4F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87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C6C18-12A8-429F-A7EC-E8D369845740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A8B8-6283-4548-9335-4CC31A4F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75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8C6C18-12A8-429F-A7EC-E8D369845740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A8B8-6283-4548-9335-4CC31A4F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31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A08C6C18-12A8-429F-A7EC-E8D369845740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fld id="{37F3A8B8-6283-4548-9335-4CC31A4F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129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66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6600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66003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6003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660033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6600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1A0FF2-B080-40C6-87A5-AC7ED1391605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1BF79902-FE41-44F3-8FDB-DFD79897E9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275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66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6600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660033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660033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660033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6600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1905000" y="274638"/>
            <a:ext cx="9677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D6432B-1C5B-4CAE-AEEE-5D16D62399F8}" type="datetimeFigureOut">
              <a:rPr lang="ru-RU"/>
              <a:pPr>
                <a:defRPr/>
              </a:pPr>
              <a:t>04.06.2016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0CFDB5EA-AA29-4287-B8EE-8A4092B69B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44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4F622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4F6228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5EDFD67-BE43-4928-AD98-17F4EE259451}" type="datetimeFigureOut">
              <a:rPr lang="ru-RU" altLang="ru-RU"/>
              <a:pPr>
                <a:defRPr/>
              </a:pPr>
              <a:t>04.06.2016</a:t>
            </a:fld>
            <a:endParaRPr lang="ru-RU" altLang="ru-RU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C8489AC-0669-44D5-B7B0-D39F41C37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324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5" y="21431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0" y="6248400"/>
            <a:ext cx="3860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95FCF892-9E04-43F6-A1EE-8AA0906711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5084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24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08C6C18-12A8-429F-A7EC-E8D369845740}" type="datetimeFigureOut">
              <a:rPr lang="ru-RU" smtClean="0"/>
              <a:t>04.06.2016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37F3A8B8-6283-4548-9335-4CC31A4F3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84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2.xml"/><Relationship Id="rId1" Type="http://schemas.openxmlformats.org/officeDocument/2006/relationships/video" Target="file:///F:\&#1053;&#1086;&#1074;&#1072;&#1103;%20&#1087;&#1072;&#1087;&#1082;&#1072;\165.swf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rown.edu/Departments/Italian_Studies/dweb/images/maps/decworld/Londonmiddle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011" y="3397771"/>
            <a:ext cx="5484989" cy="346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2956"/>
            <a:ext cx="10972800" cy="6960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Улицы средневекового Лондона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830" y="1323833"/>
            <a:ext cx="12069170" cy="3802631"/>
          </a:xfrm>
        </p:spPr>
        <p:txBody>
          <a:bodyPr>
            <a:noAutofit/>
          </a:bodyPr>
          <a:lstStyle/>
          <a:p>
            <a:r>
              <a:rPr lang="ru-RU" sz="3600" b="1" dirty="0" err="1"/>
              <a:t>Carter</a:t>
            </a:r>
            <a:r>
              <a:rPr lang="ru-RU" sz="3600" b="1" dirty="0"/>
              <a:t> </a:t>
            </a:r>
            <a:r>
              <a:rPr lang="ru-RU" sz="3600" b="1" dirty="0" err="1"/>
              <a:t>Lane</a:t>
            </a:r>
            <a:r>
              <a:rPr lang="ru-RU" sz="3600" dirty="0"/>
              <a:t> – </a:t>
            </a:r>
            <a:r>
              <a:rPr lang="ru-RU" sz="3600" b="1" dirty="0" err="1" smtClean="0"/>
              <a:t>Carter</a:t>
            </a:r>
            <a:r>
              <a:rPr lang="ru-RU" sz="3600" b="1" dirty="0" smtClean="0"/>
              <a:t> (извозчик)</a:t>
            </a:r>
            <a:endParaRPr lang="ru-RU" sz="3600" dirty="0"/>
          </a:p>
          <a:p>
            <a:r>
              <a:rPr lang="ru-RU" sz="3600" b="1" dirty="0" err="1"/>
              <a:t>Pottery</a:t>
            </a:r>
            <a:r>
              <a:rPr lang="ru-RU" sz="3600" b="1" dirty="0"/>
              <a:t> </a:t>
            </a:r>
            <a:r>
              <a:rPr lang="ru-RU" sz="3600" b="1" dirty="0" err="1"/>
              <a:t>Lane</a:t>
            </a:r>
            <a:r>
              <a:rPr lang="ru-RU" sz="3600" dirty="0"/>
              <a:t> </a:t>
            </a:r>
            <a:r>
              <a:rPr lang="ru-RU" sz="3600" dirty="0" smtClean="0"/>
              <a:t>–</a:t>
            </a:r>
            <a:r>
              <a:rPr lang="ru-RU" sz="3600" b="1" dirty="0" err="1" smtClean="0"/>
              <a:t>Pottery</a:t>
            </a:r>
            <a:r>
              <a:rPr lang="ru-RU" sz="3600" b="1" dirty="0" smtClean="0"/>
              <a:t> (керамика)</a:t>
            </a:r>
            <a:endParaRPr lang="ru-RU" sz="3600" dirty="0" smtClean="0"/>
          </a:p>
          <a:p>
            <a:r>
              <a:rPr lang="ru-RU" sz="3600" b="1" dirty="0" err="1" smtClean="0"/>
              <a:t>Cheapside</a:t>
            </a:r>
            <a:r>
              <a:rPr lang="ru-RU" sz="3600" dirty="0"/>
              <a:t> - </a:t>
            </a:r>
            <a:r>
              <a:rPr lang="ru-RU" sz="3600" b="1" dirty="0" err="1" smtClean="0"/>
              <a:t>cheap</a:t>
            </a:r>
            <a:r>
              <a:rPr lang="ru-RU" sz="3600" b="1" dirty="0" smtClean="0"/>
              <a:t> (торговля) </a:t>
            </a:r>
            <a:endParaRPr lang="ru-RU" sz="3600" b="1" dirty="0"/>
          </a:p>
          <a:p>
            <a:r>
              <a:rPr lang="ru-RU" sz="3600" b="1" dirty="0" err="1"/>
              <a:t>Haymarket</a:t>
            </a:r>
            <a:r>
              <a:rPr lang="ru-RU" sz="3600" dirty="0"/>
              <a:t> </a:t>
            </a:r>
            <a:r>
              <a:rPr lang="ru-RU" sz="3600" dirty="0" smtClean="0"/>
              <a:t>– </a:t>
            </a:r>
            <a:r>
              <a:rPr lang="ru-RU" sz="3600" b="1" dirty="0" err="1" smtClean="0"/>
              <a:t>Hay</a:t>
            </a:r>
            <a:r>
              <a:rPr lang="ru-RU" sz="3600" b="1" dirty="0" smtClean="0"/>
              <a:t> (сено), </a:t>
            </a:r>
            <a:r>
              <a:rPr lang="ru-RU" sz="3600" b="1" dirty="0" err="1" smtClean="0"/>
              <a:t>market</a:t>
            </a:r>
            <a:r>
              <a:rPr lang="ru-RU" sz="3600" b="1" dirty="0" smtClean="0"/>
              <a:t> (рынок)</a:t>
            </a:r>
            <a:endParaRPr lang="ru-RU" sz="3600" dirty="0" smtClean="0"/>
          </a:p>
          <a:p>
            <a:r>
              <a:rPr lang="ru-RU" sz="3600" b="1" dirty="0" err="1" smtClean="0"/>
              <a:t>Garlic</a:t>
            </a:r>
            <a:r>
              <a:rPr lang="ru-RU" sz="3600" b="1" dirty="0" smtClean="0"/>
              <a:t> </a:t>
            </a:r>
            <a:r>
              <a:rPr lang="ru-RU" sz="3600" b="1" dirty="0" err="1"/>
              <a:t>Hill</a:t>
            </a:r>
            <a:r>
              <a:rPr lang="ru-RU" sz="3600" dirty="0"/>
              <a:t> </a:t>
            </a:r>
            <a:r>
              <a:rPr lang="ru-RU" sz="3600" dirty="0" smtClean="0"/>
              <a:t>– </a:t>
            </a:r>
            <a:r>
              <a:rPr lang="ru-RU" sz="3600" b="1" dirty="0" err="1" smtClean="0"/>
              <a:t>Garlic</a:t>
            </a:r>
            <a:r>
              <a:rPr lang="ru-RU" sz="3600" b="1" dirty="0" smtClean="0"/>
              <a:t> (чеснок)</a:t>
            </a:r>
            <a:endParaRPr lang="ru-RU" sz="3600" dirty="0" smtClean="0"/>
          </a:p>
          <a:p>
            <a:r>
              <a:rPr lang="en-US" sz="3600" b="1" dirty="0" smtClean="0"/>
              <a:t>Glasshouse Alley </a:t>
            </a:r>
            <a:r>
              <a:rPr lang="ru-RU" sz="3600" dirty="0" smtClean="0"/>
              <a:t>– </a:t>
            </a:r>
          </a:p>
          <a:p>
            <a:r>
              <a:rPr lang="en-US" sz="3600" b="1" dirty="0" smtClean="0"/>
              <a:t>Glasshouse </a:t>
            </a:r>
            <a:r>
              <a:rPr lang="ru-RU" sz="3600" b="1" dirty="0" smtClean="0"/>
              <a:t>(дом стекла)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93158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65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118682"/>
            <a:ext cx="8872949" cy="6655514"/>
          </a:xfrm>
          <a:prstGeom prst="rect">
            <a:avLst/>
          </a:prstGeom>
        </p:spPr>
      </p:pic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8872949" y="264483"/>
            <a:ext cx="3239083" cy="567229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Собор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Ратуша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Ярморочная площадь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Городские ворота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Крепостная стена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Сторожевая башня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 smtClean="0"/>
              <a:t>Кварталы горожан</a:t>
            </a:r>
            <a:endParaRPr lang="ru-RU" sz="28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41595" y="2423649"/>
            <a:ext cx="42308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1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082864" y="2363405"/>
            <a:ext cx="372855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250046" y="3375036"/>
            <a:ext cx="37285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>
                <a:latin typeface="Calibri" panose="020F0502020204030204" pitchFamily="34" charset="0"/>
              </a:rPr>
              <a:t>3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877191" y="6048270"/>
            <a:ext cx="37285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Calibri" panose="020F0502020204030204" pitchFamily="34" charset="0"/>
              </a:rPr>
              <a:t>4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827722" y="4685769"/>
            <a:ext cx="37285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Calibri" panose="020F0502020204030204" pitchFamily="34" charset="0"/>
              </a:rPr>
              <a:t>5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281811" y="3446438"/>
            <a:ext cx="37285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Calibri" panose="020F0502020204030204" pitchFamily="34" charset="0"/>
              </a:rPr>
              <a:t>6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564675" y="3869262"/>
            <a:ext cx="30937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Calibri" panose="020F0502020204030204" pitchFamily="34" charset="0"/>
              </a:rPr>
              <a:t>7</a:t>
            </a: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70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11" y="622466"/>
            <a:ext cx="10036037" cy="57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2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://hist-world.com/images/srednii-veka/1/V-masterskoj-srednevekovogo-oruzhejni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26" y="-5568"/>
            <a:ext cx="10649243" cy="686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8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54" y="174462"/>
            <a:ext cx="5951253" cy="66835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101" y="322371"/>
            <a:ext cx="4792943" cy="638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19" y="351111"/>
            <a:ext cx="4278338" cy="4343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960" y="2066998"/>
            <a:ext cx="4523782" cy="437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выясняли на уроке: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/>
              <a:t>1) Что такое город?</a:t>
            </a:r>
          </a:p>
          <a:p>
            <a:pPr marL="0" indent="0">
              <a:buNone/>
            </a:pPr>
            <a:r>
              <a:rPr lang="ru-RU" sz="4800" dirty="0"/>
              <a:t>2) Как он возникает в средневековом обществе?</a:t>
            </a:r>
          </a:p>
          <a:p>
            <a:pPr marL="0" indent="0">
              <a:buNone/>
            </a:pPr>
            <a:r>
              <a:rPr lang="ru-RU" sz="4800" dirty="0"/>
              <a:t>3) Зачем он нужен?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078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075" y="1221611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Распределите фразы, по группам, ответ проверьте по эталону, представленному на слайде: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075" y="3581718"/>
            <a:ext cx="10058400" cy="4050792"/>
          </a:xfrm>
        </p:spPr>
        <p:txBody>
          <a:bodyPr/>
          <a:lstStyle/>
          <a:p>
            <a:r>
              <a:rPr lang="ru-RU" sz="3600" dirty="0"/>
              <a:t>А. причины появления городов</a:t>
            </a:r>
          </a:p>
          <a:p>
            <a:r>
              <a:rPr lang="ru-RU" sz="3600" dirty="0"/>
              <a:t>Б. процесс возникновения городов</a:t>
            </a:r>
          </a:p>
          <a:p>
            <a:r>
              <a:rPr lang="ru-RU" sz="3600" dirty="0"/>
              <a:t>В. цеховое устройство</a:t>
            </a:r>
          </a:p>
          <a:p>
            <a:r>
              <a:rPr lang="ru-RU" sz="3600" dirty="0"/>
              <a:t>Г. роль городов в средневековом обществе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88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1999" cy="6857999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1. Ремесленники бежали от своих сеньоров.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2. Ремесленники объединялись, чтобы организовать производство.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3. Старшины контролировали качество производимых мастерами изделий и наказывали тех мастеров, чьи изделия не соответствовали стандартам.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4. В ратуше заседал городской совет, разрешавший основные проблемы города.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5. В городах занимались ремеслом и торговлей.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6. Жители города были защищены крепкими крепостными стенами.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7. Ремесленники выбирали места у переправ, морских гаваней, монастырей и замков феодалов.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8. Развитие сельского хозяйства привело к увеличению урожая и появлению обмена.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9. Ремесло постепенно отделялось от земледелия.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10. Ремесленники поддерживали друг друга, помогали мастерам, находящимся в трудной ситуации.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600" dirty="0"/>
              <a:t>11. В уставе прописывалось время, когда следует заканчивать работу в мастерских</a:t>
            </a:r>
            <a:r>
              <a:rPr lang="ru-RU" sz="2600" dirty="0" smtClean="0"/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298974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Проверьте задание по эталону: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 – 1, 8, 9</a:t>
            </a:r>
          </a:p>
          <a:p>
            <a:r>
              <a:rPr lang="ru-RU" sz="3600" dirty="0" smtClean="0"/>
              <a:t>Б – 7, 5</a:t>
            </a:r>
          </a:p>
          <a:p>
            <a:r>
              <a:rPr lang="ru-RU" sz="3600" dirty="0" smtClean="0"/>
              <a:t>В – 3, 10, 11</a:t>
            </a:r>
          </a:p>
          <a:p>
            <a:r>
              <a:rPr lang="ru-RU" sz="3600" dirty="0" smtClean="0"/>
              <a:t>Г – 2, 4, 6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5352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4715" y="0"/>
            <a:ext cx="11764371" cy="87345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Проверьте правильность текста: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4716" y="873457"/>
            <a:ext cx="11573302" cy="598454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Письменные – показали места возникновения средневековых городов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Картины – рассказали о причинах возникновения цехов и их роли в жизни горожан.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Видеофрагмент – показали устройство городов и систему самоуправления в них.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Схемы - </a:t>
            </a:r>
            <a:r>
              <a:rPr lang="ru-RU" sz="4000" dirty="0"/>
              <a:t>дали представление о функциях цехов, их уставе</a:t>
            </a:r>
            <a:r>
              <a:rPr lang="ru-RU" sz="40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Историческая карта - </a:t>
            </a:r>
            <a:r>
              <a:rPr lang="ru-RU" sz="4000" dirty="0"/>
              <a:t>рассказали о мастере и его помощниках.</a:t>
            </a:r>
          </a:p>
          <a:p>
            <a:pPr marL="457200" indent="-457200">
              <a:buFont typeface="+mj-lt"/>
              <a:buAutoNum type="arabicPeriod"/>
            </a:pPr>
            <a:endParaRPr lang="ru-RU" sz="4000" dirty="0" smtClean="0"/>
          </a:p>
          <a:p>
            <a:pPr marL="457200" indent="-457200">
              <a:buFont typeface="+mj-lt"/>
              <a:buAutoNum type="arabicPeriod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3428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960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Улицы средневекового Лондона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224" y="859809"/>
            <a:ext cx="11873552" cy="4525963"/>
          </a:xfrm>
        </p:spPr>
        <p:txBody>
          <a:bodyPr>
            <a:noAutofit/>
          </a:bodyPr>
          <a:lstStyle/>
          <a:p>
            <a:r>
              <a:rPr lang="ru-RU" sz="3200" b="1" dirty="0" err="1"/>
              <a:t>Carter</a:t>
            </a:r>
            <a:r>
              <a:rPr lang="ru-RU" sz="3200" b="1" dirty="0"/>
              <a:t> </a:t>
            </a:r>
            <a:r>
              <a:rPr lang="ru-RU" sz="3200" b="1" dirty="0" err="1"/>
              <a:t>Lane</a:t>
            </a:r>
            <a:r>
              <a:rPr lang="ru-RU" sz="3200" dirty="0"/>
              <a:t> – </a:t>
            </a:r>
            <a:r>
              <a:rPr lang="ru-RU" sz="3200" dirty="0" smtClean="0"/>
              <a:t>переулок, где </a:t>
            </a:r>
            <a:r>
              <a:rPr lang="ru-RU" sz="3200" dirty="0"/>
              <a:t>издавна по традиции селились извозчики;</a:t>
            </a:r>
          </a:p>
          <a:p>
            <a:r>
              <a:rPr lang="ru-RU" sz="3200" b="1" dirty="0" err="1"/>
              <a:t>Pottery</a:t>
            </a:r>
            <a:r>
              <a:rPr lang="ru-RU" sz="3200" b="1" dirty="0"/>
              <a:t> </a:t>
            </a:r>
            <a:r>
              <a:rPr lang="ru-RU" sz="3200" b="1" dirty="0" err="1"/>
              <a:t>Lane</a:t>
            </a:r>
            <a:r>
              <a:rPr lang="ru-RU" sz="3200" dirty="0"/>
              <a:t> – </a:t>
            </a:r>
            <a:r>
              <a:rPr lang="ru-RU" sz="3200" dirty="0" smtClean="0"/>
              <a:t>переулок, </a:t>
            </a:r>
            <a:r>
              <a:rPr lang="ru-RU" sz="3200" dirty="0"/>
              <a:t>в котором </a:t>
            </a:r>
            <a:r>
              <a:rPr lang="ru-RU" sz="3200" dirty="0" smtClean="0"/>
              <a:t>жили </a:t>
            </a:r>
            <a:r>
              <a:rPr lang="ru-RU" sz="3200" dirty="0"/>
              <a:t>гончары, изготовлявшие черепицу, кирпичи, водосточные трубы; </a:t>
            </a:r>
            <a:r>
              <a:rPr lang="ru-RU" sz="3200" b="1" dirty="0" err="1" smtClean="0"/>
              <a:t>Cheapside</a:t>
            </a:r>
            <a:r>
              <a:rPr lang="ru-RU" sz="3200" dirty="0"/>
              <a:t> - </a:t>
            </a:r>
            <a:r>
              <a:rPr lang="ru-RU" sz="3200" dirty="0" smtClean="0"/>
              <a:t>улица, </a:t>
            </a:r>
            <a:r>
              <a:rPr lang="ru-RU" sz="3200" dirty="0"/>
              <a:t>на которой в </a:t>
            </a:r>
            <a:r>
              <a:rPr lang="ru-RU" sz="3200" dirty="0" smtClean="0"/>
              <a:t>находился </a:t>
            </a:r>
            <a:r>
              <a:rPr lang="ru-RU" sz="3200" dirty="0"/>
              <a:t>главный рынок Лондона (</a:t>
            </a:r>
            <a:r>
              <a:rPr lang="ru-RU" sz="3200" dirty="0" err="1"/>
              <a:t>cheap</a:t>
            </a:r>
            <a:r>
              <a:rPr lang="ru-RU" sz="3200" dirty="0"/>
              <a:t>, 'торговля'). </a:t>
            </a:r>
          </a:p>
          <a:p>
            <a:r>
              <a:rPr lang="ru-RU" sz="3200" b="1" dirty="0" err="1"/>
              <a:t>Haymarket</a:t>
            </a:r>
            <a:r>
              <a:rPr lang="ru-RU" sz="3200" dirty="0"/>
              <a:t> – улица в центральной части Лондона, где до 1830 г. находился крупный сенной рынок;</a:t>
            </a:r>
          </a:p>
          <a:p>
            <a:r>
              <a:rPr lang="ru-RU" sz="3200" b="1" dirty="0" err="1"/>
              <a:t>Garlic</a:t>
            </a:r>
            <a:r>
              <a:rPr lang="ru-RU" sz="3200" b="1" dirty="0"/>
              <a:t> </a:t>
            </a:r>
            <a:r>
              <a:rPr lang="ru-RU" sz="3200" b="1" dirty="0" err="1"/>
              <a:t>Hill</a:t>
            </a:r>
            <a:r>
              <a:rPr lang="ru-RU" sz="3200" dirty="0"/>
              <a:t> – улица на берегу Темзы, известная в средние века как место разгрузки и продажи </a:t>
            </a:r>
            <a:r>
              <a:rPr lang="ru-RU" sz="3200" dirty="0" smtClean="0"/>
              <a:t>чеснока;</a:t>
            </a:r>
          </a:p>
          <a:p>
            <a:r>
              <a:rPr lang="en-US" sz="3200" b="1" dirty="0"/>
              <a:t>Glasshouse Alley </a:t>
            </a:r>
            <a:r>
              <a:rPr lang="ru-RU" sz="3200" dirty="0"/>
              <a:t>– улица, где находилась мастерская по изготовлению одной из лучших марок стекла</a:t>
            </a:r>
          </a:p>
        </p:txBody>
      </p:sp>
    </p:spTree>
    <p:extLst>
      <p:ext uri="{BB962C8B-B14F-4D97-AF65-F5344CB8AC3E}">
        <p14:creationId xmlns:p14="http://schemas.microsoft.com/office/powerpoint/2010/main" val="917559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873457"/>
          </a:xfrm>
        </p:spPr>
        <p:txBody>
          <a:bodyPr>
            <a:normAutofit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04716" y="873457"/>
            <a:ext cx="11573302" cy="5984543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Письменные –</a:t>
            </a:r>
            <a:r>
              <a:rPr lang="ru-RU" sz="4000" dirty="0"/>
              <a:t>дали представление о функциях цехов, их уставе.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Картины – </a:t>
            </a:r>
            <a:r>
              <a:rPr lang="ru-RU" sz="4000" dirty="0"/>
              <a:t>рассказали о мастере и его помощниках.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Видеофрагмент – </a:t>
            </a:r>
            <a:r>
              <a:rPr lang="ru-RU" sz="4000" dirty="0"/>
              <a:t>рассказали о причинах возникновения цехов и их роли в жизни горожан.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Схемы - </a:t>
            </a:r>
            <a:r>
              <a:rPr lang="ru-RU" sz="4000" dirty="0"/>
              <a:t>показали устройство городов и систему самоуправления в них.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4000" dirty="0" smtClean="0"/>
              <a:t>Историческая карта - </a:t>
            </a:r>
            <a:r>
              <a:rPr lang="ru-RU" sz="4000" dirty="0"/>
              <a:t>показали места возникновения средневековых городов</a:t>
            </a:r>
          </a:p>
          <a:p>
            <a:pPr marL="457200" indent="-457200">
              <a:buFont typeface="+mj-lt"/>
              <a:buAutoNum type="arabicPeriod"/>
            </a:pPr>
            <a:endParaRPr lang="ru-RU" sz="4000" dirty="0" smtClean="0"/>
          </a:p>
          <a:p>
            <a:pPr marL="457200" indent="-457200">
              <a:buFont typeface="+mj-lt"/>
              <a:buAutoNum type="arabicPeriod"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463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225324"/>
            <a:ext cx="10058400" cy="1609344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501" y="1637731"/>
            <a:ext cx="10527747" cy="4534469"/>
          </a:xfrm>
        </p:spPr>
        <p:txBody>
          <a:bodyPr>
            <a:noAutofit/>
          </a:bodyPr>
          <a:lstStyle/>
          <a:p>
            <a:r>
              <a:rPr lang="ru-RU" sz="4000" dirty="0" smtClean="0"/>
              <a:t>§13, вопросы после §.</a:t>
            </a:r>
          </a:p>
          <a:p>
            <a:r>
              <a:rPr lang="ru-RU" sz="4000" dirty="0" smtClean="0"/>
              <a:t>Для желающих:</a:t>
            </a:r>
          </a:p>
          <a:p>
            <a:r>
              <a:rPr lang="ru-RU" sz="4000" dirty="0" smtClean="0"/>
              <a:t>Нарисовать картину, изображающую день в городе или ремесленную мастерскую.</a:t>
            </a:r>
          </a:p>
          <a:p>
            <a:r>
              <a:rPr lang="ru-RU" sz="4000" dirty="0" smtClean="0"/>
              <a:t>Написать рассказ от лица горожанина об одном дне из его жизни (с описанием города и его занятий)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779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609344"/>
          </a:xfrm>
        </p:spPr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108" y="1302543"/>
            <a:ext cx="10058400" cy="4050792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Выяснить, какова роль города в средневековой цивилизации.</a:t>
            </a:r>
            <a:endParaRPr lang="ru-RU" sz="5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5" y="2775231"/>
            <a:ext cx="6064155" cy="408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624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9684" y="1500461"/>
            <a:ext cx="11122925" cy="3035808"/>
          </a:xfrm>
        </p:spPr>
        <p:txBody>
          <a:bodyPr/>
          <a:lstStyle/>
          <a:p>
            <a:r>
              <a:rPr lang="ru-RU" dirty="0"/>
              <a:t>Формирование средневекового города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66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необходимо выяснить на уроке: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800" dirty="0"/>
              <a:t>1) Что такое город?</a:t>
            </a:r>
          </a:p>
          <a:p>
            <a:pPr marL="0" indent="0">
              <a:buNone/>
            </a:pPr>
            <a:r>
              <a:rPr lang="ru-RU" sz="4800" dirty="0"/>
              <a:t>2) Как он возникает в средневековом обществе?</a:t>
            </a:r>
          </a:p>
          <a:p>
            <a:pPr marL="0" indent="0">
              <a:buNone/>
            </a:pPr>
            <a:r>
              <a:rPr lang="ru-RU" sz="4800" dirty="0"/>
              <a:t>3) Зачем он нужен?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6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773" y="225325"/>
            <a:ext cx="12028227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/>
              <a:t>Объясните, почему названия</a:t>
            </a:r>
            <a:r>
              <a:rPr lang="ru-RU" dirty="0"/>
              <a:t> </a:t>
            </a:r>
            <a:r>
              <a:rPr lang="ru-RU" i="1" dirty="0"/>
              <a:t>многих средневековых городов имеют окончания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46413" y="2506445"/>
            <a:ext cx="255213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«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бург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»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(крепость)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279176" y="1978925"/>
            <a:ext cx="2129051" cy="56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91971" y="2732454"/>
            <a:ext cx="39783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«форд», «</a:t>
            </a:r>
            <a:r>
              <a:rPr kumimoji="0" lang="ru-RU" altLang="ru-RU" sz="3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фурт</a:t>
            </a: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(брод)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816454" y="2356319"/>
            <a:ext cx="23474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«бридж» (мост)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977719" y="1978925"/>
            <a:ext cx="13648" cy="56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451678" y="1978925"/>
            <a:ext cx="1951629" cy="348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-36395" y="3772620"/>
            <a:ext cx="12028227" cy="10059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i="1" dirty="0" smtClean="0"/>
              <a:t>Начинаются с приставок</a:t>
            </a:r>
            <a:endParaRPr lang="ru-RU" dirty="0"/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52652" y="5280155"/>
            <a:ext cx="377815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/>
              <a:t>«Сен-», «</a:t>
            </a:r>
            <a:r>
              <a:rPr lang="ru-RU" sz="3200" i="1" dirty="0" err="1"/>
              <a:t>Сент</a:t>
            </a:r>
            <a:r>
              <a:rPr lang="ru-RU" sz="3200" i="1" dirty="0"/>
              <a:t>-», «Сан-»</a:t>
            </a:r>
            <a:r>
              <a:rPr lang="ru-RU" sz="3200" dirty="0"/>
              <a:t> </a:t>
            </a:r>
            <a:r>
              <a:rPr lang="ru-RU" sz="3200" i="1" dirty="0"/>
              <a:t>(святой)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5877637" y="5455236"/>
            <a:ext cx="39783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i="1" dirty="0"/>
              <a:t>«честер» (лагерь)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>
            <a:off x="2122227" y="4623829"/>
            <a:ext cx="2129051" cy="56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018664" y="4689492"/>
            <a:ext cx="2169993" cy="7657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97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784239" cy="9065164"/>
          </a:xfrm>
        </p:spPr>
      </p:pic>
    </p:spTree>
    <p:extLst>
      <p:ext uri="{BB962C8B-B14F-4D97-AF65-F5344CB8AC3E}">
        <p14:creationId xmlns:p14="http://schemas.microsoft.com/office/powerpoint/2010/main" val="5396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226" y="453788"/>
            <a:ext cx="11186615" cy="4525963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крестьяне</a:t>
            </a:r>
            <a:r>
              <a:rPr lang="en-US" sz="4000" dirty="0" smtClean="0"/>
              <a:t> </a:t>
            </a:r>
            <a:r>
              <a:rPr lang="en-US" sz="4000" dirty="0" err="1" smtClean="0"/>
              <a:t>обменивали</a:t>
            </a:r>
            <a:r>
              <a:rPr lang="en-US" sz="4000" dirty="0" smtClean="0"/>
              <a:t> </a:t>
            </a:r>
            <a:r>
              <a:rPr lang="en-US" sz="4000" dirty="0" err="1" smtClean="0"/>
              <a:t>часть</a:t>
            </a:r>
            <a:r>
              <a:rPr lang="en-US" sz="4000" dirty="0" smtClean="0"/>
              <a:t> </a:t>
            </a:r>
            <a:r>
              <a:rPr lang="en-US" sz="4000" dirty="0" err="1" smtClean="0"/>
              <a:t>продуктов</a:t>
            </a:r>
            <a:r>
              <a:rPr lang="en-US" sz="4000" dirty="0" smtClean="0"/>
              <a:t> </a:t>
            </a:r>
            <a:r>
              <a:rPr lang="en-US" sz="4000" dirty="0" err="1" smtClean="0"/>
              <a:t>на</a:t>
            </a:r>
            <a:r>
              <a:rPr lang="en-US" sz="4000" dirty="0" smtClean="0"/>
              <a:t> </a:t>
            </a:r>
            <a:r>
              <a:rPr lang="en-US" sz="4000" dirty="0" err="1" smtClean="0"/>
              <a:t>изделия</a:t>
            </a:r>
            <a:r>
              <a:rPr lang="en-US" sz="4000" dirty="0" smtClean="0"/>
              <a:t> </a:t>
            </a:r>
            <a:r>
              <a:rPr lang="en-US" sz="4000" dirty="0" err="1" smtClean="0"/>
              <a:t>ремесленников</a:t>
            </a:r>
            <a:r>
              <a:rPr lang="ru-RU" sz="4000" dirty="0" smtClean="0"/>
              <a:t>;</a:t>
            </a:r>
            <a:r>
              <a:rPr lang="en-US" sz="4000" dirty="0" smtClean="0"/>
              <a:t> </a:t>
            </a:r>
            <a:endParaRPr lang="ru-RU" sz="4000" dirty="0" smtClean="0"/>
          </a:p>
          <a:p>
            <a:r>
              <a:rPr lang="en-US" sz="4000" dirty="0" err="1" smtClean="0"/>
              <a:t>отделение</a:t>
            </a:r>
            <a:r>
              <a:rPr lang="en-US" sz="4000" dirty="0" smtClean="0"/>
              <a:t> </a:t>
            </a:r>
            <a:r>
              <a:rPr lang="en-US" sz="4000" dirty="0" err="1" smtClean="0"/>
              <a:t>профессионального</a:t>
            </a:r>
            <a:r>
              <a:rPr lang="en-US" sz="4000" dirty="0" smtClean="0"/>
              <a:t> </a:t>
            </a:r>
            <a:r>
              <a:rPr lang="en-US" sz="4000" dirty="0" err="1" smtClean="0"/>
              <a:t>ремесла</a:t>
            </a:r>
            <a:r>
              <a:rPr lang="en-US" sz="4000" dirty="0" smtClean="0"/>
              <a:t> </a:t>
            </a:r>
            <a:r>
              <a:rPr lang="en-US" sz="4000" dirty="0" err="1" smtClean="0"/>
              <a:t>от</a:t>
            </a:r>
            <a:r>
              <a:rPr lang="en-US" sz="4000" dirty="0" smtClean="0"/>
              <a:t> </a:t>
            </a:r>
            <a:r>
              <a:rPr lang="en-US" sz="4000" dirty="0" err="1" smtClean="0"/>
              <a:t>земледелия</a:t>
            </a:r>
            <a:endParaRPr lang="ru-RU" sz="4000" dirty="0" smtClean="0"/>
          </a:p>
          <a:p>
            <a:r>
              <a:rPr lang="ru-RU" sz="4000" dirty="0" smtClean="0"/>
              <a:t>п</a:t>
            </a:r>
            <a:r>
              <a:rPr lang="en-US" sz="4000" dirty="0" err="1" smtClean="0"/>
              <a:t>рименялся</a:t>
            </a:r>
            <a:r>
              <a:rPr lang="en-US" sz="4000" dirty="0" smtClean="0"/>
              <a:t> </a:t>
            </a:r>
            <a:r>
              <a:rPr lang="en-US" sz="4000" dirty="0" err="1"/>
              <a:t>тяжёлый</a:t>
            </a:r>
            <a:r>
              <a:rPr lang="en-US" sz="4000" dirty="0"/>
              <a:t> </a:t>
            </a:r>
            <a:r>
              <a:rPr lang="en-US" sz="4000" dirty="0" err="1"/>
              <a:t>колёсный</a:t>
            </a:r>
            <a:r>
              <a:rPr lang="en-US" sz="4000" dirty="0"/>
              <a:t> </a:t>
            </a:r>
            <a:r>
              <a:rPr lang="en-US" sz="4000" dirty="0" err="1"/>
              <a:t>плуг</a:t>
            </a:r>
            <a:r>
              <a:rPr lang="en-US" sz="4000" dirty="0"/>
              <a:t> с </a:t>
            </a:r>
            <a:r>
              <a:rPr lang="en-US" sz="4000" dirty="0" err="1" smtClean="0"/>
              <a:t>железными</a:t>
            </a:r>
            <a:r>
              <a:rPr lang="ru-RU" sz="4000" dirty="0"/>
              <a:t> </a:t>
            </a:r>
            <a:r>
              <a:rPr lang="en-US" sz="4000" dirty="0" err="1" smtClean="0"/>
              <a:t>лемехами</a:t>
            </a:r>
            <a:r>
              <a:rPr lang="ru-RU" sz="4000" dirty="0" smtClean="0"/>
              <a:t>;</a:t>
            </a:r>
          </a:p>
          <a:p>
            <a:r>
              <a:rPr lang="en-US" sz="4000" dirty="0" err="1" smtClean="0"/>
              <a:t>ремесленник</a:t>
            </a:r>
            <a:r>
              <a:rPr lang="en-US" sz="4000" dirty="0" smtClean="0"/>
              <a:t> </a:t>
            </a:r>
            <a:r>
              <a:rPr lang="en-US" sz="4000" dirty="0" err="1" smtClean="0"/>
              <a:t>мог</a:t>
            </a:r>
            <a:r>
              <a:rPr lang="en-US" sz="4000" dirty="0" smtClean="0"/>
              <a:t> </a:t>
            </a:r>
            <a:r>
              <a:rPr lang="en-US" sz="4000" dirty="0" err="1" smtClean="0"/>
              <a:t>прокормиться</a:t>
            </a:r>
            <a:r>
              <a:rPr lang="en-US" sz="4000" dirty="0" smtClean="0"/>
              <a:t> </a:t>
            </a:r>
            <a:r>
              <a:rPr lang="en-US" sz="4000" dirty="0" err="1" smtClean="0"/>
              <a:t>своим</a:t>
            </a:r>
            <a:r>
              <a:rPr lang="en-US" sz="4000" dirty="0" smtClean="0"/>
              <a:t> </a:t>
            </a:r>
            <a:r>
              <a:rPr lang="en-US" sz="4000" dirty="0" err="1" smtClean="0"/>
              <a:t>ремеслом</a:t>
            </a:r>
            <a:r>
              <a:rPr lang="ru-RU" sz="4000" dirty="0" smtClean="0"/>
              <a:t>;</a:t>
            </a:r>
          </a:p>
          <a:p>
            <a:r>
              <a:rPr lang="en-US" sz="4000" dirty="0" err="1" smtClean="0"/>
              <a:t>урожаи</a:t>
            </a:r>
            <a:r>
              <a:rPr lang="en-US" sz="4000" dirty="0" smtClean="0"/>
              <a:t> </a:t>
            </a:r>
            <a:r>
              <a:rPr lang="en-US" sz="4000" dirty="0" err="1"/>
              <a:t>выросли</a:t>
            </a:r>
            <a:r>
              <a:rPr lang="en-US" sz="4000" dirty="0"/>
              <a:t> </a:t>
            </a:r>
            <a:r>
              <a:rPr lang="en-US" sz="4000" dirty="0" err="1"/>
              <a:t>более</a:t>
            </a:r>
            <a:r>
              <a:rPr lang="en-US" sz="4000" dirty="0"/>
              <a:t> </a:t>
            </a:r>
            <a:r>
              <a:rPr lang="en-US" sz="4000" dirty="0" err="1"/>
              <a:t>чем</a:t>
            </a:r>
            <a:r>
              <a:rPr lang="en-US" sz="4000" dirty="0"/>
              <a:t> </a:t>
            </a:r>
            <a:r>
              <a:rPr lang="en-US" sz="4000" dirty="0" err="1" smtClean="0"/>
              <a:t>вдвое</a:t>
            </a:r>
            <a:r>
              <a:rPr lang="ru-RU" sz="4000" dirty="0"/>
              <a:t>.</a:t>
            </a: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1288269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535675"/>
            <a:ext cx="11186615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err="1"/>
              <a:t>Применялся</a:t>
            </a:r>
            <a:r>
              <a:rPr lang="en-US" sz="4000" dirty="0"/>
              <a:t> </a:t>
            </a:r>
            <a:r>
              <a:rPr lang="en-US" sz="4000" dirty="0" err="1"/>
              <a:t>тяжёлый</a:t>
            </a:r>
            <a:r>
              <a:rPr lang="en-US" sz="4000" dirty="0"/>
              <a:t> </a:t>
            </a:r>
            <a:r>
              <a:rPr lang="en-US" sz="4000" dirty="0" err="1"/>
              <a:t>колёсный</a:t>
            </a:r>
            <a:r>
              <a:rPr lang="en-US" sz="4000" dirty="0"/>
              <a:t> </a:t>
            </a:r>
            <a:r>
              <a:rPr lang="en-US" sz="4000" dirty="0" err="1"/>
              <a:t>плуг</a:t>
            </a:r>
            <a:r>
              <a:rPr lang="en-US" sz="4000" dirty="0"/>
              <a:t> с </a:t>
            </a:r>
            <a:r>
              <a:rPr lang="en-US" sz="4000" dirty="0" err="1" smtClean="0"/>
              <a:t>железными</a:t>
            </a:r>
            <a:r>
              <a:rPr lang="ru-RU" sz="4000" dirty="0"/>
              <a:t> </a:t>
            </a:r>
            <a:r>
              <a:rPr lang="en-US" sz="4000" dirty="0" err="1" smtClean="0"/>
              <a:t>лемехами</a:t>
            </a:r>
            <a:r>
              <a:rPr lang="ru-RU" sz="4000" dirty="0" smtClean="0"/>
              <a:t>;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/>
              <a:t>урожаи</a:t>
            </a:r>
            <a:r>
              <a:rPr lang="en-US" sz="4000" dirty="0" smtClean="0"/>
              <a:t> </a:t>
            </a:r>
            <a:r>
              <a:rPr lang="en-US" sz="4000" dirty="0" err="1"/>
              <a:t>выросли</a:t>
            </a:r>
            <a:r>
              <a:rPr lang="en-US" sz="4000" dirty="0"/>
              <a:t> </a:t>
            </a:r>
            <a:r>
              <a:rPr lang="en-US" sz="4000" dirty="0" err="1"/>
              <a:t>более</a:t>
            </a:r>
            <a:r>
              <a:rPr lang="en-US" sz="4000" dirty="0"/>
              <a:t> </a:t>
            </a:r>
            <a:r>
              <a:rPr lang="en-US" sz="4000" dirty="0" err="1"/>
              <a:t>чем</a:t>
            </a:r>
            <a:r>
              <a:rPr lang="en-US" sz="4000" dirty="0"/>
              <a:t> </a:t>
            </a:r>
            <a:r>
              <a:rPr lang="en-US" sz="4000" dirty="0" err="1" smtClean="0"/>
              <a:t>вдвое</a:t>
            </a:r>
            <a:r>
              <a:rPr lang="ru-RU" sz="4000" dirty="0" smtClean="0"/>
              <a:t>;</a:t>
            </a:r>
            <a:r>
              <a:rPr lang="en-US" sz="4000" dirty="0" smtClean="0"/>
              <a:t> </a:t>
            </a:r>
            <a:endParaRPr lang="ru-RU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/>
              <a:t>ремесленник</a:t>
            </a:r>
            <a:r>
              <a:rPr lang="en-US" sz="4000" dirty="0" smtClean="0"/>
              <a:t> </a:t>
            </a:r>
            <a:r>
              <a:rPr lang="en-US" sz="4000" dirty="0" err="1"/>
              <a:t>мог</a:t>
            </a:r>
            <a:r>
              <a:rPr lang="en-US" sz="4000" dirty="0"/>
              <a:t> </a:t>
            </a:r>
            <a:r>
              <a:rPr lang="en-US" sz="4000" dirty="0" err="1"/>
              <a:t>прокормиться</a:t>
            </a:r>
            <a:r>
              <a:rPr lang="en-US" sz="4000" dirty="0"/>
              <a:t> </a:t>
            </a:r>
            <a:r>
              <a:rPr lang="en-US" sz="4000" dirty="0" err="1"/>
              <a:t>своим</a:t>
            </a:r>
            <a:r>
              <a:rPr lang="en-US" sz="4000" dirty="0"/>
              <a:t> </a:t>
            </a:r>
            <a:r>
              <a:rPr lang="en-US" sz="4000" dirty="0" err="1" smtClean="0"/>
              <a:t>ремеслом</a:t>
            </a:r>
            <a:r>
              <a:rPr lang="ru-RU" sz="40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/>
              <a:t>крестьяне</a:t>
            </a:r>
            <a:r>
              <a:rPr lang="en-US" sz="4000" dirty="0" smtClean="0"/>
              <a:t> </a:t>
            </a:r>
            <a:r>
              <a:rPr lang="en-US" sz="4000" dirty="0" err="1"/>
              <a:t>обменивали</a:t>
            </a:r>
            <a:r>
              <a:rPr lang="en-US" sz="4000" dirty="0"/>
              <a:t> </a:t>
            </a:r>
            <a:r>
              <a:rPr lang="en-US" sz="4000" dirty="0" err="1"/>
              <a:t>часть</a:t>
            </a:r>
            <a:r>
              <a:rPr lang="en-US" sz="4000" dirty="0"/>
              <a:t> </a:t>
            </a:r>
            <a:r>
              <a:rPr lang="en-US" sz="4000" dirty="0" err="1"/>
              <a:t>продуктов</a:t>
            </a:r>
            <a:r>
              <a:rPr lang="en-US" sz="4000" dirty="0"/>
              <a:t> </a:t>
            </a:r>
            <a:r>
              <a:rPr lang="en-US" sz="4000" dirty="0" err="1"/>
              <a:t>на</a:t>
            </a:r>
            <a:r>
              <a:rPr lang="en-US" sz="4000" dirty="0"/>
              <a:t> </a:t>
            </a:r>
            <a:r>
              <a:rPr lang="en-US" sz="4000" dirty="0" err="1"/>
              <a:t>изделия</a:t>
            </a:r>
            <a:r>
              <a:rPr lang="en-US" sz="4000" dirty="0"/>
              <a:t> </a:t>
            </a:r>
            <a:r>
              <a:rPr lang="en-US" sz="4000" dirty="0" err="1" smtClean="0"/>
              <a:t>ремесленников</a:t>
            </a:r>
            <a:r>
              <a:rPr lang="ru-RU" sz="4000" dirty="0" smtClean="0"/>
              <a:t>;</a:t>
            </a:r>
            <a:r>
              <a:rPr lang="en-US" sz="4000" dirty="0" smtClean="0"/>
              <a:t> </a:t>
            </a:r>
            <a:endParaRPr lang="ru-RU" sz="4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4000" dirty="0" err="1" smtClean="0"/>
              <a:t>отделение</a:t>
            </a:r>
            <a:r>
              <a:rPr lang="en-US" sz="4000" dirty="0" smtClean="0"/>
              <a:t> </a:t>
            </a:r>
            <a:r>
              <a:rPr lang="en-US" sz="4000" dirty="0" err="1"/>
              <a:t>профессионального</a:t>
            </a:r>
            <a:r>
              <a:rPr lang="en-US" sz="4000" dirty="0"/>
              <a:t> </a:t>
            </a:r>
            <a:r>
              <a:rPr lang="en-US" sz="4000" dirty="0" err="1"/>
              <a:t>ремесла</a:t>
            </a:r>
            <a:r>
              <a:rPr lang="en-US" sz="4000" dirty="0"/>
              <a:t> </a:t>
            </a:r>
            <a:r>
              <a:rPr lang="en-US" sz="4000" dirty="0" err="1"/>
              <a:t>от</a:t>
            </a:r>
            <a:r>
              <a:rPr lang="en-US" sz="4000" dirty="0"/>
              <a:t> </a:t>
            </a:r>
            <a:r>
              <a:rPr lang="en-US" sz="4000" dirty="0" err="1"/>
              <a:t>земледелия</a:t>
            </a:r>
            <a:r>
              <a:rPr lang="en-US" sz="4000" dirty="0"/>
              <a:t>.</a:t>
            </a:r>
            <a:endParaRPr lang="ru-RU" sz="40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9198591" y="2019869"/>
            <a:ext cx="1228298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539552" y="1312460"/>
            <a:ext cx="1228298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714466" y="3250442"/>
            <a:ext cx="1228298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003576" y="4465093"/>
            <a:ext cx="1228298" cy="3002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Презентация РОЗОВАЯ РАМКА">
  <a:themeElements>
    <a:clrScheme name="1_Презентация РОЗОВАЯ РАМ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Презентация РОЗОВАЯ РАМ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Презентация РОЗОВАЯ РАМ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езентация РОЗОВАЯ РАМКА">
  <a:themeElements>
    <a:clrScheme name="Презентация РОЗОВАЯ РАМ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Презентация РОЗОВАЯ РАМ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резентация РОЗОВАЯ РАМ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Презентация ШКОЛЬНАЯ МАТЕМАТИКА">
  <a:themeElements>
    <a:clrScheme name="1_Презентация ШКОЛЬНАЯ МАТЕМАТИКА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Презентация ШКОЛЬНАЯ МАТЕМАТИ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Презентация ШКОЛЬНАЯ МАТЕМАТИКА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Урок 2-3. Что такое светская этика. Культура и мораль</Template>
  <TotalTime>615</TotalTime>
  <Words>574</Words>
  <Application>Microsoft Office PowerPoint</Application>
  <PresentationFormat>Широкоэкранный</PresentationFormat>
  <Paragraphs>97</Paragraphs>
  <Slides>21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Arial</vt:lpstr>
      <vt:lpstr>Calibri</vt:lpstr>
      <vt:lpstr>Cambria</vt:lpstr>
      <vt:lpstr>Rockwell</vt:lpstr>
      <vt:lpstr>Rockwell Condensed</vt:lpstr>
      <vt:lpstr>Tahoma</vt:lpstr>
      <vt:lpstr>Wingdings</vt:lpstr>
      <vt:lpstr>1_Презентация РОЗОВАЯ РАМКА</vt:lpstr>
      <vt:lpstr>Презентация РОЗОВАЯ РАМКА</vt:lpstr>
      <vt:lpstr>1_Презентация ШКОЛЬНАЯ МАТЕМАТИКА</vt:lpstr>
      <vt:lpstr>Оформление по умолчанию</vt:lpstr>
      <vt:lpstr>2_Палитра</vt:lpstr>
      <vt:lpstr>Дерево</vt:lpstr>
      <vt:lpstr>Улицы средневекового Лондона</vt:lpstr>
      <vt:lpstr>Улицы средневекового Лондона</vt:lpstr>
      <vt:lpstr>Цель урока:</vt:lpstr>
      <vt:lpstr>Формирование средневекового города</vt:lpstr>
      <vt:lpstr>Что необходимо выяснить на уроке:</vt:lpstr>
      <vt:lpstr>Объясните, почему названия многих средневековых городов имеют окончания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выясняли на уроке:</vt:lpstr>
      <vt:lpstr>Распределите фразы, по группам, ответ проверьте по эталону, представленному на слайде: </vt:lpstr>
      <vt:lpstr>Презентация PowerPoint</vt:lpstr>
      <vt:lpstr>Проверьте задание по эталону:</vt:lpstr>
      <vt:lpstr>Проверьте правильность текста:</vt:lpstr>
      <vt:lpstr>Источники:</vt:lpstr>
      <vt:lpstr>Домашнее задание: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Улицы средневекового Лондона</dc:title>
  <dc:creator>Лилия Грищенко</dc:creator>
  <cp:lastModifiedBy>Лилия Грищенко</cp:lastModifiedBy>
  <cp:revision>32</cp:revision>
  <dcterms:created xsi:type="dcterms:W3CDTF">2015-10-22T11:19:13Z</dcterms:created>
  <dcterms:modified xsi:type="dcterms:W3CDTF">2016-06-04T05:58:30Z</dcterms:modified>
</cp:coreProperties>
</file>