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0" r:id="rId3"/>
    <p:sldId id="264" r:id="rId4"/>
    <p:sldId id="258" r:id="rId5"/>
    <p:sldId id="277" r:id="rId6"/>
    <p:sldId id="267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68" r:id="rId15"/>
    <p:sldId id="265" r:id="rId16"/>
    <p:sldId id="303" r:id="rId17"/>
    <p:sldId id="302" r:id="rId18"/>
    <p:sldId id="304" r:id="rId19"/>
    <p:sldId id="306" r:id="rId20"/>
    <p:sldId id="307" r:id="rId21"/>
    <p:sldId id="308" r:id="rId22"/>
    <p:sldId id="309" r:id="rId23"/>
    <p:sldId id="310" r:id="rId24"/>
    <p:sldId id="311" r:id="rId25"/>
    <p:sldId id="314" r:id="rId26"/>
    <p:sldId id="315" r:id="rId27"/>
    <p:sldId id="305" r:id="rId28"/>
    <p:sldId id="316" r:id="rId29"/>
    <p:sldId id="297" r:id="rId30"/>
    <p:sldId id="279" r:id="rId31"/>
    <p:sldId id="298" r:id="rId32"/>
    <p:sldId id="299" r:id="rId33"/>
    <p:sldId id="287" r:id="rId34"/>
    <p:sldId id="288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5135" autoAdjust="0"/>
  </p:normalViewPr>
  <p:slideViewPr>
    <p:cSldViewPr>
      <p:cViewPr>
        <p:scale>
          <a:sx n="100" d="100"/>
          <a:sy n="100" d="100"/>
        </p:scale>
        <p:origin x="-2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1C19-3953-4A43-89B4-1333D5D4506D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7110-3061-4AC2-B40A-A336C301A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7110-3061-4AC2-B40A-A336C301ACB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761A46-2E35-401F-A4D8-B602E47C6216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BA776B-0DFF-405C-B799-63483EB8A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71743"/>
            <a:ext cx="8458200" cy="35004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ВАриативная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«Ручеек»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экологическому воспитанию дошкольников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 2 «Журавлята»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 505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135732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Парциальная программа «Юный эколог»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познавательное разв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Перспективно-тематическое планирование опытно-экспериментальной деятельности 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429288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solidFill>
                  <a:schemeClr val="tx1"/>
                </a:solidFill>
              </a:rPr>
              <a:t>Ноябрь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 «Дружба»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9 «Что быстрее?»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формировать представление об атмосферном давлении.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«Моя семья»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10 «Куда делись чернила?»</a:t>
            </a:r>
            <a:endParaRPr lang="ru-RU" sz="5600" b="1" dirty="0" smtClean="0">
              <a:solidFill>
                <a:schemeClr val="tx1"/>
              </a:solidFill>
            </a:endParaRP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познакомить детей со свойствами активированного угля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«Наука вежливости, этикет»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11«Потребность растений в воде»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формировать представления детей о важности воды для жизни и роста растений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4. «Как кто готовится к зиме»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12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 5.«В почве есть воздух, в воде есть воздух»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закрепить представления о том, что в почве и в воде есть воздух.</a:t>
            </a:r>
            <a:endParaRPr lang="ru-RU" sz="5600" b="1" dirty="0" smtClean="0">
              <a:solidFill>
                <a:schemeClr val="tx1"/>
              </a:solidFill>
            </a:endParaRPr>
          </a:p>
          <a:p>
            <a:r>
              <a:rPr lang="ru-RU" sz="5600" dirty="0" smtClean="0">
                <a:solidFill>
                  <a:schemeClr val="tx1"/>
                </a:solidFill>
              </a:rPr>
              <a:t> </a:t>
            </a:r>
            <a:r>
              <a:rPr lang="ru-RU" sz="5600" b="1" dirty="0" smtClean="0">
                <a:solidFill>
                  <a:schemeClr val="tx1"/>
                </a:solidFill>
              </a:rPr>
              <a:t>Декабрь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 «Здравствуй, зимушка зима»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13 «Почему снег греет?»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помочь детям понять, что снег согревает землю от промерзания.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«Город мастеров»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14 «Мыльные пузыри на морозе»</a:t>
            </a:r>
            <a:endParaRPr lang="ru-RU" sz="5600" b="1" dirty="0" smtClean="0">
              <a:solidFill>
                <a:schemeClr val="tx1"/>
              </a:solidFill>
            </a:endParaRP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познакомить детей со свойством мыльных пузырей зимой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«Новогодний калейдоскоп»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15 «Мыльные пузыри на морозе»</a:t>
            </a:r>
            <a:endParaRPr lang="ru-RU" sz="5600" b="1" dirty="0" smtClean="0">
              <a:solidFill>
                <a:schemeClr val="tx1"/>
              </a:solidFill>
            </a:endParaRP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познакомить детей со свойством мыльных пузырей зимой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Перспективно-тематическое планирование опытно-экспериментальной деятельности </a:t>
            </a:r>
            <a:endParaRPr lang="ru-RU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429288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 smtClean="0">
                <a:solidFill>
                  <a:schemeClr val="tx1"/>
                </a:solidFill>
              </a:rPr>
              <a:t>Январь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1. «Народная культура и традиция, наш быт»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Карточка № 17 «Таяние и замерзание воды»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Цель: закреплять знания детей о свойствах воды.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Карточка № 18 «Как работает термометр»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Цель: посмотреть, как работает термометр.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Карточка № 19 «Как обнаружить воздух»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Цель: установить, окружает ли нас воздух и как его обнаружить. Определить поток воздуха в помещении.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3500" b="1" dirty="0" smtClean="0">
                <a:solidFill>
                  <a:schemeClr val="tx1"/>
                </a:solidFill>
              </a:rPr>
              <a:t> Февраль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1. «Миром правит доброта»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Карточка № 20 «Живые комочки»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Цель: определить, как преобразовались первые живые клетки.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2. «Транспорт»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Карточка № 21 «Свечка в банке»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Цель: выявить, что при горении изменяется состав воздуха (кислорода становится меньше), что для горения нужен кислород. Познакомиться со способами тушения огня.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3. «Наши защитники»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Карточка № 22 «Парашют»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Цель: выявить, что воздух обладает упругостью. Понять, как может использоваться сила воздуха (движение).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4. «Азбука безопасности»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Карточка № 23 «Где будут первые проталинки?»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Цель: установить связь сезонных изменений с наступлением тепла, появлением солнца.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Перспективно-тематическое планирование опытно-экспериментальной деятельности 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77318" cy="5429288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solidFill>
                  <a:schemeClr val="tx1"/>
                </a:solidFill>
              </a:rPr>
              <a:t>Март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 «Женский день»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24 «Чудо — прическа»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познакомить с проявлением статического электричества и возможностью снятия его с предметов.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«Волшебница вода»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25 «Агрегатные состояния воды»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доказать, что состояние воды зависит от температуры воздуха и находится в трех состояниях: жидком – вода; твердом – снег, лед; газообразном – пар.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«Весна шагает по планете»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26  «Из закрытого пространства воздух не перемещается»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доказать, что из закрытого пространства воздух не может переместиться.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4. «В гостях у сказки»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27 «воздух помогает рыбам плавать»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рассказать, как плавательный пузырь, заполненный воздухом, помогает рыбам плавать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Апрель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 «Встречаем птиц»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№28 «Как устроены перья у птиц»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установить связь между строением и образом жизни птиц в экосистеме.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«Быть здоровыми хотим»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 29 «Плавающий апельсин»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доказать, что в кожуре апельсина есть воздух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«Мой город, моя страна, моя планета»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 30 «Погружение предметов в мокрый и в сухой песок»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показать, что в сухой песок предметы погружаются глубже, чем в мокрый песок.</a:t>
            </a:r>
          </a:p>
          <a:p>
            <a:endParaRPr lang="ru-RU" sz="5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Перспективно-тематическое планирование опытно-экспериментальной деятельности 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42928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Май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1. «Мой город, моя страна, моя планета»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Карточка №  32 «Способ разделения перемешанных соли и перца»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Цель: показать, что в результате контакта не во всех предметах возможно разделение статических электрических разрядов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2. «День победы»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Карточка №  33 «Как образуется тень»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Цель: понять, как образуется тень, ее зависимость от источника света и предмета, их взаимоположения. 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3. «Мир природы»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Карточка №  34 «Какое значение имеет размер семян»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Цель: показать, что чем больше и толще семя, тем лучше его всхожесть.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4. «Здравствуй, лето!»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Карточка №  35 «Песок – природный фильтрат»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Цель: познакомить со свойствами песка.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Формы и методы работы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9292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Беседы ,дискуссии ,чтение и обсуждение, экспериментальная деятельность, проектная деятельность, проведение  опытов, наблюдение, практическая деятельность детей: лепка, рисование, пальчиковые игры, просмотр м/</a:t>
            </a:r>
            <a:r>
              <a:rPr lang="ru-RU" sz="1800" dirty="0" err="1" smtClean="0">
                <a:solidFill>
                  <a:schemeClr val="tx1"/>
                </a:solidFill>
              </a:rPr>
              <a:t>ф</a:t>
            </a:r>
            <a:r>
              <a:rPr lang="ru-RU" sz="1800" dirty="0" smtClean="0">
                <a:solidFill>
                  <a:schemeClr val="tx1"/>
                </a:solidFill>
              </a:rPr>
              <a:t>  и презентаций с последующим моделированием новых версий. Также составление рассказов, пересказ, чтение и обсуждение художественных произведений. Дежурство в уголке природы. Проведение развлечений к праздникам «Праздник Урожая», «Масленица», «Пасха», «День Земли», «День птиц», «День посадки деревьев», «Всемирный день охраны окружающей среды».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«Диагностика знаний и умений детей в образовательной области «Познание» раздел «Природное окружение».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5720" y="214290"/>
            <a:ext cx="820192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Используемая литература: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Воронкевич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«Добро пожаловать в экологию»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С.Н. Николаева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воспитание дошкольников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Н.М.Зубкова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 и маленькая тележка чудес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Т.Г.Кобзева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деятельности детей на прогулке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Т.С. Комарова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Изобразительная деятельность в детском саду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cs typeface="Times New Roman" pitchFamily="18" charset="0"/>
              </a:rPr>
              <a:t>Н.В. Дубровская «Природа. Вводные занятия»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Комплексные занятия по программе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рождения до школы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редакцией Н.Е.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Т.С. Комаровой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Подснежники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Худ. литература. Избранные рассказы советских писателей.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Т.Л.Козлова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из природных материалов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Художественная литература, иллюстрации, дидактический материал.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С.Н. Николаева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Юный эколог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Т.М.Бондаренко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Экологические занятия с детьми 5-6 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Географический атлас мира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Дыбина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чего сделаны предметы?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Мариничева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Учим детей наблюдать и рассказывать. Времена года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М.К.Боголюбская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Хрестоматия по детской литературе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С.Д.Томилова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Полная хрестоматия для дошкольников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и ответы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1994г.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Самая красивая энциклопедия животных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Энциклопедия садового цветоводства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М.М.Марковская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природы в детском саду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 с опытами. Дидактический материал.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А.А. Иноземцев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 России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Организация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образовательной 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деятельности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Занятия проводятся с детьми, посещающими  </a:t>
            </a:r>
            <a:r>
              <a:rPr lang="ru-RU" sz="2000" dirty="0" smtClean="0">
                <a:solidFill>
                  <a:schemeClr val="tx1"/>
                </a:solidFill>
              </a:rPr>
              <a:t>группу комбинированного вида №2 </a:t>
            </a:r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/с № 505 (старший, подготовительный возраст). Занятия проводятся по вторникам и пятницам во вторую половину дня в 15.40-16.10  (длительность занятий регулируется с учетом возрастных особенностей).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Занятия проводим в </a:t>
            </a:r>
            <a:r>
              <a:rPr lang="ru-RU" sz="2000" dirty="0" smtClean="0">
                <a:solidFill>
                  <a:schemeClr val="tx1"/>
                </a:solidFill>
              </a:rPr>
              <a:t>течение учебного года. Реализация программы </a:t>
            </a:r>
            <a:r>
              <a:rPr lang="ru-RU" sz="2000" dirty="0" smtClean="0">
                <a:solidFill>
                  <a:schemeClr val="tx1"/>
                </a:solidFill>
              </a:rPr>
              <a:t>так же прослеживается во всех образовательных областях.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(</a:t>
            </a:r>
            <a:r>
              <a:rPr lang="ru-RU" sz="2000" dirty="0" smtClean="0">
                <a:solidFill>
                  <a:schemeClr val="tx1"/>
                </a:solidFill>
              </a:rPr>
              <a:t>проекты, открытые занятия, мастер- классы).</a:t>
            </a:r>
          </a:p>
          <a:p>
            <a:endParaRPr lang="ru-RU" dirty="0"/>
          </a:p>
        </p:txBody>
      </p:sp>
      <p:pic>
        <p:nvPicPr>
          <p:cNvPr id="44034" name="Picture 2" descr="C:\Users\Мама Ира\Desktop\проекты\проект вода\JT6vAd4cB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572007"/>
            <a:ext cx="3287582" cy="2022319"/>
          </a:xfrm>
          <a:prstGeom prst="rect">
            <a:avLst/>
          </a:prstGeom>
          <a:noFill/>
        </p:spPr>
      </p:pic>
      <p:pic>
        <p:nvPicPr>
          <p:cNvPr id="1026" name="Picture 2" descr="C:\Users\Мама Ира\Desktop\WYXc4eM1X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00570"/>
            <a:ext cx="3021634" cy="2093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Средства обучения. Особенности 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</a:rPr>
              <a:t>рппс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(в уголке природы и экспериментирования)</a:t>
            </a:r>
            <a:endParaRPr lang="ru-RU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149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Учебные книги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Атласы, карты, рисунки, поделки, глобус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Техническое обеспечение (магнитофон, </a:t>
            </a:r>
            <a:r>
              <a:rPr lang="ru-RU" sz="2000" dirty="0" smtClean="0">
                <a:solidFill>
                  <a:schemeClr val="tx1"/>
                </a:solidFill>
              </a:rPr>
              <a:t>ноутбук, интерактивная доска). </a:t>
            </a:r>
            <a:r>
              <a:rPr lang="ru-RU" sz="2000" dirty="0" smtClean="0">
                <a:solidFill>
                  <a:schemeClr val="tx1"/>
                </a:solidFill>
              </a:rPr>
              <a:t>Аудио и видео материалы (диски, фильмы, мультфильмы, презентации)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Предметы для практической деятельности (дневник наблюдений погодных явлений, музыкальные инструменты)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Модели, схемы, макеты, таблицы, раздаточный материал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Лаборатория( микроскоп, пробирки, материал для экспериментов)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Праздники. мероприятия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1497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Конкурс Чтецов (октябрь, март)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День Земли (22 апреля)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День Урожая (21 сентября)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Масленица(март)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День Птиц ( 1 апреля)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День Посадки деревьев (14 мая)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Всемирный день Охраны окружающей среды (5 июня)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Мама Ира\Desktop\группа№2\чтецы\5R35-Ti4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3571876"/>
            <a:ext cx="3857652" cy="2595581"/>
          </a:xfrm>
          <a:prstGeom prst="rect">
            <a:avLst/>
          </a:prstGeom>
          <a:noFill/>
        </p:spPr>
      </p:pic>
      <p:pic>
        <p:nvPicPr>
          <p:cNvPr id="1028" name="Picture 4" descr="C:\Users\Мама Ира\Desktop\группа№2\чтецы\7oi8gMj-L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3289470" cy="2357454"/>
          </a:xfrm>
          <a:prstGeom prst="rect">
            <a:avLst/>
          </a:prstGeom>
          <a:noFill/>
        </p:spPr>
      </p:pic>
      <p:pic>
        <p:nvPicPr>
          <p:cNvPr id="3074" name="Picture 2" descr="C:\Users\Мама Ира\Desktop\3MGQo6FkV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86190"/>
            <a:ext cx="3262293" cy="2446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Работа с родителями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Консультация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« Вода-источник жизни» 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Мама Ира\Desktop\lAPS0r-Qg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071966" cy="3214710"/>
          </a:xfrm>
          <a:prstGeom prst="rect">
            <a:avLst/>
          </a:prstGeom>
          <a:noFill/>
        </p:spPr>
      </p:pic>
      <p:pic>
        <p:nvPicPr>
          <p:cNvPr id="1027" name="Picture 3" descr="C:\Users\Мама Ира\Desktop\iMbVZhZZ6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4405302" cy="3518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Целевые ориентиры парциальной программы «Юный эколог» базируются на положениях ФГОС ДО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(п.4.6.)</a:t>
            </a:r>
            <a:endParaRPr lang="ru-RU" sz="1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C:\Users\Мама Ира\Desktop\anafilakticheskij_shok_u_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2700"/>
            <a:ext cx="5715000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лия\Desktop\1600px-Берводу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86" t="1314" r="-786" b="-1314"/>
          <a:stretch/>
        </p:blipFill>
        <p:spPr bwMode="auto">
          <a:xfrm>
            <a:off x="6215074" y="197167"/>
            <a:ext cx="2786082" cy="6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2127750" cy="105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5357826"/>
            <a:ext cx="18017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7030A0"/>
                </a:solidFill>
              </a:rPr>
              <a:t>Авторы:</a:t>
            </a:r>
          </a:p>
          <a:p>
            <a:r>
              <a:rPr lang="ru-RU" sz="1100" b="1" dirty="0" err="1" smtClean="0">
                <a:solidFill>
                  <a:srgbClr val="7030A0"/>
                </a:solidFill>
              </a:rPr>
              <a:t>Корягина</a:t>
            </a:r>
            <a:r>
              <a:rPr lang="ru-RU" sz="1100" b="1" dirty="0" smtClean="0">
                <a:solidFill>
                  <a:srgbClr val="7030A0"/>
                </a:solidFill>
              </a:rPr>
              <a:t> Т.М., </a:t>
            </a:r>
          </a:p>
          <a:p>
            <a:r>
              <a:rPr lang="ru-RU" sz="1100" b="1" dirty="0" smtClean="0">
                <a:solidFill>
                  <a:srgbClr val="7030A0"/>
                </a:solidFill>
              </a:rPr>
              <a:t>Карелина И.Б. </a:t>
            </a:r>
          </a:p>
          <a:p>
            <a:r>
              <a:rPr lang="ru-RU" sz="1100" b="1" dirty="0" smtClean="0">
                <a:solidFill>
                  <a:srgbClr val="7030A0"/>
                </a:solidFill>
              </a:rPr>
              <a:t>Воспитатели группы № 2 </a:t>
            </a:r>
          </a:p>
          <a:p>
            <a:pPr algn="ctr"/>
            <a:r>
              <a:rPr lang="ru-RU" sz="1100" b="1" dirty="0" smtClean="0">
                <a:solidFill>
                  <a:srgbClr val="7030A0"/>
                </a:solidFill>
              </a:rPr>
              <a:t>«ЖУРАВЛЯТА</a:t>
            </a:r>
            <a:r>
              <a:rPr lang="ru-RU" sz="1100" dirty="0" smtClean="0"/>
              <a:t>"</a:t>
            </a:r>
            <a:endParaRPr lang="ru-RU" sz="1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8268"/>
            <a:ext cx="1872208" cy="144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лилия\Desktop\1600px-Берводу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44" t="1314" r="33499" b="31923"/>
          <a:stretch/>
        </p:blipFill>
        <p:spPr bwMode="auto">
          <a:xfrm>
            <a:off x="3357554" y="262255"/>
            <a:ext cx="2500330" cy="43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7554" y="4857760"/>
            <a:ext cx="251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г</a:t>
            </a:r>
            <a:r>
              <a:rPr lang="ru-RU" sz="1600" b="1" dirty="0" smtClean="0">
                <a:solidFill>
                  <a:srgbClr val="7030A0"/>
                </a:solidFill>
              </a:rPr>
              <a:t>. Новосибирск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МКДОУ д/с № 505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«Берегите воду – вода это жизнь»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C:\Users\лилия\Desktop\1600px-Берводу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" t="1314" r="66356" b="-1314"/>
          <a:stretch/>
        </p:blipFill>
        <p:spPr bwMode="auto">
          <a:xfrm>
            <a:off x="285720" y="197167"/>
            <a:ext cx="2718737" cy="6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6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Работа родителей с детьми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Книжки-малышки и плакат по теме «Вода»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6082" name="Picture 2" descr="C:\Users\Мама Ира\Desktop\h8Vwr-IgJ7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873182" cy="3071834"/>
          </a:xfrm>
          <a:prstGeom prst="rect">
            <a:avLst/>
          </a:prstGeom>
          <a:noFill/>
        </p:spPr>
      </p:pic>
      <p:pic>
        <p:nvPicPr>
          <p:cNvPr id="1026" name="Picture 2" descr="C:\Users\Мама Ира\Desktop\8__ambqpl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36090"/>
            <a:ext cx="4238654" cy="31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Проект « Вода вокруг нас»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Художественно-эстетическое развитие</a:t>
            </a: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Мама Ира\Desktop\WLpwxTfi8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810027" cy="2857520"/>
          </a:xfrm>
          <a:prstGeom prst="rect">
            <a:avLst/>
          </a:prstGeom>
          <a:noFill/>
        </p:spPr>
      </p:pic>
      <p:pic>
        <p:nvPicPr>
          <p:cNvPr id="2051" name="Picture 3" descr="C:\Users\Мама Ира\Desktop\GtZNDJtI8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63" y="1214422"/>
            <a:ext cx="3810027" cy="2857520"/>
          </a:xfrm>
          <a:prstGeom prst="rect">
            <a:avLst/>
          </a:prstGeom>
          <a:noFill/>
        </p:spPr>
      </p:pic>
      <p:pic>
        <p:nvPicPr>
          <p:cNvPr id="2052" name="Picture 4" descr="C:\Users\Мама Ира\Desktop\6CJXW7N1eY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14818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 Ира\Desktop\D6loSkwrW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190986" cy="3143240"/>
          </a:xfrm>
          <a:prstGeom prst="rect">
            <a:avLst/>
          </a:prstGeom>
          <a:noFill/>
        </p:spPr>
      </p:pic>
      <p:pic>
        <p:nvPicPr>
          <p:cNvPr id="3075" name="Picture 3" descr="C:\Users\Мама Ира\Desktop\1iQVEoF8p0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773" y="142852"/>
            <a:ext cx="3952945" cy="3143272"/>
          </a:xfrm>
          <a:prstGeom prst="rect">
            <a:avLst/>
          </a:prstGeom>
          <a:noFill/>
        </p:spPr>
      </p:pic>
      <p:pic>
        <p:nvPicPr>
          <p:cNvPr id="3077" name="Picture 5" descr="C:\Users\Мама Ира\Desktop\Ie5WVtw0lT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00438"/>
            <a:ext cx="520699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Проект « Вода вокруг нас»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познавательное развитие</a:t>
            </a:r>
            <a:endParaRPr lang="ru-RU" sz="1800" dirty="0">
              <a:latin typeface="+mn-lt"/>
            </a:endParaRPr>
          </a:p>
        </p:txBody>
      </p:sp>
      <p:pic>
        <p:nvPicPr>
          <p:cNvPr id="4098" name="Picture 2" descr="C:\Users\Мама Ира\Desktop\7l71lFUb_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4000528" cy="2786050"/>
          </a:xfrm>
          <a:prstGeom prst="rect">
            <a:avLst/>
          </a:prstGeom>
          <a:noFill/>
        </p:spPr>
      </p:pic>
      <p:pic>
        <p:nvPicPr>
          <p:cNvPr id="4099" name="Picture 3" descr="C:\Users\Мама Ира\Desktop\csGbyfHzM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833839" cy="2786082"/>
          </a:xfrm>
          <a:prstGeom prst="rect">
            <a:avLst/>
          </a:prstGeom>
          <a:noFill/>
        </p:spPr>
      </p:pic>
      <p:pic>
        <p:nvPicPr>
          <p:cNvPr id="4100" name="Picture 4" descr="C:\Users\Мама Ира\Desktop\9yQ-89Lyo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00456"/>
            <a:ext cx="3810059" cy="285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Презентация  «Звуки воды»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3" name="Picture 3" descr="C:\Users\Мама Ира\Desktop\5H3w7k581j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619483" cy="2714612"/>
          </a:xfrm>
          <a:prstGeom prst="rect">
            <a:avLst/>
          </a:prstGeom>
          <a:noFill/>
        </p:spPr>
      </p:pic>
      <p:pic>
        <p:nvPicPr>
          <p:cNvPr id="5124" name="Picture 4" descr="C:\Users\Мама Ира\Desktop\jCXDrdxx4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286238" cy="2714644"/>
          </a:xfrm>
          <a:prstGeom prst="rect">
            <a:avLst/>
          </a:prstGeom>
          <a:noFill/>
        </p:spPr>
      </p:pic>
      <p:pic>
        <p:nvPicPr>
          <p:cNvPr id="5125" name="Picture 5" descr="C:\Users\Мама Ира\Desktop\FMRfTZZKZ2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000480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Эксперименты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C:\Users\Мама Ира\Desktop\_rqC_aK0K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3905235" cy="2928926"/>
          </a:xfrm>
          <a:prstGeom prst="rect">
            <a:avLst/>
          </a:prstGeom>
          <a:noFill/>
        </p:spPr>
      </p:pic>
      <p:pic>
        <p:nvPicPr>
          <p:cNvPr id="6147" name="Picture 3" descr="C:\Users\Мама Ира\Desktop\F35J32AGU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881465" cy="2911099"/>
          </a:xfrm>
          <a:prstGeom prst="rect">
            <a:avLst/>
          </a:prstGeom>
          <a:noFill/>
        </p:spPr>
      </p:pic>
      <p:pic>
        <p:nvPicPr>
          <p:cNvPr id="6148" name="Picture 4" descr="C:\Users\Мама Ира\Desktop\2y0H9g6PuZ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429108"/>
            <a:ext cx="3238523" cy="2428892"/>
          </a:xfrm>
          <a:prstGeom prst="rect">
            <a:avLst/>
          </a:prstGeom>
          <a:noFill/>
        </p:spPr>
      </p:pic>
      <p:pic>
        <p:nvPicPr>
          <p:cNvPr id="6149" name="Picture 5" descr="C:\Users\Мама Ира\Desktop\jfacT3Z8w6Q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86256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Благодарность родителей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1435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Анкетирование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Тетрадь отзывов и предложений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ма Ира\Desktop\20180212_18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857628"/>
            <a:ext cx="3357586" cy="2286016"/>
          </a:xfrm>
          <a:prstGeom prst="rect">
            <a:avLst/>
          </a:prstGeom>
          <a:noFill/>
        </p:spPr>
      </p:pic>
      <p:pic>
        <p:nvPicPr>
          <p:cNvPr id="4" name="Picture 2" descr="C:\Users\Мама Ира\Desktop\kduE_7989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2062798" cy="3000396"/>
          </a:xfrm>
          <a:prstGeom prst="rect">
            <a:avLst/>
          </a:prstGeom>
          <a:noFill/>
        </p:spPr>
      </p:pic>
      <p:pic>
        <p:nvPicPr>
          <p:cNvPr id="1027" name="Picture 3" descr="C:\Users\Мама Ира\Desktop\lTStoAkTo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736"/>
            <a:ext cx="3216388" cy="2214578"/>
          </a:xfrm>
          <a:prstGeom prst="rect">
            <a:avLst/>
          </a:prstGeom>
          <a:noFill/>
        </p:spPr>
      </p:pic>
      <p:pic>
        <p:nvPicPr>
          <p:cNvPr id="1028" name="Picture 4" descr="C:\Users\Мама Ира\Desktop\HPcyVjDzmm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071678"/>
            <a:ext cx="3000396" cy="2143140"/>
          </a:xfrm>
          <a:prstGeom prst="rect">
            <a:avLst/>
          </a:prstGeom>
          <a:noFill/>
        </p:spPr>
      </p:pic>
      <p:pic>
        <p:nvPicPr>
          <p:cNvPr id="1029" name="Picture 5" descr="C:\Users\Мама Ира\Desktop\N57sKd2Dz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286256"/>
            <a:ext cx="3000396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Дидактические игры и материал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77318" cy="51435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Дидактические игры «Времена года», «Что происходит в природе», «Береги живое», «Кто где живет?», «Отгадай, чьи следы?», «Воздух, Земля, Вода», «Где живет вода?», Сюжетно-ролевые игры: «Отдых в лесу», «Зайцы», «Мы едем в зоопарк», «Ветлечебница».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Дидактический материал: плакаты «Круговорот воды в природе» , « Природные явления», «Времена года», «Экология», «Правила поведения в лесу» ,экологические знаки и т.д.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Мама Ира\Desktop\r2eeyyZwc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86124"/>
            <a:ext cx="450059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Уголок природы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7" name="Picture 3" descr="C:\Users\Мама Ира\Desktop\1_bJVXKAe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3"/>
            <a:ext cx="3929090" cy="2857519"/>
          </a:xfrm>
          <a:prstGeom prst="rect">
            <a:avLst/>
          </a:prstGeom>
          <a:noFill/>
        </p:spPr>
      </p:pic>
      <p:pic>
        <p:nvPicPr>
          <p:cNvPr id="1029" name="Picture 5" descr="C:\Users\Мама Ира\Desktop\SOQmyMNmOy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14423"/>
            <a:ext cx="4500593" cy="2864013"/>
          </a:xfrm>
          <a:prstGeom prst="rect">
            <a:avLst/>
          </a:prstGeom>
          <a:noFill/>
        </p:spPr>
      </p:pic>
      <p:pic>
        <p:nvPicPr>
          <p:cNvPr id="1030" name="Picture 6" descr="C:\Users\Мама Ира\Desktop\Ca0c35-Giu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143380"/>
            <a:ext cx="414340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Актуальность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Рыбе – вода, птице – воздух, зверю – лес, степи, горы. А человеку нужна Родина. И охранять природу – значит охранять Родину". Так говорил русский писатель Михаил Пришвин.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наше время проблемы экологического воспитания вышли на первый план, и им уделяют всё больше внимания. Почему эти проблемы стали актуальными? Причина – в деятельности человека в природе, часто безграмотная, неправильная с экологической точки зрения, расточительная, ведущая к нарушению экологического равновесия.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Каждый из тех, кто принёс и приносит вред природе, когда-то был ребёнком. Вот почему так велика роль дошкольных учреждений в экологическом воспитании детей, начиная с раннего возраста.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Процесс формирования личности дошкольника в целом и экологическое воспитание в частности должны опираться на систему знаний, которая включает элементарные сведения о биосфере (живая природа: растения, животные, человек; неживая природа). Особое место в этой системе должны занимать знания о человеке как части природы, как о самом разумном существе, от которого в значительной степени зависит будущее биосферы.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Экологическое воспитание – это воспитание нравственности, духовности, интеллекта. Человек и природа: философы, поэты, художники всех времён и народов отдали дань этой вечной и всегда актуальной теме. Но, пожалуй, никогда она не стояла так остро, как в наши дни, когда угроза экологического кризиса, а может быть, и катастрофы нависли над человечеством.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 проблема </a:t>
            </a:r>
            <a:r>
              <a:rPr lang="ru-RU" dirty="0" err="1" smtClean="0">
                <a:solidFill>
                  <a:schemeClr val="tx1"/>
                </a:solidFill>
              </a:rPr>
              <a:t>экологизации</a:t>
            </a:r>
            <a:r>
              <a:rPr lang="ru-RU" dirty="0" smtClean="0">
                <a:solidFill>
                  <a:schemeClr val="tx1"/>
                </a:solidFill>
              </a:rPr>
              <a:t>  материальной и духовной деятельности человека стала жизненной необходимостью, одним из условий сохранения общего для всех. Поэтому мы участвуем с детьми нашей группы ежегодно в экологическом городском конкурсе «Мы - за чистый город!», организованным комитетом по делам молодежи мэрии г. Новосибирска.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686800" cy="5715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Уголок природы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Мама Ира\Desktop\pjtLStdMo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14422"/>
            <a:ext cx="3929089" cy="2857520"/>
          </a:xfrm>
          <a:prstGeom prst="rect">
            <a:avLst/>
          </a:prstGeom>
          <a:noFill/>
        </p:spPr>
      </p:pic>
      <p:pic>
        <p:nvPicPr>
          <p:cNvPr id="2051" name="Picture 3" descr="C:\Users\Мама Ира\Desktop\1_bJVXKAe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929090" cy="2857520"/>
          </a:xfrm>
          <a:prstGeom prst="rect">
            <a:avLst/>
          </a:prstGeom>
          <a:noFill/>
        </p:spPr>
      </p:pic>
      <p:pic>
        <p:nvPicPr>
          <p:cNvPr id="11265" name="Picture 1" descr="C:\Users\Мама Ира\Desktop\Qn1E99bEV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14818"/>
            <a:ext cx="3940170" cy="24288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Квалификация педагога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(переквалификация педагога на дошкольное образование.</a:t>
            </a:r>
            <a:br>
              <a:rPr lang="ru-RU" sz="1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Диплом НГПУ, квалификация: «Учитель географии и экономики»)</a:t>
            </a: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5058" name="Picture 2" descr="C:\Users\Мама Ира\Desktop\3wmu5SBOW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14422"/>
            <a:ext cx="4067375" cy="2714644"/>
          </a:xfrm>
          <a:prstGeom prst="rect">
            <a:avLst/>
          </a:prstGeom>
          <a:noFill/>
        </p:spPr>
      </p:pic>
      <p:pic>
        <p:nvPicPr>
          <p:cNvPr id="45060" name="Picture 4" descr="C:\Users\Мама Ира\Desktop\eYWreHJvC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33386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Выступление на педагогическом совете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29.11.2017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г.</a:t>
            </a:r>
            <a:endParaRPr lang="ru-RU" sz="1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010" name="Picture 2" descr="C:\Users\Мама Ира\Desktop\мама\7bsRr8q33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341798" cy="2428892"/>
          </a:xfrm>
          <a:prstGeom prst="rect">
            <a:avLst/>
          </a:prstGeom>
          <a:noFill/>
        </p:spPr>
      </p:pic>
      <p:pic>
        <p:nvPicPr>
          <p:cNvPr id="43011" name="Picture 3" descr="C:\Users\Мама Ира\Desktop\poi2b0jai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1142984"/>
            <a:ext cx="4071966" cy="2428874"/>
          </a:xfrm>
          <a:prstGeom prst="rect">
            <a:avLst/>
          </a:prstGeom>
          <a:noFill/>
        </p:spPr>
      </p:pic>
      <p:pic>
        <p:nvPicPr>
          <p:cNvPr id="43012" name="Picture 4" descr="C:\Users\Мама Ира\Desktop\DoXPUHZgWm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14752"/>
            <a:ext cx="4317998" cy="242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Участие в конкурсах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C:\Users\Мама Ира\Desktop\NSVqs3d5I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1" y="1071546"/>
            <a:ext cx="3714775" cy="2786082"/>
          </a:xfrm>
          <a:prstGeom prst="rect">
            <a:avLst/>
          </a:prstGeom>
          <a:noFill/>
        </p:spPr>
      </p:pic>
      <p:pic>
        <p:nvPicPr>
          <p:cNvPr id="7171" name="Picture 3" descr="C:\Users\Мама Ира\Desktop\A0c9MEUQV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500462" cy="5264356"/>
          </a:xfrm>
          <a:prstGeom prst="rect">
            <a:avLst/>
          </a:prstGeom>
          <a:noFill/>
        </p:spPr>
      </p:pic>
      <p:pic>
        <p:nvPicPr>
          <p:cNvPr id="4097" name="Picture 1" descr="C:\Users\Мама Ира\Desktop\WHk5270SJ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64761"/>
            <a:ext cx="3714776" cy="2750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ма Ира\Desktop\6hmlR2wSGv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071979" cy="6572296"/>
          </a:xfrm>
          <a:prstGeom prst="rect">
            <a:avLst/>
          </a:prstGeom>
          <a:noFill/>
        </p:spPr>
      </p:pic>
      <p:pic>
        <p:nvPicPr>
          <p:cNvPr id="8195" name="Picture 3" descr="C:\Users\Мама Ира\Desktop\pVEZ62VLOW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00052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ма Ира\Desktop\32Sbs9hRiV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786214" cy="5500726"/>
          </a:xfrm>
          <a:prstGeom prst="rect">
            <a:avLst/>
          </a:prstGeom>
          <a:noFill/>
        </p:spPr>
      </p:pic>
      <p:pic>
        <p:nvPicPr>
          <p:cNvPr id="9219" name="Picture 3" descr="C:\Users\Мама Ира\Desktop\IMG_20170410_17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6"/>
            <a:ext cx="4487605" cy="3797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63004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Цель: </a:t>
            </a:r>
            <a:r>
              <a:rPr lang="ru-RU" sz="1300" b="1" dirty="0" smtClean="0">
                <a:solidFill>
                  <a:schemeClr val="tx1"/>
                </a:solidFill>
                <a:latin typeface="+mn-lt"/>
              </a:rPr>
              <a:t>формирование у детей  осознанно-правильного отношения к природным явлениям и окружающим объектам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1.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формировать понятие о том, что каждый объект природы - это единая система;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2. ознакомить с понятиями  о взаимосвязях и взаимозависимости всех компонентов природы;  животных друг с другом, растений и животных, живой и неживой природы, Человека и природы;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3. дать представление о разных природных объектах;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4. научить устанавливать связи и взаимодействия человека с природой;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5. развивать память, мышление, внимание, связную и правильную речь;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6. формировать правильное звукопроизношение, а так же фонематические процессы (слух ,восприятие, представление)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7. организовать и проводить занятия так же направленные на повышение речевого развития;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8. развивать первичные естественнонаучные представления, наблюдательность, любознательность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9. учить детей моделировать и конструировать из природного материала;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10. воспитывать бережное отношение к природе.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Планируемые Результаты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2322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формируется обобщенное представление о временах года;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развивается познавательный интерес к животным, птицам, растениям, явлениям природы;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развивается эмоциональное и художественное восприятие красоты природы;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формируется понимание того , что о живых существах нужно заботиться, удовлетворять их потребности;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получают элементарные представления о животных и птицах, наблюдают за их поведением, слушают рассказы, задают вопросы;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охотно включаются в оценку взрослыми обстановки, окружающих условий, реагируют на красоту, радуются чистоте, тишине, свежему воздуху в лесу, на пляже;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развивается экологическая культура у детей, бережное отношение к природе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4714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Комплексно-тематическое планирование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6436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Сентябрь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1.«Цветы на участке осенью»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закрепить знания детей об осенних садовых цветах, отличие по внешнему виду, стадии их созревания.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 2. «Что нам Осень подарила?»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учить рисовать цветы на клумбе, закреплять основные приемы рисования кистью, развивать эстетический вкус.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 Октябрь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 «Осень в белые туманы»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уточнить знания детей о природном явление, как туман, развивать познавательный интерес ,активизировать словарь: туман, влажно, сыро, густой покров.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«Осенняя корзина»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закреплять умение пользоваться ножницами, вырезать из больших форм малые, учить аккуратно пользоваться клеем. Создать коллективную аппликацию.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«То березка, то рябина»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продолжить  знакомить детей с характерными особенностями деревьев, сезонными изменениями, воспитывать любовь к живой природе.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Ноябрь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 «Красивое осеннее дерево»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закреплять приемы рисования красками, учить пользоваться палитрой.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«Домашние животные»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формировать у детей обобщенные представления о домашних животных, как за ними ухаживать, какую пользу они приносят.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Комплексно-тематическое планирование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1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77318" cy="56435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</a:rPr>
              <a:t>Декабрь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1. «</a:t>
            </a:r>
            <a:r>
              <a:rPr lang="ru-RU" sz="1400" dirty="0" err="1" smtClean="0">
                <a:solidFill>
                  <a:schemeClr val="tx1"/>
                </a:solidFill>
              </a:rPr>
              <a:t>Воробьишка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Цель: знакомить детей с зимующими птицами: воробьями. Уточнить с детьми, как изменения в природе повлияли на жизнь воробья, развивать интерес к наблюдениям за птицами.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2. «Дикие звери зимой»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Цель: продолжать формировать знания о лесных обитателях, развивать у детей представления о последовательности событий в жизни лесных зверей.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Январь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1. «Снежинки»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Цель: развивать способности наблюдать сезонные явления и их изменения, видеть красоту природы. Активизировать словарь детей: снежные хлопья, снегопад, первый снег.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  Февраль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1. «Наблюдение за снегом и льдом»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Цель: закреплять знания о том, что вода может быть в твердом состоянии (снег, лед).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2. «Жизнь птиц»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Цель: учить детей рассматривать птиц, различать их по размеру, окрасу оперения, издаваемым звуком, познакомить с их названиями.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Комплексно-тематическое планирование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5600" b="1" dirty="0" smtClean="0">
                <a:solidFill>
                  <a:schemeClr val="tx1"/>
                </a:solidFill>
              </a:rPr>
              <a:t>Март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 «К нам весна шагает быстрыми шагами»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продолжать учить запоминать названия весенних месяцев, дать представления об изменениях, происходящих ранней весной в природе, развивать навыки элементарной исследовательской деятельности, логическое мышление.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«Выращиваем лук на окошке»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вызывать интерес к выращиванию огорода на окошке, желаем наблюдать за изменениями в луковицах, учить создавать ситуацию опыта.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«Наши четвероногие друзья-собаки»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формировать у детей представления о том, что собака умное домашнее животное, предана человеку, ее можно дрессировать и использовать на службе.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Апрель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 «Появились из- под снега первые цветы»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закреплять умение вырезать из бумаги заготовки для аппликации и аккуратно их наклеивать.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«Божья коровка»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учить детей внимательно относиться к окружающему миру, воспитывать интерес к природным явлениям и объектам, уточнить представления о внешних особенностях жука.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«Люблю березку русскую…»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развивать патриотические чувства, закреплять приемы лепки.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Май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 1. «Кто в пруду живет»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познакомить детей с прудом, водоемом, его обитателями, растениями ,формировать знания ,что пруд следует не засорять ,обобщить представления об основных факторов  водной среды, природный слой почвы, воды, камни, растения, которые приспособились жить в воде.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«Лето на пороге»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расширять кругозор детей, закреплять знания о летних изменениях в природе.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5000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Перспективно-тематическое планирование опытно-экспериментальной деятельности 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705880" cy="5786454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solidFill>
                  <a:schemeClr val="tx1"/>
                </a:solidFill>
              </a:rPr>
              <a:t>Сентябрь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1.«До свидания лето, здравствуй детский сад»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№1 «Рецепты раствора для мыльных пузырей».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учить детей изготавливать мыльный раствор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№2 «Веселые пузыри»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Познакомить детей со свойством мыльных пузырей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</a:t>
            </a:r>
            <a:r>
              <a:rPr lang="en-US" sz="5600" dirty="0" err="1" smtClean="0">
                <a:solidFill>
                  <a:schemeClr val="tx1"/>
                </a:solidFill>
              </a:rPr>
              <a:t>Ур</a:t>
            </a:r>
            <a:r>
              <a:rPr lang="ru-RU" sz="5600" dirty="0" smtClean="0">
                <a:solidFill>
                  <a:schemeClr val="tx1"/>
                </a:solidFill>
              </a:rPr>
              <a:t>о</a:t>
            </a:r>
            <a:r>
              <a:rPr lang="en-US" sz="5600" dirty="0" err="1" smtClean="0">
                <a:solidFill>
                  <a:schemeClr val="tx1"/>
                </a:solidFill>
              </a:rPr>
              <a:t>жай</a:t>
            </a:r>
            <a:r>
              <a:rPr lang="ru-RU" sz="56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3 «Опыт со светом и с проращиванием картофеля»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выявить потребность растения – клубня картофеля в солнечном свете, обобщить представления о значении благоприятных условий для роста растения.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«Мир растений»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№4 «Может ли растение дышать?»</a:t>
            </a:r>
            <a:endParaRPr lang="ru-RU" sz="5600" b="1" dirty="0" smtClean="0">
              <a:solidFill>
                <a:schemeClr val="tx1"/>
              </a:solidFill>
            </a:endParaRPr>
          </a:p>
          <a:p>
            <a:r>
              <a:rPr lang="ru-RU" sz="5600" dirty="0" smtClean="0">
                <a:solidFill>
                  <a:schemeClr val="tx1"/>
                </a:solidFill>
              </a:rPr>
              <a:t>Цель: выявить потребность растения в воздухе, дыхании; понять, как происходит процесс дыхания у растений.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     Октябрь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1. «Краски осени»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№5 «Делаем облако»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показать, как образуются облака и что такое дождь.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2. «Мир животных»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6  «Почему говорят «как с гуся вода?»»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установить связь между строением и образом жизни птиц в экосистеме.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3. «Я – человек»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7 «Время кружения» </a:t>
            </a:r>
            <a:endParaRPr lang="ru-RU" sz="5600" b="1" dirty="0" smtClean="0">
              <a:solidFill>
                <a:schemeClr val="tx1"/>
              </a:solidFill>
            </a:endParaRP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познакомить с особенностями строения уха человека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Маленькие исследователи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Карточка № 8 «Радуга»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Цель: познакомить с радугой как природным явлением.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1154</TotalTime>
  <Words>1813</Words>
  <Application>Microsoft Office PowerPoint</Application>
  <PresentationFormat>Экран (4:3)</PresentationFormat>
  <Paragraphs>277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ВАриативная программа «Ручеек»   по экологическому воспитанию дошкольников   группа № 2 «Журавлята» комбинированного вида  МКДОУ д/с № 505</vt:lpstr>
      <vt:lpstr>Целевые ориентиры парциальной программы «Юный эколог» базируются на положениях ФГОС ДО (п.4.6.)</vt:lpstr>
      <vt:lpstr>Актуальность</vt:lpstr>
      <vt:lpstr>Цель: формирование у детей  осознанно-правильного отношения к природным явлениям и окружающим объектам </vt:lpstr>
      <vt:lpstr>Планируемые Результаты</vt:lpstr>
      <vt:lpstr>Комплексно-тематическое планирование  </vt:lpstr>
      <vt:lpstr>Комплексно-тематическое планирование </vt:lpstr>
      <vt:lpstr>Комплексно-тематическое планирование </vt:lpstr>
      <vt:lpstr>Перспективно-тематическое планирование опытно-экспериментальной деятельности   </vt:lpstr>
      <vt:lpstr>Перспективно-тематическое планирование опытно-экспериментальной деятельности  </vt:lpstr>
      <vt:lpstr>Перспективно-тематическое планирование опытно-экспериментальной деятельности </vt:lpstr>
      <vt:lpstr>Перспективно-тематическое планирование опытно-экспериментальной деятельности  </vt:lpstr>
      <vt:lpstr>Перспективно-тематическое планирование опытно-экспериментальной деятельности </vt:lpstr>
      <vt:lpstr>Формы и методы работы</vt:lpstr>
      <vt:lpstr>Слайд 15</vt:lpstr>
      <vt:lpstr>Организация образовательной  деятельности</vt:lpstr>
      <vt:lpstr>Средства обучения. Особенности рппс (в уголке природы и экспериментирования)</vt:lpstr>
      <vt:lpstr>Праздники. мероприятия</vt:lpstr>
      <vt:lpstr>Работа с родителями Консультация  « Вода-источник жизни» </vt:lpstr>
      <vt:lpstr>Слайд 20</vt:lpstr>
      <vt:lpstr>Работа родителей с детьми  Книжки-малышки и плакат по теме «Вода» </vt:lpstr>
      <vt:lpstr>Проект « Вода вокруг нас» Художественно-эстетическое развитие</vt:lpstr>
      <vt:lpstr>Слайд 23</vt:lpstr>
      <vt:lpstr>Проект « Вода вокруг нас» познавательное развитие</vt:lpstr>
      <vt:lpstr>Презентация  «Звуки воды» </vt:lpstr>
      <vt:lpstr>Эксперименты</vt:lpstr>
      <vt:lpstr>Благодарность родителей </vt:lpstr>
      <vt:lpstr>Дидактические игры и материал</vt:lpstr>
      <vt:lpstr>Уголок природы</vt:lpstr>
      <vt:lpstr>Уголок природы </vt:lpstr>
      <vt:lpstr>Квалификация педагога (переквалификация педагога на дошкольное образование. Диплом НГПУ, квалификация: «Учитель географии и экономики»)</vt:lpstr>
      <vt:lpstr>Выступление на педагогическом совете  29.11.2017г.</vt:lpstr>
      <vt:lpstr>Участие в конкурсах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Кружковая деятельность по экологическому воспитан</dc:title>
  <dc:creator>Мама Ира</dc:creator>
  <cp:lastModifiedBy>Мама Ира</cp:lastModifiedBy>
  <cp:revision>254</cp:revision>
  <dcterms:created xsi:type="dcterms:W3CDTF">2018-09-29T10:59:06Z</dcterms:created>
  <dcterms:modified xsi:type="dcterms:W3CDTF">2019-09-29T04:54:01Z</dcterms:modified>
</cp:coreProperties>
</file>