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83" r:id="rId2"/>
    <p:sldId id="284" r:id="rId3"/>
    <p:sldId id="299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61" r:id="rId16"/>
    <p:sldId id="262" r:id="rId17"/>
    <p:sldId id="286" r:id="rId18"/>
    <p:sldId id="267" r:id="rId19"/>
    <p:sldId id="268" r:id="rId20"/>
    <p:sldId id="270" r:id="rId21"/>
    <p:sldId id="272" r:id="rId22"/>
    <p:sldId id="300" r:id="rId23"/>
    <p:sldId id="273" r:id="rId24"/>
    <p:sldId id="280" r:id="rId25"/>
    <p:sldId id="275" r:id="rId26"/>
    <p:sldId id="276" r:id="rId27"/>
    <p:sldId id="302" r:id="rId28"/>
    <p:sldId id="281" r:id="rId29"/>
    <p:sldId id="301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E4111-9C8F-4204-8CB9-B242A5330D7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6D44-E0BE-4217-94C0-64DAE43E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72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6D44-E0BE-4217-94C0-64DAE43E383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54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8A80B6-3D8B-46C1-BC04-37D9FB001148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6F2959-7377-4083-9C17-28C34B5B2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ovposters.ru/2010/2/10/55303rm_19_353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blood\pla\.desktop\70-&#1087;&#1086;&#1073;&#1077;&#1076;&#1072;\&#1058;&#1072;&#1085;&#1082;%20&#1058;-34.wm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hyperlink" Target="https://ru.wikipedia.org/w/index.php?title=%D0%A4%D0%B0%D0%B9%D0%BB:Victory_Banner.jpg&amp;filetimestamp=20100310151411&amp;" TargetMode="Externa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blood\pla\.desktop\70-&#1087;&#1086;&#1073;&#1077;&#1076;&#1072;\&#1055;&#1077;&#1089;&#1085;&#1103;%20'&#1044;&#1077;&#1085;&#1100;%20&#1087;&#1086;&#1073;&#1077;&#1076;&#1099;'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blood\pla\.desktop\70-&#1087;&#1086;&#1073;&#1077;&#1076;&#1072;\&#1057;&#1074;&#1103;&#1097;&#1077;&#1085;&#1085;&#1072;&#1103;%20&#1074;&#1086;&#1081;&#1085;&#1072;%20-%20Sacred%20War.wm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0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ВЕЛИКАЯ ПОБЕДА !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000" b="1" dirty="0" smtClean="0"/>
              <a:t>Урок </a:t>
            </a:r>
            <a:r>
              <a:rPr lang="ru-RU" sz="3000" b="1" dirty="0" smtClean="0"/>
              <a:t>посвящается Побед</a:t>
            </a:r>
            <a:r>
              <a:rPr lang="ru-RU" sz="3000" b="1" dirty="0" smtClean="0"/>
              <a:t>е</a:t>
            </a:r>
          </a:p>
          <a:p>
            <a:r>
              <a:rPr lang="ru-RU" sz="3000" b="1" dirty="0" smtClean="0"/>
              <a:t> </a:t>
            </a:r>
            <a:r>
              <a:rPr lang="ru-RU" sz="3000" b="1" dirty="0" smtClean="0"/>
              <a:t>советского народа в </a:t>
            </a:r>
          </a:p>
          <a:p>
            <a:r>
              <a:rPr lang="ru-RU" sz="3000" b="1" dirty="0" smtClean="0"/>
              <a:t>Великой Отечественной войне</a:t>
            </a:r>
            <a:endParaRPr lang="ru-RU" sz="3000" b="1" dirty="0"/>
          </a:p>
        </p:txBody>
      </p:sp>
      <p:pic>
        <p:nvPicPr>
          <p:cNvPr id="1026" name="Picture 2" descr="C:\Users\Andrey\Desktop\sait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9600" cy="186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2973" y="2644170"/>
            <a:ext cx="83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БАРБАР   А</a:t>
            </a:r>
            <a:endParaRPr lang="ru-RU" sz="9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1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Какой процент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893910" y="2780928"/>
                <a:ext cx="7356180" cy="67710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число 70 составляет от 700</m:t>
                      </m:r>
                      <m:r>
                        <a:rPr lang="ru-RU" sz="4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10" y="2780928"/>
                <a:ext cx="7356180" cy="67710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hlinkClick r:id="" action="ppaction://hlinkshowjump?jump=nextslide"/>
              </p:cNvPr>
              <p:cNvSpPr txBox="1"/>
              <p:nvPr/>
            </p:nvSpPr>
            <p:spPr>
              <a:xfrm>
                <a:off x="906455" y="4293096"/>
                <a:ext cx="1267976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10%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55" y="4293096"/>
                <a:ext cx="1267976" cy="67710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hlinkClick r:id="rId5" action="ppaction://hlinksldjump"/>
              </p:cNvPr>
              <p:cNvSpPr txBox="1"/>
              <p:nvPr/>
            </p:nvSpPr>
            <p:spPr>
              <a:xfrm>
                <a:off x="4094305" y="4293096"/>
                <a:ext cx="955390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1%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hlinkClick r:id="rId5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05" y="4293096"/>
                <a:ext cx="955390" cy="67710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hlinkClick r:id="rId5" action="ppaction://hlinksldjump"/>
              </p:cNvPr>
              <p:cNvSpPr txBox="1"/>
              <p:nvPr/>
            </p:nvSpPr>
            <p:spPr>
              <a:xfrm>
                <a:off x="6969569" y="4293096"/>
                <a:ext cx="955390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7%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hlinkClick r:id="rId5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69" y="4293096"/>
                <a:ext cx="955390" cy="677108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06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2973" y="2644170"/>
            <a:ext cx="83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БАРБАРО  А</a:t>
            </a:r>
            <a:endParaRPr lang="ru-RU" sz="9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3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Какое число делится на 4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hlinkClick r:id="rId3" action="ppaction://hlinksldjump"/>
              </p:cNvPr>
              <p:cNvSpPr txBox="1"/>
              <p:nvPr/>
            </p:nvSpPr>
            <p:spPr>
              <a:xfrm>
                <a:off x="755576" y="4293096"/>
                <a:ext cx="1703993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12541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1703993" cy="67710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hlinkClick r:id="" action="ppaction://hlinkshowjump?jump=nextslide"/>
              </p:cNvPr>
              <p:cNvSpPr txBox="1"/>
              <p:nvPr/>
            </p:nvSpPr>
            <p:spPr>
              <a:xfrm>
                <a:off x="3563711" y="4293096"/>
                <a:ext cx="2016578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547436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711" y="4293096"/>
                <a:ext cx="2016578" cy="67710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hlinkClick r:id="rId3" action="ppaction://hlinksldjump"/>
              </p:cNvPr>
              <p:cNvSpPr txBox="1"/>
              <p:nvPr/>
            </p:nvSpPr>
            <p:spPr>
              <a:xfrm>
                <a:off x="6374675" y="4293096"/>
                <a:ext cx="2329164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1205034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hlinkClick r:id="rId3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5" y="4293096"/>
                <a:ext cx="2329164" cy="67710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026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2973" y="2644170"/>
            <a:ext cx="83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БАРБАРОССА</a:t>
            </a:r>
            <a:endParaRPr lang="ru-RU" sz="9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2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потери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танки\1e990be692cf1aa81a24f022e4c6193b_fu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875" y="1957589"/>
            <a:ext cx="4836339" cy="363165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  Уже в первый день немецкая авиация разбомбила……</a:t>
            </a:r>
          </a:p>
          <a:p>
            <a:pPr algn="ctr">
              <a:buNone/>
            </a:pPr>
            <a:r>
              <a:rPr lang="ru-RU" dirty="0" smtClean="0"/>
              <a:t>аэродромов </a:t>
            </a:r>
          </a:p>
          <a:p>
            <a:pPr algn="ctr">
              <a:buNone/>
            </a:pPr>
            <a:r>
              <a:rPr lang="ru-RU" dirty="0" smtClean="0"/>
              <a:t>и уничтожила на земле </a:t>
            </a:r>
          </a:p>
          <a:p>
            <a:pPr algn="ctr">
              <a:buNone/>
            </a:pPr>
            <a:r>
              <a:rPr lang="ru-RU" dirty="0" smtClean="0"/>
              <a:t>и в воздухе…….</a:t>
            </a:r>
          </a:p>
          <a:p>
            <a:pPr algn="ctr">
              <a:buNone/>
            </a:pPr>
            <a:r>
              <a:rPr lang="ru-RU" dirty="0" smtClean="0"/>
              <a:t>советских самолетов.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Первые потери</a:t>
            </a:r>
            <a:endParaRPr lang="ru-RU" b="0" dirty="0"/>
          </a:p>
        </p:txBody>
      </p:sp>
      <p:pic>
        <p:nvPicPr>
          <p:cNvPr id="2050" name="Picture 2" descr="C:\Documents and Settings\Учитель\Рабочий стол\танки\в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86377"/>
            <a:ext cx="4460202" cy="36286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2400" dirty="0" smtClean="0"/>
              <a:t>Аэродромов:</a:t>
            </a:r>
          </a:p>
          <a:p>
            <a:pPr>
              <a:buNone/>
            </a:pPr>
            <a:r>
              <a:rPr lang="ru-RU" sz="3200" dirty="0" smtClean="0"/>
              <a:t>    (-12,5)(-8):2,5+26 =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Самолетов:</a:t>
            </a:r>
          </a:p>
          <a:p>
            <a:pPr>
              <a:buNone/>
            </a:pPr>
            <a:r>
              <a:rPr lang="ru-RU" sz="2400" dirty="0" smtClean="0"/>
              <a:t>   </a:t>
            </a:r>
            <a:r>
              <a:rPr lang="ru-RU" sz="3200" dirty="0" smtClean="0"/>
              <a:t> (-35)</a:t>
            </a:r>
            <a:r>
              <a:rPr lang="ru-RU" sz="3200" baseline="30000" dirty="0" smtClean="0"/>
              <a:t>2  </a:t>
            </a:r>
            <a:r>
              <a:rPr lang="ru-RU" sz="3200" dirty="0" smtClean="0"/>
              <a:t>+ (</a:t>
            </a:r>
            <a:r>
              <a:rPr lang="en-US" sz="3200" dirty="0" smtClean="0"/>
              <a:t>-65</a:t>
            </a:r>
            <a:r>
              <a:rPr lang="ru-RU" sz="3200" dirty="0" smtClean="0"/>
              <a:t>) </a:t>
            </a:r>
            <a:r>
              <a:rPr lang="en-US" sz="3200" dirty="0" smtClean="0"/>
              <a:t>=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    Нет!- сказали мы фашистам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800" dirty="0" smtClean="0"/>
              <a:t>«</a:t>
            </a:r>
            <a:r>
              <a:rPr lang="ru-RU" sz="4400" dirty="0" smtClean="0"/>
              <a:t>И от моря и до моря</a:t>
            </a:r>
            <a:br>
              <a:rPr lang="ru-RU" sz="4400" dirty="0" smtClean="0"/>
            </a:br>
            <a:r>
              <a:rPr lang="ru-RU" sz="4400" dirty="0" smtClean="0"/>
              <a:t>Поднялись большевики,</a:t>
            </a:r>
            <a:br>
              <a:rPr lang="ru-RU" sz="4400" dirty="0" smtClean="0"/>
            </a:br>
            <a:r>
              <a:rPr lang="ru-RU" sz="4400" dirty="0" smtClean="0"/>
              <a:t>И от моря и до моря</a:t>
            </a:r>
            <a:br>
              <a:rPr lang="ru-RU" sz="4400" dirty="0" smtClean="0"/>
            </a:br>
            <a:r>
              <a:rPr lang="ru-RU" sz="4400" dirty="0" smtClean="0"/>
              <a:t>Встали русские полки.</a:t>
            </a:r>
            <a:br>
              <a:rPr lang="ru-RU" sz="4400" dirty="0" smtClean="0"/>
            </a:br>
            <a:r>
              <a:rPr lang="ru-RU" sz="4400" dirty="0" smtClean="0"/>
              <a:t>Встали, с русскими едины,</a:t>
            </a:r>
            <a:br>
              <a:rPr lang="ru-RU" sz="4400" dirty="0" smtClean="0"/>
            </a:br>
            <a:r>
              <a:rPr lang="ru-RU" sz="4400" dirty="0" smtClean="0"/>
              <a:t>Белорусы, латыши,</a:t>
            </a:r>
            <a:br>
              <a:rPr lang="ru-RU" sz="4400" dirty="0" smtClean="0"/>
            </a:br>
            <a:r>
              <a:rPr lang="ru-RU" sz="4400" dirty="0" smtClean="0"/>
              <a:t>Люди вольной Украины,</a:t>
            </a:r>
            <a:br>
              <a:rPr lang="ru-RU" sz="4400" dirty="0" smtClean="0"/>
            </a:br>
            <a:r>
              <a:rPr lang="ru-RU" sz="4400" dirty="0" smtClean="0"/>
              <a:t>И армяне, и грузины,</a:t>
            </a:r>
            <a:br>
              <a:rPr lang="ru-RU" sz="4400" dirty="0" smtClean="0"/>
            </a:br>
            <a:r>
              <a:rPr lang="ru-RU" sz="4400" dirty="0" smtClean="0"/>
              <a:t>Молдаване, чуваши -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Все советские народы</a:t>
            </a:r>
            <a:br>
              <a:rPr lang="ru-RU" sz="4400" dirty="0" smtClean="0"/>
            </a:br>
            <a:r>
              <a:rPr lang="ru-RU" sz="4400" dirty="0" smtClean="0"/>
              <a:t>Против общего врага,</a:t>
            </a:r>
            <a:br>
              <a:rPr lang="ru-RU" sz="4400" dirty="0" smtClean="0"/>
            </a:br>
            <a:r>
              <a:rPr lang="ru-RU" sz="4400" dirty="0" smtClean="0"/>
              <a:t>Все, кому мила свобода</a:t>
            </a:r>
            <a:br>
              <a:rPr lang="ru-RU" sz="4400" dirty="0" smtClean="0"/>
            </a:br>
            <a:r>
              <a:rPr lang="ru-RU" sz="4400" dirty="0" smtClean="0"/>
              <a:t>И Россия дорога!»</a:t>
            </a:r>
          </a:p>
          <a:p>
            <a:r>
              <a:rPr lang="ru-RU" dirty="0" smtClean="0"/>
              <a:t>                         Сергей  Михалков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Плакаты Родина-мать зовет!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32117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Начальный период</a:t>
            </a:r>
            <a:br>
              <a:rPr lang="ru-RU" dirty="0" smtClean="0"/>
            </a:br>
            <a:r>
              <a:rPr lang="ru-RU" sz="3100" dirty="0" smtClean="0"/>
              <a:t>22 июня 1941-18 ноября 1942</a:t>
            </a: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://festival.1september.ru/articles/212147/ri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93096"/>
            <a:ext cx="47525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ndrey\Desktop\image00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493949" cy="1437786"/>
          </a:xfrm>
          <a:prstGeom prst="rect">
            <a:avLst/>
          </a:prstGeom>
          <a:noFill/>
        </p:spPr>
      </p:pic>
      <p:pic>
        <p:nvPicPr>
          <p:cNvPr id="12290" name="Picture 2" descr="Военный парад на Красной площади. 7 ноября 1941 год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231128" cy="4536504"/>
          </a:xfrm>
          <a:prstGeom prst="rect">
            <a:avLst/>
          </a:prstGeom>
          <a:noFill/>
        </p:spPr>
      </p:pic>
      <p:pic>
        <p:nvPicPr>
          <p:cNvPr id="12292" name="Picture 4" descr="Парад на Красной площади, Москва. 7 ноября 1941 г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72816"/>
            <a:ext cx="4392488" cy="252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Реши задачу</a:t>
            </a:r>
            <a:endParaRPr lang="ru-RU" b="0" dirty="0"/>
          </a:p>
        </p:txBody>
      </p:sp>
      <p:pic>
        <p:nvPicPr>
          <p:cNvPr id="6146" name="Picture 2" descr="C:\Documents and Settings\Учитель\Рабочий стол\танки\0_e0e5_229f253e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844824"/>
            <a:ext cx="5026062" cy="374441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Оборона занимает прямоугольный участок. Одна сторона составляет 75%  от другой - переднего края обороны. Периметр участка равен 70 км. Определите площадь переднего края обороны, если она составляет 2/3 от площади всего участка.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«Вспомним всех поимённо, горем вспомним своим... Это нужно - не мёртвым! Это надо - живым!»</a:t>
            </a:r>
            <a:endParaRPr lang="ru-RU" dirty="0"/>
          </a:p>
        </p:txBody>
      </p:sp>
      <p:pic>
        <p:nvPicPr>
          <p:cNvPr id="1026" name="Picture 2" descr="C:\Users\Andrey\Desktop\image00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2132856"/>
            <a:ext cx="4320479" cy="415805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Период коренного перелома</a:t>
            </a:r>
            <a:br>
              <a:rPr lang="ru-RU" dirty="0" smtClean="0"/>
            </a:br>
            <a:r>
              <a:rPr lang="ru-RU" sz="3100" dirty="0" smtClean="0"/>
              <a:t>19 ноября 1942- конец 1943 года </a:t>
            </a:r>
            <a:endParaRPr lang="ru-RU" sz="3100" dirty="0"/>
          </a:p>
        </p:txBody>
      </p:sp>
      <p:pic>
        <p:nvPicPr>
          <p:cNvPr id="7170" name="Picture 2" descr="C:\Documents and Settings\Учитель\Рабочий стол\танки\09131754075b233156f6c57077f49f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060848"/>
            <a:ext cx="5850000" cy="3789000"/>
          </a:xfrm>
          <a:prstGeom prst="rect">
            <a:avLst/>
          </a:prstGeom>
          <a:noFill/>
        </p:spPr>
      </p:pic>
      <p:pic>
        <p:nvPicPr>
          <p:cNvPr id="4098" name="Picture 2" descr="C:\Users\Andrey\Desktop\image00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495154" cy="143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Реши задачу</a:t>
            </a:r>
            <a:endParaRPr lang="ru-RU" b="0" dirty="0"/>
          </a:p>
        </p:txBody>
      </p:sp>
      <p:pic>
        <p:nvPicPr>
          <p:cNvPr id="5" name="Содержимое 4" descr="http://festival.1september.ru/articles/212147/ris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7147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Для переправы 80 танков через реку шириной 720 м имеется одно переправочное средство. Продолжительность одного рейса 15 мин, обратно возвращается пустым за 5 мин. Одновременно переправляются 2 танка. Часть танков можно переправить по трассе под водой. Скорость движения под водой 72 м</a:t>
            </a:r>
            <a:r>
              <a:rPr lang="en-US" sz="2000" dirty="0" smtClean="0"/>
              <a:t>/</a:t>
            </a:r>
            <a:r>
              <a:rPr lang="ru-RU" sz="2000" dirty="0" smtClean="0"/>
              <a:t>мин. Определить время, за которое все танки будут на другом берегу.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Танк Т-3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52"/>
            <a:ext cx="8215338" cy="657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 Т-34</a:t>
            </a:r>
            <a:endParaRPr lang="ru-RU" dirty="0"/>
          </a:p>
        </p:txBody>
      </p:sp>
      <p:pic>
        <p:nvPicPr>
          <p:cNvPr id="8194" name="Picture 2" descr="C:\Documents and Settings\Учитель\Рабочий стол\танки\т-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700808"/>
            <a:ext cx="4852963" cy="363972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Калибр пушки танка</a:t>
            </a:r>
          </a:p>
          <a:p>
            <a:pPr algn="just">
              <a:buNone/>
            </a:pPr>
            <a:r>
              <a:rPr lang="ru-RU" dirty="0" smtClean="0"/>
              <a:t>    Т-34 равен 76 мм. </a:t>
            </a:r>
          </a:p>
          <a:p>
            <a:pPr algn="just">
              <a:buNone/>
            </a:pPr>
            <a:r>
              <a:rPr lang="ru-RU" dirty="0" smtClean="0"/>
              <a:t>    Определите какую площадь поперечного сечения (в кв.см) не должен превосходить снаряд.  </a:t>
            </a:r>
          </a:p>
          <a:p>
            <a:pPr algn="just">
              <a:buNone/>
            </a:pPr>
            <a:r>
              <a:rPr lang="ru-RU" dirty="0" smtClean="0"/>
              <a:t>     (</a:t>
            </a:r>
            <a:r>
              <a:rPr lang="el-GR" dirty="0" smtClean="0"/>
              <a:t>Π</a:t>
            </a:r>
            <a:r>
              <a:rPr lang="ru-RU" dirty="0" smtClean="0"/>
              <a:t>=3, ответ округлите до единиц)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Реши задачу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Во время боя командир отправил 0,4 всех своих солдат на переднюю линию боя, а остальных солдат разделил на два отряда для обороны левого и правого флангов. На левом фланге  было в 5 раз больше солдат, чем на правом. Сколько солдат было на правом и сколько на левом фланге, если всего у командира в подчинении было 800 солдат? Какой процент солдат находился на левом и какой процент на правом флангах от общего количества солдат?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800" b="1" dirty="0" smtClean="0"/>
              <a:t>Период освобождения от агрессора</a:t>
            </a:r>
            <a:br>
              <a:rPr lang="ru-RU" sz="2800" b="1" dirty="0" smtClean="0"/>
            </a:br>
            <a:r>
              <a:rPr lang="ru-RU" sz="2800" b="1" dirty="0" smtClean="0"/>
              <a:t> и разгрома фашистской Германии</a:t>
            </a:r>
            <a:br>
              <a:rPr lang="ru-RU" sz="2800" b="1" dirty="0" smtClean="0"/>
            </a:br>
            <a:r>
              <a:rPr lang="ru-RU" sz="2800" dirty="0" smtClean="0"/>
              <a:t>1944 год- 9 мая 1945 года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6" name="Рисунок 5" descr="http://festival.1september.ru/articles/212147/ris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09120"/>
            <a:ext cx="438097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ndrey\Desktop\image00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1471183" cy="1476143"/>
          </a:xfrm>
          <a:prstGeom prst="rect">
            <a:avLst/>
          </a:prstGeom>
          <a:noFill/>
        </p:spPr>
      </p:pic>
      <p:pic>
        <p:nvPicPr>
          <p:cNvPr id="5122" name="Picture 2" descr="Фотографии Великой Отечественной войны, фотографии второй мировой войны, вторая мировая война фот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4291237" cy="3111147"/>
          </a:xfrm>
          <a:prstGeom prst="rect">
            <a:avLst/>
          </a:prstGeom>
          <a:noFill/>
        </p:spPr>
      </p:pic>
      <p:pic>
        <p:nvPicPr>
          <p:cNvPr id="6146" name="Picture 2" descr="https://upload.wikimedia.org/wikipedia/ru/thumb/f/f9/Victory_Banner.jpg/262px-Victory_Bann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44824"/>
            <a:ext cx="3216208" cy="216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Потери в Великой Отечественной войне</a:t>
            </a:r>
            <a:endParaRPr lang="ru-RU" dirty="0"/>
          </a:p>
        </p:txBody>
      </p:sp>
      <p:pic>
        <p:nvPicPr>
          <p:cNvPr id="10242" name="Picture 2" descr="C:\Documents and Settings\Учитель\Рабочий стол\танки\55386797_1266565759_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041608"/>
            <a:ext cx="4929223" cy="367340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…дней длилась Великая Отечественная война</a:t>
            </a:r>
            <a:r>
              <a:rPr lang="ru-RU" sz="2400" dirty="0" smtClean="0"/>
              <a:t>. </a:t>
            </a:r>
            <a:r>
              <a:rPr lang="ru-RU" sz="1800" dirty="0" smtClean="0"/>
              <a:t>Было разрушено и сожжено… городов и поселков, свыше…тысяч сел и деревень нашей Родины. </a:t>
            </a:r>
          </a:p>
          <a:p>
            <a:pPr>
              <a:buNone/>
            </a:pPr>
            <a:r>
              <a:rPr lang="ru-RU" sz="1800" dirty="0" smtClean="0"/>
              <a:t>        Разрушено  …   фабрик и заводов,   …тысячи  школ, …высших учебных заведения. Около …миллионов жизней советских людей унесла война. Если за каждого погибшего во второй мировой войне объявить минуту молчания, мир молчал бы…  лет. 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Потери в Великой Отечественной войне</a:t>
            </a:r>
            <a:endParaRPr lang="ru-RU" dirty="0"/>
          </a:p>
        </p:txBody>
      </p:sp>
      <p:pic>
        <p:nvPicPr>
          <p:cNvPr id="10242" name="Picture 2" descr="C:\Documents and Settings\Учитель\Рабочий стол\танки\55386797_1266565759_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041608"/>
            <a:ext cx="4929223" cy="367340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r>
              <a:rPr lang="en-US" sz="1800" dirty="0" smtClean="0"/>
              <a:t>1418 </a:t>
            </a:r>
            <a:r>
              <a:rPr lang="ru-RU" sz="1800" dirty="0" smtClean="0"/>
              <a:t>дней длилась Великая Отечественная война</a:t>
            </a:r>
            <a:r>
              <a:rPr lang="ru-RU" sz="2400" dirty="0" smtClean="0"/>
              <a:t>. </a:t>
            </a:r>
            <a:r>
              <a:rPr lang="ru-RU" sz="1800" dirty="0" smtClean="0"/>
              <a:t>Было разрушено и сожжено</a:t>
            </a:r>
            <a:r>
              <a:rPr lang="en-US" sz="1800" dirty="0" smtClean="0"/>
              <a:t> 1710</a:t>
            </a:r>
            <a:r>
              <a:rPr lang="ru-RU" sz="1800" dirty="0" smtClean="0"/>
              <a:t> городов и поселков, свыше</a:t>
            </a:r>
            <a:r>
              <a:rPr lang="en-US" sz="1800" dirty="0" smtClean="0"/>
              <a:t> 70 </a:t>
            </a:r>
            <a:r>
              <a:rPr lang="ru-RU" sz="1800" dirty="0" smtClean="0"/>
              <a:t>тысяч сел и деревень нашей Родины. </a:t>
            </a:r>
          </a:p>
          <a:p>
            <a:pPr>
              <a:buNone/>
            </a:pPr>
            <a:r>
              <a:rPr lang="ru-RU" sz="1800" dirty="0" smtClean="0"/>
              <a:t>        Разрушено </a:t>
            </a:r>
            <a:r>
              <a:rPr lang="en-US" sz="1800" dirty="0" smtClean="0"/>
              <a:t>32000</a:t>
            </a:r>
            <a:r>
              <a:rPr lang="ru-RU" sz="1800" dirty="0" smtClean="0"/>
              <a:t>  фабрик и заводов, </a:t>
            </a:r>
            <a:r>
              <a:rPr lang="en-US" sz="1800" dirty="0" smtClean="0"/>
              <a:t>84 </a:t>
            </a:r>
            <a:r>
              <a:rPr lang="ru-RU" sz="1800" dirty="0" smtClean="0"/>
              <a:t>тысячи  школ, </a:t>
            </a:r>
            <a:r>
              <a:rPr lang="en-US" sz="1800" dirty="0" smtClean="0"/>
              <a:t>334 </a:t>
            </a:r>
            <a:r>
              <a:rPr lang="ru-RU" sz="1800" dirty="0" smtClean="0"/>
              <a:t>высших учебных заведения. Около </a:t>
            </a:r>
            <a:r>
              <a:rPr lang="en-US" sz="1800" dirty="0" smtClean="0"/>
              <a:t>26</a:t>
            </a:r>
            <a:r>
              <a:rPr lang="ru-RU" sz="1800" dirty="0" smtClean="0"/>
              <a:t>,5 миллионов жизней советских людей унесла война. Если за каждого погибшего во второй мировой войне объявить минуту молчания, мир </a:t>
            </a:r>
            <a:r>
              <a:rPr lang="ru-RU" sz="1800" smtClean="0"/>
              <a:t>молчал бы 50 лет</a:t>
            </a:r>
            <a:r>
              <a:rPr lang="ru-RU" sz="1800" dirty="0" smtClean="0"/>
              <a:t>. 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огила неизвестного солд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784857" cy="2789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Никто не забыт, ничто не забыто!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Помните!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века,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через года,-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помните!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тех,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уже не придёт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никогда,-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есня 'День победы'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вященная война - Sacred Wa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8667810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" action="ppaction://hlinkshowjump?jump=lastslideviewed"/>
          </p:cNvPr>
          <p:cNvSpPr/>
          <p:nvPr/>
        </p:nvSpPr>
        <p:spPr>
          <a:xfrm>
            <a:off x="2195736" y="836712"/>
            <a:ext cx="4896544" cy="489654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углом 1">
            <a:hlinkClick r:id="" action="ppaction://hlinkshowjump?jump=lastslideviewed"/>
          </p:cNvPr>
          <p:cNvSpPr/>
          <p:nvPr/>
        </p:nvSpPr>
        <p:spPr>
          <a:xfrm flipH="1">
            <a:off x="2555776" y="996910"/>
            <a:ext cx="4032448" cy="4304298"/>
          </a:xfrm>
          <a:prstGeom prst="bentArrow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Учитель\Рабочий стол\танки\4ag8tv-cb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301958" cy="35004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План нападения на СССР был утвержден Гитлером 18 декабря 1940 года. Он был рассчитан на молниеносную войну и предполагал разгром вооруженных сил СССР.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Упростите выражение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939532" y="2780928"/>
                <a:ext cx="3264933" cy="67710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+0.75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=…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32" y="2780928"/>
                <a:ext cx="3264933" cy="67710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24324" r="-9701" b="-504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hlinkClick r:id="rId4" action="ppaction://hlinksldjump"/>
              </p:cNvPr>
              <p:cNvSpPr txBox="1"/>
              <p:nvPr/>
            </p:nvSpPr>
            <p:spPr>
              <a:xfrm>
                <a:off x="755576" y="4293096"/>
                <a:ext cx="1511055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0.85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hlinkClick r:id="rId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1511055" cy="67710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hlinkClick r:id="rId4" action="ppaction://hlinksldjump"/>
              </p:cNvPr>
              <p:cNvSpPr txBox="1"/>
              <p:nvPr/>
            </p:nvSpPr>
            <p:spPr>
              <a:xfrm>
                <a:off x="3816472" y="4293096"/>
                <a:ext cx="1511055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0.76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hlinkClick r:id="rId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72" y="4293096"/>
                <a:ext cx="1511055" cy="67710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hlinkClick r:id="rId8" action="ppaction://hlinksldjump"/>
              </p:cNvPr>
              <p:cNvSpPr txBox="1"/>
              <p:nvPr/>
            </p:nvSpPr>
            <p:spPr>
              <a:xfrm>
                <a:off x="6877368" y="4293096"/>
                <a:ext cx="1511055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1.75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hlinkClick r:id="rId8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68" y="4293096"/>
                <a:ext cx="1511055" cy="677108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2973" y="2644170"/>
            <a:ext cx="83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  </a:t>
            </a:r>
            <a:r>
              <a:rPr lang="ru-RU" sz="9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</a:t>
            </a:r>
            <a:endParaRPr lang="ru-RU" sz="9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8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Вычислите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257793" y="2492896"/>
                <a:ext cx="2628412" cy="127208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от 1212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793" y="2492896"/>
                <a:ext cx="2628412" cy="127208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hlinkClick r:id="rId4" action="ppaction://hlinksldjump"/>
              </p:cNvPr>
              <p:cNvSpPr txBox="1"/>
              <p:nvPr/>
            </p:nvSpPr>
            <p:spPr>
              <a:xfrm>
                <a:off x="755576" y="4293096"/>
                <a:ext cx="1078821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132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hlinkClick r:id="rId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93096"/>
                <a:ext cx="1078821" cy="67710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hlinkClick r:id="" action="ppaction://hlinkshowjump?jump=nextslide"/>
              </p:cNvPr>
              <p:cNvSpPr txBox="1"/>
              <p:nvPr/>
            </p:nvSpPr>
            <p:spPr>
              <a:xfrm>
                <a:off x="3816472" y="4293096"/>
                <a:ext cx="1078821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808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72" y="4293096"/>
                <a:ext cx="1078821" cy="67710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hlinkClick r:id="rId4" action="ppaction://hlinksldjump"/>
              </p:cNvPr>
              <p:cNvSpPr txBox="1"/>
              <p:nvPr/>
            </p:nvSpPr>
            <p:spPr>
              <a:xfrm>
                <a:off x="6877368" y="4293096"/>
                <a:ext cx="1391407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1818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hlinkClick r:id="rId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68" y="4293096"/>
                <a:ext cx="1391407" cy="677108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567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2973" y="2644170"/>
            <a:ext cx="83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 </a:t>
            </a:r>
            <a:r>
              <a:rPr lang="ru-RU" sz="96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</a:t>
            </a:r>
            <a:r>
              <a:rPr lang="ru-RU" sz="9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А</a:t>
            </a:r>
            <a:endParaRPr lang="ru-RU" sz="9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0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Барбаросса"/>
          <p:cNvPicPr>
            <a:picLocks noChangeAspect="1" noChangeArrowheads="1"/>
          </p:cNvPicPr>
          <p:nvPr/>
        </p:nvPicPr>
        <p:blipFill rotWithShape="1">
          <a:blip r:embed="rId2" cstate="print">
            <a:lum bright="-5000"/>
          </a:blip>
          <a:srcRect l="415" t="681" r="524"/>
          <a:stretch/>
        </p:blipFill>
        <p:spPr bwMode="auto">
          <a:xfrm>
            <a:off x="89907" y="0"/>
            <a:ext cx="89641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Найдите площадь круга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051720" y="2390019"/>
                <a:ext cx="5603457" cy="135421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с диаметром 70 мм,</m:t>
                      </m:r>
                    </m:oMath>
                  </m:oMathPara>
                </a14:m>
                <a:endParaRPr lang="ru-RU" sz="44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ответ выразите в </m:t>
                      </m:r>
                      <m:sSup>
                        <m:sSupPr>
                          <m:ctrlPr>
                            <a:rPr lang="ru-RU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ru-RU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4400" b="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90019"/>
                <a:ext cx="5603457" cy="135421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hlinkClick r:id="rId4" action="ppaction://hlinksldjump"/>
              </p:cNvPr>
              <p:cNvSpPr txBox="1"/>
              <p:nvPr/>
            </p:nvSpPr>
            <p:spPr>
              <a:xfrm>
                <a:off x="782933" y="4293096"/>
                <a:ext cx="1113382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hlinkClick r:id="rId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33" y="4293096"/>
                <a:ext cx="1113382" cy="67710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hlinkClick r:id="rId4" action="ppaction://hlinksldjump"/>
              </p:cNvPr>
              <p:cNvSpPr txBox="1"/>
              <p:nvPr/>
            </p:nvSpPr>
            <p:spPr>
              <a:xfrm>
                <a:off x="3702723" y="4293096"/>
                <a:ext cx="1738553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225</m:t>
                      </m:r>
                      <m:r>
                        <a:rPr lang="ru-RU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hlinkClick r:id="rId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723" y="4293096"/>
                <a:ext cx="1738553" cy="67710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hlinkClick r:id="" action="ppaction://hlinkshowjump?jump=nextslide"/>
              </p:cNvPr>
              <p:cNvSpPr txBox="1"/>
              <p:nvPr/>
            </p:nvSpPr>
            <p:spPr>
              <a:xfrm>
                <a:off x="6832831" y="4293096"/>
                <a:ext cx="1853969" cy="6771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12.25</m:t>
                      </m:r>
                      <m:r>
                        <a:rPr lang="ru-RU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831" y="4293096"/>
                <a:ext cx="1853969" cy="677108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340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</Template>
  <TotalTime>939</TotalTime>
  <Words>552</Words>
  <Application>Microsoft Office PowerPoint</Application>
  <PresentationFormat>Экран (4:3)</PresentationFormat>
  <Paragraphs>95</Paragraphs>
  <Slides>30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ВЕЛИКАЯ ПОБЕДА !</vt:lpstr>
      <vt:lpstr>«Вспомним всех поимённо, горем вспомним своим... Это нужно - не мёртвым! Это надо - живым!»</vt:lpstr>
      <vt:lpstr>Слайд 3</vt:lpstr>
      <vt:lpstr>Слайд 4</vt:lpstr>
      <vt:lpstr>Упростите выражение</vt:lpstr>
      <vt:lpstr>Слайд 6</vt:lpstr>
      <vt:lpstr>Вычислите</vt:lpstr>
      <vt:lpstr>Слайд 8</vt:lpstr>
      <vt:lpstr>Найдите площадь круга</vt:lpstr>
      <vt:lpstr>Слайд 10</vt:lpstr>
      <vt:lpstr>Какой процент</vt:lpstr>
      <vt:lpstr>Слайд 12</vt:lpstr>
      <vt:lpstr>Какое число делится на 4</vt:lpstr>
      <vt:lpstr>Слайд 14</vt:lpstr>
      <vt:lpstr>Первые потери</vt:lpstr>
      <vt:lpstr>Первые потери</vt:lpstr>
      <vt:lpstr>     Нет!- сказали мы фашистам</vt:lpstr>
      <vt:lpstr>Начальный период 22 июня 1941-18 ноября 1942</vt:lpstr>
      <vt:lpstr>Реши задачу</vt:lpstr>
      <vt:lpstr>Период коренного перелома 19 ноября 1942- конец 1943 года </vt:lpstr>
      <vt:lpstr>Реши задачу</vt:lpstr>
      <vt:lpstr>Слайд 22</vt:lpstr>
      <vt:lpstr>Танк Т-34</vt:lpstr>
      <vt:lpstr>Реши задачу</vt:lpstr>
      <vt:lpstr>Период освобождения от агрессора  и разгрома фашистской Германии 1944 год- 9 мая 1945 года</vt:lpstr>
      <vt:lpstr>Потери в Великой Отечественной войне</vt:lpstr>
      <vt:lpstr>Потери в Великой Отечественной войне</vt:lpstr>
      <vt:lpstr>Никто не забыт, ничто не забыто!</vt:lpstr>
      <vt:lpstr>Слайд 29</vt:lpstr>
      <vt:lpstr>Слайд 30</vt:lpstr>
    </vt:vector>
  </TitlesOfParts>
  <Company>МОУСОШ 136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Победа! </dc:title>
  <dc:creator>МОУСОШ 136</dc:creator>
  <cp:lastModifiedBy>Andrey</cp:lastModifiedBy>
  <cp:revision>96</cp:revision>
  <dcterms:created xsi:type="dcterms:W3CDTF">2010-05-14T11:49:54Z</dcterms:created>
  <dcterms:modified xsi:type="dcterms:W3CDTF">2016-04-06T09:51:46Z</dcterms:modified>
</cp:coreProperties>
</file>