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handoutMasterIdLst>
    <p:handoutMasterId r:id="rId15"/>
  </p:handoutMasterIdLst>
  <p:sldIdLst>
    <p:sldId id="483" r:id="rId2"/>
    <p:sldId id="493" r:id="rId3"/>
    <p:sldId id="485" r:id="rId4"/>
    <p:sldId id="484" r:id="rId5"/>
    <p:sldId id="495" r:id="rId6"/>
    <p:sldId id="486" r:id="rId7"/>
    <p:sldId id="487" r:id="rId8"/>
    <p:sldId id="488" r:id="rId9"/>
    <p:sldId id="489" r:id="rId10"/>
    <p:sldId id="496" r:id="rId11"/>
    <p:sldId id="497" r:id="rId12"/>
    <p:sldId id="498" r:id="rId13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CFD3"/>
    <a:srgbClr val="9F9803"/>
    <a:srgbClr val="2B5681"/>
    <a:srgbClr val="005B83"/>
    <a:srgbClr val="382F5B"/>
    <a:srgbClr val="1C3854"/>
    <a:srgbClr val="CCC204"/>
    <a:srgbClr val="FFFFFF"/>
    <a:srgbClr val="E60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22" autoAdjust="0"/>
  </p:normalViewPr>
  <p:slideViewPr>
    <p:cSldViewPr showGuides="1">
      <p:cViewPr varScale="1">
        <p:scale>
          <a:sx n="59" d="100"/>
          <a:sy n="59" d="100"/>
        </p:scale>
        <p:origin x="20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3C16FD2-F943-4878-AA0B-1EA15892ADAA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B29BC54-0D10-40A5-AAFB-0561E9A7BB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68865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0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91063"/>
            <a:ext cx="54387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50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0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2BFC593-A45E-414A-AB7A-1D41784DEB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35719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FC593-A45E-414A-AB7A-1D41784DEB1B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817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5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BFC593-A45E-414A-AB7A-1D41784DEB1B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091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dirty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dirty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dirty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dirty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dirty="0"/>
            </a:p>
          </p:txBody>
        </p:sp>
      </p:grpSp>
      <p:sp>
        <p:nvSpPr>
          <p:cNvPr id="10958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/>
              <a:t>Образец заголовка</a:t>
            </a:r>
          </a:p>
        </p:txBody>
      </p:sp>
      <p:sp>
        <p:nvSpPr>
          <p:cNvPr id="10958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8BCE60E-701F-401F-97BB-0DA1C3A9FE2A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3114440-2924-4087-A0F1-517522F8BF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51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DD5C0-0727-4B9A-AF73-33C3A0CBF756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2A2A2-4692-4B21-A6CD-9201EF6F83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8181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107C5-0427-498C-9A06-F213A9DF02C2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30B34-F8E6-401C-A154-09676485AE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782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4B6C-139F-4F6F-B00C-AA7B36F8A005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0AB94-A8CA-4B07-A8B5-4629409926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459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8655E-D415-4CCF-849E-436CD3E26D74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C15F5-3C1C-4513-8EFA-DD21033816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6903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16F6C-EB25-4E3F-9301-DC934E72653F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C4348-7B94-4C7B-988E-400AA9773C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25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C4BB4-0A8E-42EF-8D8B-11DA54AF7FAE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C859A-178C-47DE-8A49-72C8E49741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773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B674F-FCC3-45AF-8005-9F8002B83375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C6785-5F5E-4D99-8A37-0CF3D1C413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3319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B69FC-BACE-485F-80ED-59446FEA8086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F5BF7-668F-4DD0-9CC4-F7FA221ABC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831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42B10-1A86-4C91-9D7C-BCF14EAC0870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76C5-375E-424B-9B6C-779ACAE0FF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8846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6ECDA-E2CB-4B63-8B33-4A527D671696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9390-8030-4F30-9463-09206521BD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728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b="0" dirty="0">
              <a:latin typeface="Tahoma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b="0" dirty="0">
              <a:latin typeface="Tahoma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b="0" dirty="0">
              <a:latin typeface="Tahoma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b="0" dirty="0">
              <a:latin typeface="Tahoma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b="0" dirty="0">
              <a:latin typeface="Tahoma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b="0" dirty="0">
              <a:latin typeface="Tahoma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b="0" dirty="0">
              <a:latin typeface="Tahoma" pitchFamily="34" charset="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855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fld id="{DD07EA29-9798-4CD1-AFBB-52FA54FBF83D}" type="datetimeFigureOut">
              <a:rPr lang="ru-RU"/>
              <a:pPr>
                <a:defRPr/>
              </a:pPr>
              <a:t>25.04.2021</a:t>
            </a:fld>
            <a:endParaRPr lang="ru-RU" dirty="0"/>
          </a:p>
        </p:txBody>
      </p:sp>
      <p:sp>
        <p:nvSpPr>
          <p:cNvPr id="10855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855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41216D1B-7D07-4813-B444-C1573F80EF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39" y="289313"/>
            <a:ext cx="4455479" cy="63742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5" y="289313"/>
            <a:ext cx="4248472" cy="63742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D9BFB1-FDEF-4D07-9F70-98A39334DBE5}"/>
              </a:ext>
            </a:extLst>
          </p:cNvPr>
          <p:cNvSpPr txBox="1"/>
          <p:nvPr/>
        </p:nvSpPr>
        <p:spPr>
          <a:xfrm>
            <a:off x="1619672" y="3933056"/>
            <a:ext cx="7263791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Д-р ист. наук, проф. В. А. Зверев</a:t>
            </a:r>
          </a:p>
          <a:p>
            <a:pPr algn="r">
              <a:spcAft>
                <a:spcPts val="1200"/>
              </a:spcAft>
            </a:pPr>
            <a:r>
              <a:rPr lang="ru-RU" sz="2800" dirty="0">
                <a:solidFill>
                  <a:srgbClr val="FF0000"/>
                </a:solidFill>
              </a:rPr>
              <a:t>Новосибирский областной гербовник</a:t>
            </a:r>
          </a:p>
          <a:p>
            <a:pPr algn="r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Геральдическая викторина – приложение к учебному пособию «История Новосибирской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3102352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скитимского райо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6427"/>
            <a:ext cx="3352142" cy="3818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Северного райо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760"/>
            <a:ext cx="3240360" cy="39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581128"/>
            <a:ext cx="835292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8. </a:t>
            </a:r>
            <a:r>
              <a:rPr lang="ru-RU" sz="2800" dirty="0"/>
              <a:t>Гербы </a:t>
            </a:r>
            <a:r>
              <a:rPr lang="ru-RU" sz="2800" dirty="0">
                <a:solidFill>
                  <a:srgbClr val="FF0000"/>
                </a:solidFill>
              </a:rPr>
              <a:t>Искитимского </a:t>
            </a:r>
            <a:r>
              <a:rPr lang="ru-RU" sz="2800" dirty="0"/>
              <a:t>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Северного </a:t>
            </a:r>
            <a:r>
              <a:rPr lang="ru-RU" sz="2800" dirty="0"/>
              <a:t>районов</a:t>
            </a:r>
          </a:p>
          <a:p>
            <a:endParaRPr lang="ru-RU" sz="2800" dirty="0"/>
          </a:p>
          <a:p>
            <a:r>
              <a:rPr lang="ru-RU" sz="2800" i="1" dirty="0"/>
              <a:t>Какие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полезные ископаемые</a:t>
            </a:r>
            <a:r>
              <a:rPr lang="ru-RU" sz="2800" i="1" dirty="0"/>
              <a:t>, добываемые</a:t>
            </a:r>
          </a:p>
          <a:p>
            <a:r>
              <a:rPr lang="ru-RU" sz="2800" i="1" dirty="0"/>
              <a:t>в этих районах, нашли отражение в гербах?</a:t>
            </a:r>
          </a:p>
        </p:txBody>
      </p:sp>
    </p:spTree>
    <p:extLst>
      <p:ext uri="{BB962C8B-B14F-4D97-AF65-F5344CB8AC3E}">
        <p14:creationId xmlns:p14="http://schemas.microsoft.com/office/powerpoint/2010/main" val="243791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Фото Владимира Зверев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4" y="223497"/>
            <a:ext cx="8992971" cy="641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528BB9-6F75-4BB8-B208-4A9DDA41DEC7}"/>
              </a:ext>
            </a:extLst>
          </p:cNvPr>
          <p:cNvSpPr txBox="1"/>
          <p:nvPr/>
        </p:nvSpPr>
        <p:spPr>
          <a:xfrm>
            <a:off x="2483768" y="602128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П.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Поротников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Проводы зимы. 1960-е гг.</a:t>
            </a:r>
          </a:p>
        </p:txBody>
      </p:sp>
    </p:spTree>
    <p:extLst>
      <p:ext uri="{BB962C8B-B14F-4D97-AF65-F5344CB8AC3E}">
        <p14:creationId xmlns:p14="http://schemas.microsoft.com/office/powerpoint/2010/main" val="673393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7DB32E-4044-43EF-839C-789C5FCC3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221" y="332656"/>
            <a:ext cx="7684343" cy="622399"/>
          </a:xfrm>
        </p:spPr>
        <p:txBody>
          <a:bodyPr/>
          <a:lstStyle/>
          <a:p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Ключи к </a:t>
            </a:r>
            <a:r>
              <a:rPr lang="ru-RU" sz="3200" dirty="0">
                <a:solidFill>
                  <a:schemeClr val="tx1"/>
                </a:solidFill>
                <a:latin typeface="Arial Black" panose="020B0A04020102020204" pitchFamily="34" charset="0"/>
              </a:rPr>
              <a:t>правильным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  <a:t>ответам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E38BE0-711A-499B-98C6-9A179D9902C7}"/>
              </a:ext>
            </a:extLst>
          </p:cNvPr>
          <p:cNvSpPr txBox="1"/>
          <p:nvPr/>
        </p:nvSpPr>
        <p:spPr>
          <a:xfrm>
            <a:off x="899592" y="955054"/>
            <a:ext cx="8136904" cy="571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400" b="0" dirty="0">
                <a:solidFill>
                  <a:srgbClr val="FF0000"/>
                </a:solidFill>
              </a:rPr>
              <a:t>1. </a:t>
            </a:r>
            <a:r>
              <a:rPr lang="ru-RU" sz="1400" b="0" dirty="0"/>
              <a:t>Форма гербов (французский щит). Изображения животных, распространенных в соответствующем районе.</a:t>
            </a:r>
          </a:p>
          <a:p>
            <a:pPr>
              <a:spcAft>
                <a:spcPts val="0"/>
              </a:spcAft>
            </a:pPr>
            <a:r>
              <a:rPr lang="ru-RU" sz="1400" b="0" dirty="0">
                <a:solidFill>
                  <a:srgbClr val="FF0000"/>
                </a:solidFill>
              </a:rPr>
              <a:t>2. </a:t>
            </a:r>
            <a:r>
              <a:rPr lang="ru-RU" sz="1400" b="0" dirty="0"/>
              <a:t>А) Мошковский и Сузунский районы, город Бердск.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    Б) Башни </a:t>
            </a:r>
            <a:r>
              <a:rPr lang="ru-RU" sz="1400" b="0" dirty="0" err="1"/>
              <a:t>Умревинского</a:t>
            </a:r>
            <a:r>
              <a:rPr lang="ru-RU" sz="1400" b="0" dirty="0"/>
              <a:t> и </a:t>
            </a:r>
            <a:r>
              <a:rPr lang="ru-RU" sz="1400" b="0" dirty="0" err="1"/>
              <a:t>Бердского</a:t>
            </a:r>
            <a:r>
              <a:rPr lang="ru-RU" sz="1400" b="0" dirty="0"/>
              <a:t> острогов, Сибирская медная монета.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    В) На территории современного Мошковского района размещался </a:t>
            </a:r>
            <a:r>
              <a:rPr lang="ru-RU" sz="1400" b="0" dirty="0" err="1"/>
              <a:t>Умревинский</a:t>
            </a:r>
            <a:r>
              <a:rPr lang="ru-RU" sz="1400" b="0" dirty="0"/>
              <a:t> острог. На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         Сузунском монетном дворе чеканили Сибирскую монету. </a:t>
            </a:r>
            <a:r>
              <a:rPr lang="ru-RU" sz="1400" b="0" dirty="0" err="1"/>
              <a:t>Бердский</a:t>
            </a:r>
            <a:r>
              <a:rPr lang="ru-RU" sz="1400" b="0" dirty="0"/>
              <a:t> острог положил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         начало истории города Бердска.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ru-RU" sz="1400" b="0" dirty="0">
                <a:solidFill>
                  <a:srgbClr val="FF0000"/>
                </a:solidFill>
              </a:rPr>
              <a:t>3. </a:t>
            </a:r>
            <a:r>
              <a:rPr lang="ru-RU" sz="1400" b="0" dirty="0"/>
              <a:t>А) Слева – советский, справа – современный герб.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    Б) Французский щит. Основное зеленое поле. Синее поле с волнообразным верхом – символ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    р. Бердь. Мастерок – символ строительства.</a:t>
            </a:r>
          </a:p>
          <a:p>
            <a:pPr>
              <a:spcAft>
                <a:spcPts val="600"/>
              </a:spcAft>
            </a:pPr>
            <a:r>
              <a:rPr lang="ru-RU" sz="1400" b="0" dirty="0"/>
              <a:t>    В) Искитим основан в 1938 году, в период социалистической модернизации общества.</a:t>
            </a:r>
          </a:p>
          <a:p>
            <a:pPr>
              <a:spcAft>
                <a:spcPts val="0"/>
              </a:spcAft>
            </a:pPr>
            <a:r>
              <a:rPr lang="ru-RU" sz="1400" b="0" dirty="0">
                <a:solidFill>
                  <a:srgbClr val="FF0000"/>
                </a:solidFill>
              </a:rPr>
              <a:t>4. </a:t>
            </a:r>
            <a:r>
              <a:rPr lang="ru-RU" sz="1400" b="0" dirty="0"/>
              <a:t>А) Щука, окунь.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    Б) Корона символизирует историю района.</a:t>
            </a:r>
          </a:p>
          <a:p>
            <a:pPr>
              <a:spcAft>
                <a:spcPts val="600"/>
              </a:spcAft>
            </a:pPr>
            <a:r>
              <a:rPr lang="ru-RU" sz="1400" b="0" dirty="0"/>
              <a:t>    В) Крест, неопалимая купина, рыба (символ Христа).</a:t>
            </a:r>
          </a:p>
          <a:p>
            <a:pPr>
              <a:spcAft>
                <a:spcPts val="0"/>
              </a:spcAft>
            </a:pPr>
            <a:r>
              <a:rPr lang="ru-RU" sz="1400" b="0" dirty="0">
                <a:solidFill>
                  <a:srgbClr val="FF0000"/>
                </a:solidFill>
              </a:rPr>
              <a:t>5. </a:t>
            </a:r>
            <a:r>
              <a:rPr lang="ru-RU" sz="1400" b="0" dirty="0"/>
              <a:t>А) Прямая линия дороги, колесо, лошадиная подкова.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    Б) Болотное лежало на Московском тракте. Болотнинский и Барабинский районы, город</a:t>
            </a:r>
          </a:p>
          <a:p>
            <a:pPr>
              <a:spcAft>
                <a:spcPts val="0"/>
              </a:spcAft>
            </a:pPr>
            <a:r>
              <a:rPr lang="ru-RU" sz="1400" b="0" dirty="0"/>
              <a:t>    Карасук лежат на Транссибе, население тесно связано с ним.</a:t>
            </a:r>
          </a:p>
          <a:p>
            <a:pPr>
              <a:spcAft>
                <a:spcPts val="0"/>
              </a:spcAft>
            </a:pPr>
            <a:r>
              <a:rPr lang="ru-RU" sz="1400" b="0" dirty="0">
                <a:solidFill>
                  <a:srgbClr val="FF0000"/>
                </a:solidFill>
              </a:rPr>
              <a:t>6. </a:t>
            </a:r>
            <a:r>
              <a:rPr lang="ru-RU" sz="1400" b="0" dirty="0"/>
              <a:t>Правый герб – городской</a:t>
            </a:r>
            <a:r>
              <a:rPr lang="ru-RU" sz="1400" b="0"/>
              <a:t>, левый </a:t>
            </a:r>
            <a:r>
              <a:rPr lang="ru-RU" sz="1400" b="0" dirty="0"/>
              <a:t>– районный. В районе ведутся горнорудные разработки,</a:t>
            </a:r>
          </a:p>
          <a:p>
            <a:pPr>
              <a:spcAft>
                <a:spcPts val="600"/>
              </a:spcAft>
            </a:pPr>
            <a:r>
              <a:rPr lang="ru-RU" sz="1400" b="0" dirty="0"/>
              <a:t>    город лежит на линии железной дороги.</a:t>
            </a:r>
          </a:p>
          <a:p>
            <a:pPr>
              <a:spcAft>
                <a:spcPts val="0"/>
              </a:spcAft>
            </a:pPr>
            <a:r>
              <a:rPr lang="ru-RU" sz="1400" b="0" dirty="0">
                <a:solidFill>
                  <a:srgbClr val="FF0000"/>
                </a:solidFill>
              </a:rPr>
              <a:t>7. </a:t>
            </a:r>
            <a:r>
              <a:rPr lang="ru-RU" sz="1400" b="0" dirty="0"/>
              <a:t>Венгеровский и Здвинский районы, город Куйбышев названы по фамилиям известных</a:t>
            </a:r>
          </a:p>
          <a:p>
            <a:pPr>
              <a:spcAft>
                <a:spcPts val="600"/>
              </a:spcAft>
            </a:pPr>
            <a:r>
              <a:rPr lang="ru-RU" sz="1400" b="0" dirty="0"/>
              <a:t>    деятелей периода Гражданской войны.</a:t>
            </a:r>
          </a:p>
          <a:p>
            <a:pPr>
              <a:spcAft>
                <a:spcPts val="600"/>
              </a:spcAft>
            </a:pPr>
            <a:r>
              <a:rPr lang="ru-RU" sz="1400" b="0" dirty="0">
                <a:solidFill>
                  <a:srgbClr val="FF0000"/>
                </a:solidFill>
              </a:rPr>
              <a:t>8. </a:t>
            </a:r>
            <a:r>
              <a:rPr lang="ru-RU" sz="1400" b="0" dirty="0"/>
              <a:t>В Искитимском районе добывают каменный уголь, в Северном – нефть. </a:t>
            </a:r>
          </a:p>
          <a:p>
            <a:pPr algn="r">
              <a:spcAft>
                <a:spcPts val="600"/>
              </a:spcAft>
            </a:pPr>
            <a:r>
              <a:rPr lang="ru-RU" sz="2000" dirty="0"/>
              <a:t>Желаю победы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в викторине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геральдике </a:t>
            </a:r>
            <a:r>
              <a:rPr lang="ru-RU" sz="2000" dirty="0">
                <a:solidFill>
                  <a:srgbClr val="FF0000"/>
                </a:solidFill>
              </a:rPr>
              <a:t>родного края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!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08001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:\Users\Irina\Desktop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462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 rot="-5400000">
            <a:off x="-1248568" y="3426619"/>
            <a:ext cx="36004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>
                <a:solidFill>
                  <a:schemeClr val="bg1"/>
                </a:solidFill>
                <a:latin typeface="Arial" panose="020B0604020202020204" pitchFamily="34" charset="0"/>
              </a:rPr>
              <a:t>www.nspu.net</a:t>
            </a:r>
            <a:endParaRPr lang="ru-RU" altLang="ru-RU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5510" y="1844824"/>
            <a:ext cx="7307777" cy="4824535"/>
          </a:xfrm>
          <a:prstGeom prst="rect">
            <a:avLst/>
          </a:prstGeom>
        </p:spPr>
      </p:pic>
      <p:pic>
        <p:nvPicPr>
          <p:cNvPr id="14339" name="Рисунок 6" descr="C:\Users\User\Documents\Материалы\3. Прочие труды\Учебник\4. Учебник 2000-2016\Учебник 2000-2016 - фото\Герб Новосибирской област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1639635" cy="202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http://popgun.ru/files/g/186/orig/580720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931" y="644995"/>
            <a:ext cx="2700356" cy="179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AAF9DF-3A31-477C-B4E7-EFA7EFBACFC6}"/>
              </a:ext>
            </a:extLst>
          </p:cNvPr>
          <p:cNvSpPr txBox="1"/>
          <p:nvPr/>
        </p:nvSpPr>
        <p:spPr>
          <a:xfrm>
            <a:off x="1331640" y="4797152"/>
            <a:ext cx="6984776" cy="1305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7284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8882" y="3573016"/>
            <a:ext cx="6433714" cy="2916324"/>
          </a:xfrm>
        </p:spPr>
        <p:txBody>
          <a:bodyPr/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Гербы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Баганского, Чистоозёрного и Кыштовского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районов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объединяет символику гербов этих районов?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12" y="211254"/>
            <a:ext cx="2547752" cy="3375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97" y="188484"/>
            <a:ext cx="2655606" cy="33757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329" y="161241"/>
            <a:ext cx="2734433" cy="33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0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406" y="3717032"/>
            <a:ext cx="8408368" cy="2952328"/>
          </a:xfrm>
        </p:spPr>
        <p:txBody>
          <a:bodyPr/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b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Гербы каких двух районов и какого города здесь помещены?</a:t>
            </a:r>
            <a:b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Какие исторические объекты изображены на каждом гербе?</a:t>
            </a:r>
            <a:b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Как они связаны с историей соответствующих районов и города?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06" y="260816"/>
            <a:ext cx="2688442" cy="33327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342" y="260816"/>
            <a:ext cx="2603735" cy="3332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816"/>
            <a:ext cx="2638451" cy="33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735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0648"/>
            <a:ext cx="2656113" cy="3805774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636906" cy="3888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251520" y="2276872"/>
            <a:ext cx="2688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cs typeface="Arial" panose="020B0604020202020204" pitchFamily="34" charset="0"/>
              </a:rPr>
              <a:t>3. </a:t>
            </a:r>
            <a:r>
              <a:rPr lang="ru-RU" sz="2800" dirty="0">
                <a:cs typeface="Arial" panose="020B0604020202020204" pitchFamily="34" charset="0"/>
              </a:rPr>
              <a:t>Гербы Искитима </a:t>
            </a:r>
            <a:r>
              <a:rPr lang="ru-RU" sz="2800" dirty="0">
                <a:solidFill>
                  <a:srgbClr val="FF0000"/>
                </a:solidFill>
                <a:cs typeface="Arial" panose="020B0604020202020204" pitchFamily="34" charset="0"/>
              </a:rPr>
              <a:t>1987</a:t>
            </a:r>
            <a:r>
              <a:rPr lang="ru-RU" sz="2800" dirty="0">
                <a:cs typeface="Arial" panose="020B0604020202020204" pitchFamily="34" charset="0"/>
              </a:rPr>
              <a:t> и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2006 </a:t>
            </a:r>
            <a:r>
              <a:rPr lang="ru-RU" sz="2800" dirty="0"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4437111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/>
              <a:t>А) Какой из двух гербов – советский, а какой – современный?</a:t>
            </a:r>
          </a:p>
          <a:p>
            <a:r>
              <a:rPr lang="ru-RU" sz="2400" i="1" dirty="0"/>
              <a:t>Б) Назовите признаки преемственности двух гербов.</a:t>
            </a:r>
          </a:p>
          <a:p>
            <a:r>
              <a:rPr lang="ru-RU" sz="2400" i="1" dirty="0"/>
              <a:t>В) Почему эти гербы помещены в разделе книги, который называется «Период социалистической модернизации общества»? </a:t>
            </a:r>
          </a:p>
        </p:txBody>
      </p:sp>
    </p:spTree>
    <p:extLst>
      <p:ext uri="{BB962C8B-B14F-4D97-AF65-F5344CB8AC3E}">
        <p14:creationId xmlns:p14="http://schemas.microsoft.com/office/powerpoint/2010/main" val="13959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76553"/>
            <a:ext cx="8784976" cy="2992807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Гербы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Купинского и Убинского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районов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 каким видам относятся рыбы, изображенные в нижней части гербов?</a:t>
            </a:r>
            <a:br>
              <a:rPr lang="ru-RU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Что символизирует корона на голове рыбы в гербе Убинского района?</a:t>
            </a:r>
            <a:br>
              <a:rPr lang="ru-RU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 Какие библейские религиозные символы нашли отражение в гербе Купинского района?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027" y="348144"/>
            <a:ext cx="2682140" cy="3206237"/>
          </a:xfrm>
          <a:prstGeom prst="rect">
            <a:avLst/>
          </a:prstGeom>
        </p:spPr>
      </p:pic>
      <p:sp>
        <p:nvSpPr>
          <p:cNvPr id="5" name="Рисунок 2"/>
          <p:cNvSpPr>
            <a:spLocks noGrp="1"/>
          </p:cNvSpPr>
          <p:nvPr/>
        </p:nvSpPr>
        <p:spPr bwMode="auto">
          <a:xfrm>
            <a:off x="1828800" y="13716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393" y="348144"/>
            <a:ext cx="2761231" cy="320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39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816" y="2924944"/>
            <a:ext cx="8712968" cy="3816423"/>
          </a:xfrm>
        </p:spPr>
        <p:txBody>
          <a:bodyPr/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Гербы Болотнинского и Барабинского районов,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Карасука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Какие символы на гербах указывают на связь этих районов и города с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развитием транспорта 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регионе?</a:t>
            </a:r>
            <a:b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Б) В чем заключалась эта связь?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8080"/>
            <a:ext cx="2541211" cy="31633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32130" y="279005"/>
            <a:ext cx="3060347" cy="3092408"/>
          </a:xfrm>
          <a:prstGeom prst="rect">
            <a:avLst/>
          </a:prstGeom>
        </p:spPr>
      </p:pic>
      <p:pic>
        <p:nvPicPr>
          <p:cNvPr id="9" name="Picture 2" descr="https://upload.wikimedia.org/wikipedia/commons/6/6e/Gerb_Barabins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43" y="279005"/>
            <a:ext cx="2412077" cy="309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892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49080"/>
            <a:ext cx="7488832" cy="2589858"/>
          </a:xfrm>
        </p:spPr>
        <p:txBody>
          <a:bodyPr/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Гербы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 Тогучина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Тогучинского района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Какой из гербов принадлежит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городу 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Тогучину, а какой – Тогучинскому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району</a:t>
            </a: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Аргументируйте свое мнение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521"/>
            <a:ext cx="3428712" cy="393245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3197"/>
            <a:ext cx="3601291" cy="375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14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05063"/>
            <a:ext cx="8424936" cy="3024337"/>
          </a:xfrm>
        </p:spPr>
        <p:txBody>
          <a:bodyPr/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Гербы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Венгеровского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Здвинского </a:t>
            </a: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районов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города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Куйбышева</a:t>
            </a: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гербы этих объектов помещены рядом в разделе пособия, посвященном Гражданской войне на территории НСО?</a:t>
            </a:r>
            <a:br>
              <a:rPr lang="ru-RU" sz="28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829" y="233684"/>
            <a:ext cx="2647633" cy="33697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3302"/>
            <a:ext cx="2723293" cy="33697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4" y="246260"/>
            <a:ext cx="2646544" cy="33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7341"/>
      </p:ext>
    </p:extLst>
  </p:cSld>
  <p:clrMapOvr>
    <a:masterClrMapping/>
  </p:clrMapOvr>
</p:sld>
</file>

<file path=ppt/theme/theme1.xml><?xml version="1.0" encoding="utf-8"?>
<a:theme xmlns:a="http://schemas.openxmlformats.org/drawingml/2006/main" name="Палитра">
  <a:themeElements>
    <a:clrScheme name="Палитра 6">
      <a:dk1>
        <a:srgbClr val="000000"/>
      </a:dk1>
      <a:lt1>
        <a:srgbClr val="FFFFFF"/>
      </a:lt1>
      <a:dk2>
        <a:srgbClr val="6A4076"/>
      </a:dk2>
      <a:lt2>
        <a:srgbClr val="969696"/>
      </a:lt2>
      <a:accent1>
        <a:srgbClr val="DBA9C2"/>
      </a:accent1>
      <a:accent2>
        <a:srgbClr val="E1BF91"/>
      </a:accent2>
      <a:accent3>
        <a:srgbClr val="FFFFFF"/>
      </a:accent3>
      <a:accent4>
        <a:srgbClr val="000000"/>
      </a:accent4>
      <a:accent5>
        <a:srgbClr val="EAD1DD"/>
      </a:accent5>
      <a:accent6>
        <a:srgbClr val="CCAD83"/>
      </a:accent6>
      <a:hlink>
        <a:srgbClr val="B3CE82"/>
      </a:hlink>
      <a:folHlink>
        <a:srgbClr val="B8AD48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9645</TotalTime>
  <Words>584</Words>
  <Application>Microsoft Office PowerPoint</Application>
  <PresentationFormat>Экран (4:3)</PresentationFormat>
  <Paragraphs>44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Tahoma</vt:lpstr>
      <vt:lpstr>Wingdings</vt:lpstr>
      <vt:lpstr>Палитра</vt:lpstr>
      <vt:lpstr>Презентация PowerPoint</vt:lpstr>
      <vt:lpstr>Презентация PowerPoint</vt:lpstr>
      <vt:lpstr>1. Гербы Баганского, Чистоозёрного и Кыштовского районов  Что объединяет символику гербов этих районов?</vt:lpstr>
      <vt:lpstr>2.  А) Гербы каких двух районов и какого города здесь помещены? Б) Какие исторические объекты изображены на каждом гербе? В) Как они связаны с историей соответствующих районов и города?</vt:lpstr>
      <vt:lpstr>Презентация PowerPoint</vt:lpstr>
      <vt:lpstr>4. Гербы Купинского и Убинского районов А) К каким видам относятся рыбы, изображенные в нижней части гербов? Б) Что символизирует корона на голове рыбы в гербе Убинского района? В) Какие библейские религиозные символы нашли отражение в гербе Купинского района?</vt:lpstr>
      <vt:lpstr>5. Гербы Болотнинского и Барабинского районов, города Карасука  А) Какие символы на гербах указывают на связь этих районов и города с развитием транспорта в регионе? Б) В чем заключалась эта связь?</vt:lpstr>
      <vt:lpstr>6. Гербы города Тогучина и Тогучинского района  Какой из гербов принадлежит городу Тогучину, а какой – Тогучинскому району? Аргументируйте свое мнение</vt:lpstr>
      <vt:lpstr>7. Гербы Венгеровского, Здвинского районов и города Куйбышева  Почему гербы этих объектов помещены рядом в разделе пособия, посвященном Гражданской войне на территории НСО? </vt:lpstr>
      <vt:lpstr>Презентация PowerPoint</vt:lpstr>
      <vt:lpstr>Презентация PowerPoint</vt:lpstr>
      <vt:lpstr>Ключи к правильным ответам</vt:lpstr>
    </vt:vector>
  </TitlesOfParts>
  <Company>Bullseye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НИЧЕГО ЛИШНЕГО –  ТОЛЬКО ТО, ЧТО НУЖНО!</dc:title>
  <dc:creator>Alejo</dc:creator>
  <cp:lastModifiedBy>Владимир</cp:lastModifiedBy>
  <cp:revision>813</cp:revision>
  <cp:lastPrinted>2014-03-05T03:03:22Z</cp:lastPrinted>
  <dcterms:created xsi:type="dcterms:W3CDTF">2007-09-14T09:13:03Z</dcterms:created>
  <dcterms:modified xsi:type="dcterms:W3CDTF">2021-04-25T08:47:12Z</dcterms:modified>
</cp:coreProperties>
</file>